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theme/themeOverride1.xml" ContentType="application/vnd.openxmlformats-officedocument.themeOverr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22"/>
  </p:notesMasterIdLst>
  <p:handoutMasterIdLst>
    <p:handoutMasterId r:id="rId23"/>
  </p:handoutMasterIdLst>
  <p:sldIdLst>
    <p:sldId id="288" r:id="rId2"/>
    <p:sldId id="311" r:id="rId3"/>
    <p:sldId id="315" r:id="rId4"/>
    <p:sldId id="316" r:id="rId5"/>
    <p:sldId id="326" r:id="rId6"/>
    <p:sldId id="334" r:id="rId7"/>
    <p:sldId id="300" r:id="rId8"/>
    <p:sldId id="336" r:id="rId9"/>
    <p:sldId id="337" r:id="rId10"/>
    <p:sldId id="344" r:id="rId11"/>
    <p:sldId id="345" r:id="rId12"/>
    <p:sldId id="352" r:id="rId13"/>
    <p:sldId id="346" r:id="rId14"/>
    <p:sldId id="347" r:id="rId15"/>
    <p:sldId id="348" r:id="rId16"/>
    <p:sldId id="349" r:id="rId17"/>
    <p:sldId id="350" r:id="rId18"/>
    <p:sldId id="351" r:id="rId19"/>
    <p:sldId id="343" r:id="rId20"/>
    <p:sldId id="342" r:id="rId21"/>
  </p:sldIdLst>
  <p:sldSz cx="9906000" cy="6858000" type="A4"/>
  <p:notesSz cx="9805988" cy="6667500"/>
  <p:defaultTextStyle>
    <a:defPPr>
      <a:defRPr lang="it-IT"/>
    </a:defPPr>
    <a:lvl1pPr algn="l" rtl="0" fontAlgn="base">
      <a:spcBef>
        <a:spcPct val="0"/>
      </a:spcBef>
      <a:spcAft>
        <a:spcPct val="0"/>
      </a:spcAft>
      <a:defRPr sz="1400" kern="1200">
        <a:solidFill>
          <a:schemeClr val="tx1"/>
        </a:solidFill>
        <a:latin typeface="Times New Roman" pitchFamily="18" charset="0"/>
        <a:ea typeface="+mn-ea"/>
        <a:cs typeface="Arial" charset="0"/>
      </a:defRPr>
    </a:lvl1pPr>
    <a:lvl2pPr marL="457200" algn="l" rtl="0" fontAlgn="base">
      <a:spcBef>
        <a:spcPct val="0"/>
      </a:spcBef>
      <a:spcAft>
        <a:spcPct val="0"/>
      </a:spcAft>
      <a:defRPr sz="1400" kern="1200">
        <a:solidFill>
          <a:schemeClr val="tx1"/>
        </a:solidFill>
        <a:latin typeface="Times New Roman" pitchFamily="18" charset="0"/>
        <a:ea typeface="+mn-ea"/>
        <a:cs typeface="Arial" charset="0"/>
      </a:defRPr>
    </a:lvl2pPr>
    <a:lvl3pPr marL="914400" algn="l" rtl="0" fontAlgn="base">
      <a:spcBef>
        <a:spcPct val="0"/>
      </a:spcBef>
      <a:spcAft>
        <a:spcPct val="0"/>
      </a:spcAft>
      <a:defRPr sz="1400" kern="1200">
        <a:solidFill>
          <a:schemeClr val="tx1"/>
        </a:solidFill>
        <a:latin typeface="Times New Roman" pitchFamily="18" charset="0"/>
        <a:ea typeface="+mn-ea"/>
        <a:cs typeface="Arial" charset="0"/>
      </a:defRPr>
    </a:lvl3pPr>
    <a:lvl4pPr marL="1371600" algn="l" rtl="0" fontAlgn="base">
      <a:spcBef>
        <a:spcPct val="0"/>
      </a:spcBef>
      <a:spcAft>
        <a:spcPct val="0"/>
      </a:spcAft>
      <a:defRPr sz="1400" kern="1200">
        <a:solidFill>
          <a:schemeClr val="tx1"/>
        </a:solidFill>
        <a:latin typeface="Times New Roman" pitchFamily="18" charset="0"/>
        <a:ea typeface="+mn-ea"/>
        <a:cs typeface="Arial" charset="0"/>
      </a:defRPr>
    </a:lvl4pPr>
    <a:lvl5pPr marL="1828800" algn="l" rtl="0" fontAlgn="base">
      <a:spcBef>
        <a:spcPct val="0"/>
      </a:spcBef>
      <a:spcAft>
        <a:spcPct val="0"/>
      </a:spcAft>
      <a:defRPr sz="1400" kern="1200">
        <a:solidFill>
          <a:schemeClr val="tx1"/>
        </a:solidFill>
        <a:latin typeface="Times New Roman" pitchFamily="18" charset="0"/>
        <a:ea typeface="+mn-ea"/>
        <a:cs typeface="Arial" charset="0"/>
      </a:defRPr>
    </a:lvl5pPr>
    <a:lvl6pPr marL="2286000" algn="l" defTabSz="914400" rtl="0" eaLnBrk="1" latinLnBrk="0" hangingPunct="1">
      <a:defRPr sz="1400" kern="1200">
        <a:solidFill>
          <a:schemeClr val="tx1"/>
        </a:solidFill>
        <a:latin typeface="Times New Roman" pitchFamily="18" charset="0"/>
        <a:ea typeface="+mn-ea"/>
        <a:cs typeface="Arial" charset="0"/>
      </a:defRPr>
    </a:lvl6pPr>
    <a:lvl7pPr marL="2743200" algn="l" defTabSz="914400" rtl="0" eaLnBrk="1" latinLnBrk="0" hangingPunct="1">
      <a:defRPr sz="1400" kern="1200">
        <a:solidFill>
          <a:schemeClr val="tx1"/>
        </a:solidFill>
        <a:latin typeface="Times New Roman" pitchFamily="18" charset="0"/>
        <a:ea typeface="+mn-ea"/>
        <a:cs typeface="Arial" charset="0"/>
      </a:defRPr>
    </a:lvl7pPr>
    <a:lvl8pPr marL="3200400" algn="l" defTabSz="914400" rtl="0" eaLnBrk="1" latinLnBrk="0" hangingPunct="1">
      <a:defRPr sz="1400" kern="1200">
        <a:solidFill>
          <a:schemeClr val="tx1"/>
        </a:solidFill>
        <a:latin typeface="Times New Roman" pitchFamily="18" charset="0"/>
        <a:ea typeface="+mn-ea"/>
        <a:cs typeface="Arial" charset="0"/>
      </a:defRPr>
    </a:lvl8pPr>
    <a:lvl9pPr marL="3657600" algn="l" defTabSz="914400" rtl="0" eaLnBrk="1" latinLnBrk="0" hangingPunct="1">
      <a:defRPr sz="1400" kern="1200">
        <a:solidFill>
          <a:schemeClr val="tx1"/>
        </a:solidFill>
        <a:latin typeface="Times New Roman" pitchFamily="18"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showPr>
  <p:clrMru>
    <a:srgbClr val="FFFF9D"/>
    <a:srgbClr val="FFFF67"/>
    <a:srgbClr val="95CAFF"/>
    <a:srgbClr val="FF3300"/>
    <a:srgbClr val="F00000"/>
    <a:srgbClr val="C8000F"/>
    <a:srgbClr val="F6000F"/>
    <a:srgbClr val="3A9933"/>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728" autoAdjust="0"/>
  </p:normalViewPr>
  <p:slideViewPr>
    <p:cSldViewPr snapToGrid="0">
      <p:cViewPr>
        <p:scale>
          <a:sx n="80" d="100"/>
          <a:sy n="80" d="100"/>
        </p:scale>
        <p:origin x="-882" y="72"/>
      </p:cViewPr>
      <p:guideLst>
        <p:guide orient="horz" pos="1008"/>
        <p:guide pos="5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2598"/>
    </p:cViewPr>
  </p:sorterViewPr>
  <p:notesViewPr>
    <p:cSldViewPr snapToGrid="0">
      <p:cViewPr varScale="1">
        <p:scale>
          <a:sx n="124" d="100"/>
          <a:sy n="124" d="100"/>
        </p:scale>
        <p:origin x="-1000" y="-104"/>
      </p:cViewPr>
      <p:guideLst>
        <p:guide orient="horz" pos="2100"/>
        <p:guide pos="3088"/>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9525" y="0"/>
            <a:ext cx="4205288" cy="296863"/>
          </a:xfrm>
          <a:prstGeom prst="rect">
            <a:avLst/>
          </a:prstGeom>
          <a:noFill/>
          <a:ln w="9525">
            <a:noFill/>
            <a:miter lim="800000"/>
            <a:headEnd/>
            <a:tailEnd/>
          </a:ln>
          <a:effectLst/>
        </p:spPr>
        <p:txBody>
          <a:bodyPr vert="horz" wrap="square" lIns="19050" tIns="0" rIns="19050" bIns="0" numCol="1" anchor="t" anchorCtr="0" compatLnSpc="1">
            <a:prstTxWarp prst="textNoShape">
              <a:avLst/>
            </a:prstTxWarp>
          </a:bodyPr>
          <a:lstStyle>
            <a:lvl1pPr defTabSz="762000" eaLnBrk="0" hangingPunct="0">
              <a:defRPr sz="1000" i="1">
                <a:cs typeface="+mn-cs"/>
              </a:defRPr>
            </a:lvl1pPr>
          </a:lstStyle>
          <a:p>
            <a:pPr>
              <a:defRPr/>
            </a:pPr>
            <a:endParaRPr lang="en-GB"/>
          </a:p>
        </p:txBody>
      </p:sp>
      <p:sp>
        <p:nvSpPr>
          <p:cNvPr id="3075" name="Rectangle 3"/>
          <p:cNvSpPr>
            <a:spLocks noGrp="1" noChangeArrowheads="1"/>
          </p:cNvSpPr>
          <p:nvPr>
            <p:ph type="dt" sz="quarter" idx="1"/>
          </p:nvPr>
        </p:nvSpPr>
        <p:spPr bwMode="auto">
          <a:xfrm>
            <a:off x="5589588" y="0"/>
            <a:ext cx="4205287" cy="296863"/>
          </a:xfrm>
          <a:prstGeom prst="rect">
            <a:avLst/>
          </a:prstGeom>
          <a:noFill/>
          <a:ln w="9525">
            <a:noFill/>
            <a:miter lim="800000"/>
            <a:headEnd/>
            <a:tailEnd/>
          </a:ln>
          <a:effectLst/>
        </p:spPr>
        <p:txBody>
          <a:bodyPr vert="horz" wrap="square" lIns="19050" tIns="0" rIns="19050" bIns="0" numCol="1" anchor="t" anchorCtr="0" compatLnSpc="1">
            <a:prstTxWarp prst="textNoShape">
              <a:avLst/>
            </a:prstTxWarp>
          </a:bodyPr>
          <a:lstStyle>
            <a:lvl1pPr algn="r" defTabSz="762000" eaLnBrk="0" hangingPunct="0">
              <a:defRPr sz="1000" i="1">
                <a:cs typeface="+mn-cs"/>
              </a:defRPr>
            </a:lvl1pPr>
          </a:lstStyle>
          <a:p>
            <a:pPr>
              <a:defRPr/>
            </a:pPr>
            <a:endParaRPr lang="en-GB"/>
          </a:p>
        </p:txBody>
      </p:sp>
      <p:sp>
        <p:nvSpPr>
          <p:cNvPr id="3076" name="Rectangle 4"/>
          <p:cNvSpPr>
            <a:spLocks noGrp="1" noChangeArrowheads="1"/>
          </p:cNvSpPr>
          <p:nvPr>
            <p:ph type="ftr" sz="quarter" idx="2"/>
          </p:nvPr>
        </p:nvSpPr>
        <p:spPr bwMode="auto">
          <a:xfrm>
            <a:off x="9525" y="6297613"/>
            <a:ext cx="4205288" cy="369887"/>
          </a:xfrm>
          <a:prstGeom prst="rect">
            <a:avLst/>
          </a:prstGeom>
          <a:noFill/>
          <a:ln w="9525">
            <a:noFill/>
            <a:miter lim="800000"/>
            <a:headEnd/>
            <a:tailEnd/>
          </a:ln>
          <a:effectLst/>
        </p:spPr>
        <p:txBody>
          <a:bodyPr vert="horz" wrap="square" lIns="19050" tIns="0" rIns="19050" bIns="0" numCol="1" anchor="b" anchorCtr="0" compatLnSpc="1">
            <a:prstTxWarp prst="textNoShape">
              <a:avLst/>
            </a:prstTxWarp>
          </a:bodyPr>
          <a:lstStyle>
            <a:lvl1pPr defTabSz="762000" eaLnBrk="0" hangingPunct="0">
              <a:defRPr sz="1000" i="1">
                <a:cs typeface="+mn-cs"/>
              </a:defRPr>
            </a:lvl1pPr>
          </a:lstStyle>
          <a:p>
            <a:pPr>
              <a:defRPr/>
            </a:pPr>
            <a:r>
              <a:rPr lang="en-GB"/>
              <a:t>CCCCC</a:t>
            </a:r>
          </a:p>
        </p:txBody>
      </p:sp>
      <p:sp>
        <p:nvSpPr>
          <p:cNvPr id="3077" name="Rectangle 5"/>
          <p:cNvSpPr>
            <a:spLocks noGrp="1" noChangeArrowheads="1"/>
          </p:cNvSpPr>
          <p:nvPr>
            <p:ph type="sldNum" sz="quarter" idx="3"/>
          </p:nvPr>
        </p:nvSpPr>
        <p:spPr bwMode="auto">
          <a:xfrm>
            <a:off x="5589588" y="6297613"/>
            <a:ext cx="4205287" cy="369887"/>
          </a:xfrm>
          <a:prstGeom prst="rect">
            <a:avLst/>
          </a:prstGeom>
          <a:noFill/>
          <a:ln w="9525">
            <a:noFill/>
            <a:miter lim="800000"/>
            <a:headEnd/>
            <a:tailEnd/>
          </a:ln>
          <a:effectLst/>
        </p:spPr>
        <p:txBody>
          <a:bodyPr vert="horz" wrap="square" lIns="19050" tIns="0" rIns="19050" bIns="0" numCol="1" anchor="b" anchorCtr="0" compatLnSpc="1">
            <a:prstTxWarp prst="textNoShape">
              <a:avLst/>
            </a:prstTxWarp>
          </a:bodyPr>
          <a:lstStyle>
            <a:lvl1pPr algn="r" defTabSz="762000" eaLnBrk="0" hangingPunct="0">
              <a:defRPr sz="1000" i="1">
                <a:cs typeface="+mn-cs"/>
              </a:defRPr>
            </a:lvl1pPr>
          </a:lstStyle>
          <a:p>
            <a:pPr>
              <a:defRPr/>
            </a:pPr>
            <a:fld id="{3830CC44-4E42-46B8-BEAF-8B042A8D9806}" type="slidenum">
              <a:rPr lang="en-GB"/>
              <a:pPr>
                <a:defRPr/>
              </a:pPr>
              <a:t>‹#›</a:t>
            </a:fld>
            <a:endParaRPr lang="en-GB"/>
          </a:p>
        </p:txBody>
      </p:sp>
    </p:spTree>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9525" y="0"/>
            <a:ext cx="4205288" cy="296863"/>
          </a:xfrm>
          <a:prstGeom prst="rect">
            <a:avLst/>
          </a:prstGeom>
          <a:noFill/>
          <a:ln w="9525">
            <a:noFill/>
            <a:miter lim="800000"/>
            <a:headEnd/>
            <a:tailEnd/>
          </a:ln>
          <a:effectLst/>
        </p:spPr>
        <p:txBody>
          <a:bodyPr vert="horz" wrap="square" lIns="19050" tIns="0" rIns="19050" bIns="0" numCol="1" anchor="t" anchorCtr="0" compatLnSpc="1">
            <a:prstTxWarp prst="textNoShape">
              <a:avLst/>
            </a:prstTxWarp>
          </a:bodyPr>
          <a:lstStyle>
            <a:lvl1pPr eaLnBrk="0" hangingPunct="0">
              <a:defRPr sz="1000" i="1">
                <a:cs typeface="+mn-cs"/>
              </a:defRPr>
            </a:lvl1pPr>
          </a:lstStyle>
          <a:p>
            <a:pPr>
              <a:defRPr/>
            </a:pPr>
            <a:endParaRPr lang="en-GB"/>
          </a:p>
        </p:txBody>
      </p:sp>
      <p:sp>
        <p:nvSpPr>
          <p:cNvPr id="2051" name="Rectangle 3"/>
          <p:cNvSpPr>
            <a:spLocks noGrp="1" noChangeArrowheads="1"/>
          </p:cNvSpPr>
          <p:nvPr>
            <p:ph type="dt" idx="1"/>
          </p:nvPr>
        </p:nvSpPr>
        <p:spPr bwMode="auto">
          <a:xfrm>
            <a:off x="5589588" y="0"/>
            <a:ext cx="4205287" cy="296863"/>
          </a:xfrm>
          <a:prstGeom prst="rect">
            <a:avLst/>
          </a:prstGeom>
          <a:noFill/>
          <a:ln w="9525">
            <a:noFill/>
            <a:miter lim="800000"/>
            <a:headEnd/>
            <a:tailEnd/>
          </a:ln>
          <a:effectLst/>
        </p:spPr>
        <p:txBody>
          <a:bodyPr vert="horz" wrap="square" lIns="19050" tIns="0" rIns="19050" bIns="0" numCol="1" anchor="t" anchorCtr="0" compatLnSpc="1">
            <a:prstTxWarp prst="textNoShape">
              <a:avLst/>
            </a:prstTxWarp>
          </a:bodyPr>
          <a:lstStyle>
            <a:lvl1pPr algn="r" eaLnBrk="0" hangingPunct="0">
              <a:defRPr sz="1000" i="1">
                <a:cs typeface="+mn-cs"/>
              </a:defRPr>
            </a:lvl1pPr>
          </a:lstStyle>
          <a:p>
            <a:pPr>
              <a:defRPr/>
            </a:pPr>
            <a:endParaRPr lang="en-GB"/>
          </a:p>
        </p:txBody>
      </p:sp>
      <p:sp>
        <p:nvSpPr>
          <p:cNvPr id="2052" name="Rectangle 4"/>
          <p:cNvSpPr>
            <a:spLocks noGrp="1" noChangeArrowheads="1"/>
          </p:cNvSpPr>
          <p:nvPr>
            <p:ph type="ftr" sz="quarter" idx="4"/>
          </p:nvPr>
        </p:nvSpPr>
        <p:spPr bwMode="auto">
          <a:xfrm>
            <a:off x="9525" y="6297613"/>
            <a:ext cx="4205288" cy="369887"/>
          </a:xfrm>
          <a:prstGeom prst="rect">
            <a:avLst/>
          </a:prstGeom>
          <a:noFill/>
          <a:ln w="9525">
            <a:noFill/>
            <a:miter lim="800000"/>
            <a:headEnd/>
            <a:tailEnd/>
          </a:ln>
          <a:effectLst/>
        </p:spPr>
        <p:txBody>
          <a:bodyPr vert="horz" wrap="square" lIns="19050" tIns="0" rIns="19050" bIns="0" numCol="1" anchor="b" anchorCtr="0" compatLnSpc="1">
            <a:prstTxWarp prst="textNoShape">
              <a:avLst/>
            </a:prstTxWarp>
          </a:bodyPr>
          <a:lstStyle>
            <a:lvl1pPr eaLnBrk="0" hangingPunct="0">
              <a:defRPr sz="1000" i="1">
                <a:cs typeface="+mn-cs"/>
              </a:defRPr>
            </a:lvl1pPr>
          </a:lstStyle>
          <a:p>
            <a:pPr>
              <a:defRPr/>
            </a:pPr>
            <a:r>
              <a:rPr lang="en-GB"/>
              <a:t>CCCCC</a:t>
            </a:r>
          </a:p>
        </p:txBody>
      </p:sp>
      <p:sp>
        <p:nvSpPr>
          <p:cNvPr id="2053" name="Rectangle 5"/>
          <p:cNvSpPr>
            <a:spLocks noGrp="1" noChangeArrowheads="1"/>
          </p:cNvSpPr>
          <p:nvPr>
            <p:ph type="sldNum" sz="quarter" idx="5"/>
          </p:nvPr>
        </p:nvSpPr>
        <p:spPr bwMode="auto">
          <a:xfrm>
            <a:off x="5589588" y="6297613"/>
            <a:ext cx="4205287" cy="369887"/>
          </a:xfrm>
          <a:prstGeom prst="rect">
            <a:avLst/>
          </a:prstGeom>
          <a:noFill/>
          <a:ln w="9525">
            <a:noFill/>
            <a:miter lim="800000"/>
            <a:headEnd/>
            <a:tailEnd/>
          </a:ln>
          <a:effectLst/>
        </p:spPr>
        <p:txBody>
          <a:bodyPr vert="horz" wrap="square" lIns="19050" tIns="0" rIns="19050" bIns="0" numCol="1" anchor="b" anchorCtr="0" compatLnSpc="1">
            <a:prstTxWarp prst="textNoShape">
              <a:avLst/>
            </a:prstTxWarp>
          </a:bodyPr>
          <a:lstStyle>
            <a:lvl1pPr algn="r" eaLnBrk="0" hangingPunct="0">
              <a:defRPr sz="1000" i="1">
                <a:cs typeface="+mn-cs"/>
              </a:defRPr>
            </a:lvl1pPr>
          </a:lstStyle>
          <a:p>
            <a:pPr>
              <a:defRPr/>
            </a:pPr>
            <a:fld id="{3D735698-1BC7-4F93-A604-09A7A9DF95C0}" type="slidenum">
              <a:rPr lang="en-GB"/>
              <a:pPr>
                <a:defRPr/>
              </a:pPr>
              <a:t>‹#›</a:t>
            </a:fld>
            <a:endParaRPr lang="en-GB"/>
          </a:p>
        </p:txBody>
      </p:sp>
      <p:sp>
        <p:nvSpPr>
          <p:cNvPr id="2054" name="Rectangle 6"/>
          <p:cNvSpPr>
            <a:spLocks noGrp="1" noChangeArrowheads="1"/>
          </p:cNvSpPr>
          <p:nvPr>
            <p:ph type="body" sz="quarter" idx="3"/>
          </p:nvPr>
        </p:nvSpPr>
        <p:spPr bwMode="auto">
          <a:xfrm>
            <a:off x="1306513" y="3178175"/>
            <a:ext cx="7188200" cy="2963863"/>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p>
            <a:pPr lvl="0"/>
            <a:r>
              <a:rPr lang="it-IT" noProof="0" smtClean="0"/>
              <a:t>Clic per modificare gli stili del testo dello schema</a:t>
            </a:r>
          </a:p>
          <a:p>
            <a:pPr lvl="1"/>
            <a:r>
              <a:rPr lang="it-IT" noProof="0" smtClean="0"/>
              <a:t>Secondo livello</a:t>
            </a:r>
          </a:p>
          <a:p>
            <a:pPr lvl="2"/>
            <a:r>
              <a:rPr lang="it-IT" noProof="0" smtClean="0"/>
              <a:t>Terzo livello</a:t>
            </a:r>
          </a:p>
          <a:p>
            <a:pPr lvl="3"/>
            <a:r>
              <a:rPr lang="it-IT" noProof="0" smtClean="0"/>
              <a:t>Quarto livello</a:t>
            </a:r>
          </a:p>
          <a:p>
            <a:pPr lvl="4"/>
            <a:r>
              <a:rPr lang="it-IT" noProof="0" smtClean="0"/>
              <a:t>Quinto livello</a:t>
            </a:r>
          </a:p>
        </p:txBody>
      </p:sp>
      <p:sp>
        <p:nvSpPr>
          <p:cNvPr id="13319" name="Rectangle 7"/>
          <p:cNvSpPr>
            <a:spLocks noGrp="1" noRot="1" noChangeAspect="1" noChangeArrowheads="1" noTextEdit="1"/>
          </p:cNvSpPr>
          <p:nvPr>
            <p:ph type="sldImg" idx="2"/>
          </p:nvPr>
        </p:nvSpPr>
        <p:spPr bwMode="auto">
          <a:xfrm>
            <a:off x="3097213" y="498475"/>
            <a:ext cx="3609975" cy="2498725"/>
          </a:xfrm>
          <a:prstGeom prst="rect">
            <a:avLst/>
          </a:prstGeom>
          <a:noFill/>
          <a:ln w="12700">
            <a:solidFill>
              <a:schemeClr val="tx1"/>
            </a:solidFill>
            <a:miter lim="800000"/>
            <a:headEnd/>
            <a:tailEnd/>
          </a:ln>
        </p:spPr>
      </p:sp>
    </p:spTree>
  </p:cSld>
  <p:clrMap bg1="lt1" tx1="dk1" bg2="lt2" tx2="dk2" accent1="accent1" accent2="accent2" accent3="accent3" accent4="accent4" accent5="accent5" accent6="accent6" hlink="hlink" folHlink="folHlink"/>
  <p:hf sldNum="0" hdr="0" dt="0"/>
  <p:notesStyle>
    <a:lvl1pPr algn="l" defTabSz="762000"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defTabSz="762000"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defTabSz="762000"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defTabSz="762000"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defTabSz="762000"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egnaposto immagine diapositiva 1"/>
          <p:cNvSpPr>
            <a:spLocks noGrp="1" noRot="1" noChangeAspect="1"/>
          </p:cNvSpPr>
          <p:nvPr>
            <p:ph type="sldImg"/>
          </p:nvPr>
        </p:nvSpPr>
        <p:spPr>
          <a:ln/>
        </p:spPr>
      </p:sp>
      <p:sp>
        <p:nvSpPr>
          <p:cNvPr id="16386" name="Segnaposto note 2"/>
          <p:cNvSpPr>
            <a:spLocks noGrp="1"/>
          </p:cNvSpPr>
          <p:nvPr>
            <p:ph type="body" idx="1"/>
          </p:nvPr>
        </p:nvSpPr>
        <p:spPr>
          <a:noFill/>
          <a:ln/>
        </p:spPr>
        <p:txBody>
          <a:bodyPr/>
          <a:lstStyle/>
          <a:p>
            <a:endParaRPr lang="it-IT" smtClean="0"/>
          </a:p>
        </p:txBody>
      </p:sp>
      <p:sp>
        <p:nvSpPr>
          <p:cNvPr id="16387" name="Segnaposto piè di pagina 4"/>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egnaposto piè di pagina 1"/>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egnaposto piè di pagina 1"/>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egnaposto piè di pagina 1"/>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egnaposto piè di pagina 1"/>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egnaposto piè di pagina 1"/>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egnaposto piè di pagina 1"/>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egnaposto piè di pagina 1"/>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egnaposto piè di pagina 1"/>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Segnaposto piè di pagina 1"/>
          <p:cNvSpPr>
            <a:spLocks noGrp="1"/>
          </p:cNvSpPr>
          <p:nvPr>
            <p:ph type="ftr" sz="quarter" idx="4"/>
          </p:nvPr>
        </p:nvSpPr>
        <p:spPr>
          <a:noFill/>
        </p:spPr>
        <p:txBody>
          <a:bodyPr/>
          <a:lstStyle/>
          <a:p>
            <a:r>
              <a:rPr lang="en-GB" smtClean="0">
                <a:cs typeface="Arial" charset="0"/>
              </a:rPr>
              <a:t>CCCCC</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742950" y="2130425"/>
            <a:ext cx="8420100" cy="1470025"/>
          </a:xfrm>
        </p:spPr>
        <p:txBody>
          <a:bodyPr/>
          <a:lstStyle/>
          <a:p>
            <a:r>
              <a:rPr lang="it-IT" smtClean="0"/>
              <a:t>Fare clic per modificare lo stile del titolo</a:t>
            </a:r>
            <a:endParaRPr lang="it-IT"/>
          </a:p>
        </p:txBody>
      </p:sp>
      <p:sp>
        <p:nvSpPr>
          <p:cNvPr id="3" name="Sottotitolo 2"/>
          <p:cNvSpPr>
            <a:spLocks noGrp="1"/>
          </p:cNvSpPr>
          <p:nvPr>
            <p:ph type="subTitle" idx="1"/>
          </p:nvPr>
        </p:nvSpPr>
        <p:spPr>
          <a:xfrm>
            <a:off x="1485900" y="3886200"/>
            <a:ext cx="69342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it-IT" smtClean="0"/>
              <a:t>Fare clic per modificare lo stile del sottotitolo dello schema</a:t>
            </a:r>
            <a:endParaRPr lang="it-IT"/>
          </a:p>
        </p:txBody>
      </p:sp>
      <p:sp>
        <p:nvSpPr>
          <p:cNvPr id="4" name="Rectangle 2"/>
          <p:cNvSpPr>
            <a:spLocks noGrp="1" noChangeArrowheads="1"/>
          </p:cNvSpPr>
          <p:nvPr>
            <p:ph type="dt" sz="half" idx="10"/>
          </p:nvPr>
        </p:nvSpPr>
        <p:spPr>
          <a:ln/>
        </p:spPr>
        <p:txBody>
          <a:bodyPr/>
          <a:lstStyle>
            <a:lvl1pPr>
              <a:defRPr/>
            </a:lvl1pPr>
          </a:lstStyle>
          <a:p>
            <a:pPr>
              <a:defRPr/>
            </a:pPr>
            <a:endParaRPr lang="en-GB"/>
          </a:p>
        </p:txBody>
      </p:sp>
      <p:sp>
        <p:nvSpPr>
          <p:cNvPr id="5" name="Rectangle 3"/>
          <p:cNvSpPr>
            <a:spLocks noGrp="1" noChangeArrowheads="1"/>
          </p:cNvSpPr>
          <p:nvPr>
            <p:ph type="ftr" sz="quarter" idx="11"/>
          </p:nvPr>
        </p:nvSpPr>
        <p:spPr>
          <a:ln/>
        </p:spPr>
        <p:txBody>
          <a:bodyPr/>
          <a:lstStyle>
            <a:lvl1pPr>
              <a:defRPr/>
            </a:lvl1pPr>
          </a:lstStyle>
          <a:p>
            <a:pPr>
              <a:defRPr/>
            </a:pPr>
            <a:endParaRPr lang="en-GB"/>
          </a:p>
        </p:txBody>
      </p:sp>
      <p:sp>
        <p:nvSpPr>
          <p:cNvPr id="6" name="Rectangle 4"/>
          <p:cNvSpPr>
            <a:spLocks noGrp="1" noChangeArrowheads="1"/>
          </p:cNvSpPr>
          <p:nvPr>
            <p:ph type="sldNum" sz="quarter" idx="12"/>
          </p:nvPr>
        </p:nvSpPr>
        <p:spPr>
          <a:ln/>
        </p:spPr>
        <p:txBody>
          <a:bodyPr/>
          <a:lstStyle>
            <a:lvl1pPr>
              <a:defRPr/>
            </a:lvl1pPr>
          </a:lstStyle>
          <a:p>
            <a:pPr>
              <a:defRPr/>
            </a:pPr>
            <a:fld id="{D7B5EE49-7689-45BB-8EED-B6B9E9231CC1}" type="slidenum">
              <a:rPr lang="en-GB"/>
              <a:pPr>
                <a:defRPr/>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testo verticale 2"/>
          <p:cNvSpPr>
            <a:spLocks noGrp="1"/>
          </p:cNvSpPr>
          <p:nvPr>
            <p:ph type="body" orient="vert" idx="1"/>
          </p:nvPr>
        </p:nvSpPr>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Rectangle 2"/>
          <p:cNvSpPr>
            <a:spLocks noGrp="1" noChangeArrowheads="1"/>
          </p:cNvSpPr>
          <p:nvPr>
            <p:ph type="dt" sz="half" idx="10"/>
          </p:nvPr>
        </p:nvSpPr>
        <p:spPr>
          <a:ln/>
        </p:spPr>
        <p:txBody>
          <a:bodyPr/>
          <a:lstStyle>
            <a:lvl1pPr>
              <a:defRPr/>
            </a:lvl1pPr>
          </a:lstStyle>
          <a:p>
            <a:pPr>
              <a:defRPr/>
            </a:pPr>
            <a:endParaRPr lang="en-GB"/>
          </a:p>
        </p:txBody>
      </p:sp>
      <p:sp>
        <p:nvSpPr>
          <p:cNvPr id="5" name="Rectangle 3"/>
          <p:cNvSpPr>
            <a:spLocks noGrp="1" noChangeArrowheads="1"/>
          </p:cNvSpPr>
          <p:nvPr>
            <p:ph type="ftr" sz="quarter" idx="11"/>
          </p:nvPr>
        </p:nvSpPr>
        <p:spPr>
          <a:ln/>
        </p:spPr>
        <p:txBody>
          <a:bodyPr/>
          <a:lstStyle>
            <a:lvl1pPr>
              <a:defRPr/>
            </a:lvl1pPr>
          </a:lstStyle>
          <a:p>
            <a:pPr>
              <a:defRPr/>
            </a:pPr>
            <a:endParaRPr lang="en-GB"/>
          </a:p>
        </p:txBody>
      </p:sp>
      <p:sp>
        <p:nvSpPr>
          <p:cNvPr id="6" name="Rectangle 4"/>
          <p:cNvSpPr>
            <a:spLocks noGrp="1" noChangeArrowheads="1"/>
          </p:cNvSpPr>
          <p:nvPr>
            <p:ph type="sldNum" sz="quarter" idx="12"/>
          </p:nvPr>
        </p:nvSpPr>
        <p:spPr>
          <a:ln/>
        </p:spPr>
        <p:txBody>
          <a:bodyPr/>
          <a:lstStyle>
            <a:lvl1pPr>
              <a:defRPr/>
            </a:lvl1pPr>
          </a:lstStyle>
          <a:p>
            <a:pPr>
              <a:defRPr/>
            </a:pPr>
            <a:fld id="{40D63D73-A2C5-4857-A2DC-EE55B33813A4}" type="slidenum">
              <a:rPr lang="en-GB"/>
              <a:pPr>
                <a:defRPr/>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7277100" y="685800"/>
            <a:ext cx="2324100" cy="5562600"/>
          </a:xfrm>
        </p:spPr>
        <p:txBody>
          <a:bodyPr vert="eaVert"/>
          <a:lstStyle/>
          <a:p>
            <a:r>
              <a:rPr lang="it-IT" smtClean="0"/>
              <a:t>Fare clic per modificare lo stile del titolo</a:t>
            </a:r>
            <a:endParaRPr lang="it-IT"/>
          </a:p>
        </p:txBody>
      </p:sp>
      <p:sp>
        <p:nvSpPr>
          <p:cNvPr id="3" name="Segnaposto testo verticale 2"/>
          <p:cNvSpPr>
            <a:spLocks noGrp="1"/>
          </p:cNvSpPr>
          <p:nvPr>
            <p:ph type="body" orient="vert" idx="1"/>
          </p:nvPr>
        </p:nvSpPr>
        <p:spPr>
          <a:xfrm>
            <a:off x="304800" y="685800"/>
            <a:ext cx="6819900" cy="5562600"/>
          </a:xfrm>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Rectangle 2"/>
          <p:cNvSpPr>
            <a:spLocks noGrp="1" noChangeArrowheads="1"/>
          </p:cNvSpPr>
          <p:nvPr>
            <p:ph type="dt" sz="half" idx="10"/>
          </p:nvPr>
        </p:nvSpPr>
        <p:spPr>
          <a:ln/>
        </p:spPr>
        <p:txBody>
          <a:bodyPr/>
          <a:lstStyle>
            <a:lvl1pPr>
              <a:defRPr/>
            </a:lvl1pPr>
          </a:lstStyle>
          <a:p>
            <a:pPr>
              <a:defRPr/>
            </a:pPr>
            <a:endParaRPr lang="en-GB"/>
          </a:p>
        </p:txBody>
      </p:sp>
      <p:sp>
        <p:nvSpPr>
          <p:cNvPr id="5" name="Rectangle 3"/>
          <p:cNvSpPr>
            <a:spLocks noGrp="1" noChangeArrowheads="1"/>
          </p:cNvSpPr>
          <p:nvPr>
            <p:ph type="ftr" sz="quarter" idx="11"/>
          </p:nvPr>
        </p:nvSpPr>
        <p:spPr>
          <a:ln/>
        </p:spPr>
        <p:txBody>
          <a:bodyPr/>
          <a:lstStyle>
            <a:lvl1pPr>
              <a:defRPr/>
            </a:lvl1pPr>
          </a:lstStyle>
          <a:p>
            <a:pPr>
              <a:defRPr/>
            </a:pPr>
            <a:endParaRPr lang="en-GB"/>
          </a:p>
        </p:txBody>
      </p:sp>
      <p:sp>
        <p:nvSpPr>
          <p:cNvPr id="6" name="Rectangle 4"/>
          <p:cNvSpPr>
            <a:spLocks noGrp="1" noChangeArrowheads="1"/>
          </p:cNvSpPr>
          <p:nvPr>
            <p:ph type="sldNum" sz="quarter" idx="12"/>
          </p:nvPr>
        </p:nvSpPr>
        <p:spPr>
          <a:ln/>
        </p:spPr>
        <p:txBody>
          <a:bodyPr/>
          <a:lstStyle>
            <a:lvl1pPr>
              <a:defRPr/>
            </a:lvl1pPr>
          </a:lstStyle>
          <a:p>
            <a:pPr>
              <a:defRPr/>
            </a:pPr>
            <a:fld id="{97D74124-3B99-4075-A7D8-7FE43B14F87D}" type="slidenum">
              <a:rPr lang="en-GB"/>
              <a:pPr>
                <a:defRPr/>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idx="1"/>
          </p:nvPr>
        </p:nvSpPr>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Rectangle 2"/>
          <p:cNvSpPr>
            <a:spLocks noGrp="1" noChangeArrowheads="1"/>
          </p:cNvSpPr>
          <p:nvPr>
            <p:ph type="dt" sz="half" idx="10"/>
          </p:nvPr>
        </p:nvSpPr>
        <p:spPr>
          <a:ln/>
        </p:spPr>
        <p:txBody>
          <a:bodyPr/>
          <a:lstStyle>
            <a:lvl1pPr>
              <a:defRPr/>
            </a:lvl1pPr>
          </a:lstStyle>
          <a:p>
            <a:pPr>
              <a:defRPr/>
            </a:pPr>
            <a:endParaRPr lang="en-GB"/>
          </a:p>
        </p:txBody>
      </p:sp>
      <p:sp>
        <p:nvSpPr>
          <p:cNvPr id="5" name="Rectangle 3"/>
          <p:cNvSpPr>
            <a:spLocks noGrp="1" noChangeArrowheads="1"/>
          </p:cNvSpPr>
          <p:nvPr>
            <p:ph type="ftr" sz="quarter" idx="11"/>
          </p:nvPr>
        </p:nvSpPr>
        <p:spPr>
          <a:ln/>
        </p:spPr>
        <p:txBody>
          <a:bodyPr/>
          <a:lstStyle>
            <a:lvl1pPr>
              <a:defRPr/>
            </a:lvl1pPr>
          </a:lstStyle>
          <a:p>
            <a:pPr>
              <a:defRPr/>
            </a:pPr>
            <a:endParaRPr lang="en-GB"/>
          </a:p>
        </p:txBody>
      </p:sp>
      <p:sp>
        <p:nvSpPr>
          <p:cNvPr id="6" name="Rectangle 4"/>
          <p:cNvSpPr>
            <a:spLocks noGrp="1" noChangeArrowheads="1"/>
          </p:cNvSpPr>
          <p:nvPr>
            <p:ph type="sldNum" sz="quarter" idx="12"/>
          </p:nvPr>
        </p:nvSpPr>
        <p:spPr>
          <a:ln/>
        </p:spPr>
        <p:txBody>
          <a:bodyPr/>
          <a:lstStyle>
            <a:lvl1pPr>
              <a:defRPr/>
            </a:lvl1pPr>
          </a:lstStyle>
          <a:p>
            <a:pPr>
              <a:defRPr/>
            </a:pPr>
            <a:fld id="{C860E200-4C3D-480C-A168-5C48B3E1D627}" type="slidenum">
              <a:rPr lang="en-GB"/>
              <a:pPr>
                <a:defRPr/>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82638" y="4406900"/>
            <a:ext cx="8420100" cy="1362075"/>
          </a:xfrm>
        </p:spPr>
        <p:txBody>
          <a:bodyPr anchor="t"/>
          <a:lstStyle>
            <a:lvl1pPr algn="l">
              <a:defRPr sz="4000" b="1" cap="all"/>
            </a:lvl1pPr>
          </a:lstStyle>
          <a:p>
            <a:r>
              <a:rPr lang="it-IT" smtClean="0"/>
              <a:t>Fare clic per modificare lo stile del titolo</a:t>
            </a:r>
            <a:endParaRPr lang="it-IT"/>
          </a:p>
        </p:txBody>
      </p:sp>
      <p:sp>
        <p:nvSpPr>
          <p:cNvPr id="3" name="Segnaposto testo 2"/>
          <p:cNvSpPr>
            <a:spLocks noGrp="1"/>
          </p:cNvSpPr>
          <p:nvPr>
            <p:ph type="body" idx="1"/>
          </p:nvPr>
        </p:nvSpPr>
        <p:spPr>
          <a:xfrm>
            <a:off x="782638" y="2906713"/>
            <a:ext cx="84201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it-IT" smtClean="0"/>
              <a:t>Fare clic per modificare stili del testo dello schema</a:t>
            </a:r>
          </a:p>
        </p:txBody>
      </p:sp>
      <p:sp>
        <p:nvSpPr>
          <p:cNvPr id="4" name="Rectangle 2"/>
          <p:cNvSpPr>
            <a:spLocks noGrp="1" noChangeArrowheads="1"/>
          </p:cNvSpPr>
          <p:nvPr>
            <p:ph type="dt" sz="half" idx="10"/>
          </p:nvPr>
        </p:nvSpPr>
        <p:spPr>
          <a:ln/>
        </p:spPr>
        <p:txBody>
          <a:bodyPr/>
          <a:lstStyle>
            <a:lvl1pPr>
              <a:defRPr/>
            </a:lvl1pPr>
          </a:lstStyle>
          <a:p>
            <a:pPr>
              <a:defRPr/>
            </a:pPr>
            <a:endParaRPr lang="en-GB"/>
          </a:p>
        </p:txBody>
      </p:sp>
      <p:sp>
        <p:nvSpPr>
          <p:cNvPr id="5" name="Rectangle 3"/>
          <p:cNvSpPr>
            <a:spLocks noGrp="1" noChangeArrowheads="1"/>
          </p:cNvSpPr>
          <p:nvPr>
            <p:ph type="ftr" sz="quarter" idx="11"/>
          </p:nvPr>
        </p:nvSpPr>
        <p:spPr>
          <a:ln/>
        </p:spPr>
        <p:txBody>
          <a:bodyPr/>
          <a:lstStyle>
            <a:lvl1pPr>
              <a:defRPr/>
            </a:lvl1pPr>
          </a:lstStyle>
          <a:p>
            <a:pPr>
              <a:defRPr/>
            </a:pPr>
            <a:endParaRPr lang="en-GB"/>
          </a:p>
        </p:txBody>
      </p:sp>
      <p:sp>
        <p:nvSpPr>
          <p:cNvPr id="6" name="Rectangle 4"/>
          <p:cNvSpPr>
            <a:spLocks noGrp="1" noChangeArrowheads="1"/>
          </p:cNvSpPr>
          <p:nvPr>
            <p:ph type="sldNum" sz="quarter" idx="12"/>
          </p:nvPr>
        </p:nvSpPr>
        <p:spPr>
          <a:ln/>
        </p:spPr>
        <p:txBody>
          <a:bodyPr/>
          <a:lstStyle>
            <a:lvl1pPr>
              <a:defRPr/>
            </a:lvl1pPr>
          </a:lstStyle>
          <a:p>
            <a:pPr>
              <a:defRPr/>
            </a:pPr>
            <a:fld id="{F66E3ADF-B8C1-4195-80B3-E6CDC3B6F451}" type="slidenum">
              <a:rPr lang="en-GB"/>
              <a:pPr>
                <a:defRPr/>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Segnaposto contenuto 2"/>
          <p:cNvSpPr>
            <a:spLocks noGrp="1"/>
          </p:cNvSpPr>
          <p:nvPr>
            <p:ph sz="half" idx="1"/>
          </p:nvPr>
        </p:nvSpPr>
        <p:spPr>
          <a:xfrm>
            <a:off x="368300" y="2035175"/>
            <a:ext cx="4540250" cy="42132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contenuto 3"/>
          <p:cNvSpPr>
            <a:spLocks noGrp="1"/>
          </p:cNvSpPr>
          <p:nvPr>
            <p:ph sz="half" idx="2"/>
          </p:nvPr>
        </p:nvSpPr>
        <p:spPr>
          <a:xfrm>
            <a:off x="5060950" y="2035175"/>
            <a:ext cx="4540250" cy="42132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Rectangle 2"/>
          <p:cNvSpPr>
            <a:spLocks noGrp="1" noChangeArrowheads="1"/>
          </p:cNvSpPr>
          <p:nvPr>
            <p:ph type="dt" sz="half" idx="10"/>
          </p:nvPr>
        </p:nvSpPr>
        <p:spPr>
          <a:ln/>
        </p:spPr>
        <p:txBody>
          <a:bodyPr/>
          <a:lstStyle>
            <a:lvl1pPr>
              <a:defRPr/>
            </a:lvl1pPr>
          </a:lstStyle>
          <a:p>
            <a:pPr>
              <a:defRPr/>
            </a:pPr>
            <a:endParaRPr lang="en-GB"/>
          </a:p>
        </p:txBody>
      </p:sp>
      <p:sp>
        <p:nvSpPr>
          <p:cNvPr id="6" name="Rectangle 3"/>
          <p:cNvSpPr>
            <a:spLocks noGrp="1" noChangeArrowheads="1"/>
          </p:cNvSpPr>
          <p:nvPr>
            <p:ph type="ftr" sz="quarter" idx="11"/>
          </p:nvPr>
        </p:nvSpPr>
        <p:spPr>
          <a:ln/>
        </p:spPr>
        <p:txBody>
          <a:bodyPr/>
          <a:lstStyle>
            <a:lvl1pPr>
              <a:defRPr/>
            </a:lvl1pPr>
          </a:lstStyle>
          <a:p>
            <a:pPr>
              <a:defRPr/>
            </a:pPr>
            <a:endParaRPr lang="en-GB"/>
          </a:p>
        </p:txBody>
      </p:sp>
      <p:sp>
        <p:nvSpPr>
          <p:cNvPr id="7" name="Rectangle 4"/>
          <p:cNvSpPr>
            <a:spLocks noGrp="1" noChangeArrowheads="1"/>
          </p:cNvSpPr>
          <p:nvPr>
            <p:ph type="sldNum" sz="quarter" idx="12"/>
          </p:nvPr>
        </p:nvSpPr>
        <p:spPr>
          <a:ln/>
        </p:spPr>
        <p:txBody>
          <a:bodyPr/>
          <a:lstStyle>
            <a:lvl1pPr>
              <a:defRPr/>
            </a:lvl1pPr>
          </a:lstStyle>
          <a:p>
            <a:pPr>
              <a:defRPr/>
            </a:pPr>
            <a:fld id="{5E57241D-5538-4DB3-972E-1956BEC5F28D}" type="slidenum">
              <a:rPr lang="en-GB"/>
              <a:pPr>
                <a:defRPr/>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495300" y="274638"/>
            <a:ext cx="8915400" cy="1143000"/>
          </a:xfrm>
        </p:spPr>
        <p:txBody>
          <a:bodyPr/>
          <a:lstStyle>
            <a:lvl1pPr>
              <a:defRPr/>
            </a:lvl1pPr>
          </a:lstStyle>
          <a:p>
            <a:r>
              <a:rPr lang="it-IT" smtClean="0"/>
              <a:t>Fare clic per modificare lo stile del titolo</a:t>
            </a:r>
            <a:endParaRPr lang="it-IT"/>
          </a:p>
        </p:txBody>
      </p:sp>
      <p:sp>
        <p:nvSpPr>
          <p:cNvPr id="3" name="Segnaposto testo 2"/>
          <p:cNvSpPr>
            <a:spLocks noGrp="1"/>
          </p:cNvSpPr>
          <p:nvPr>
            <p:ph type="body" idx="1"/>
          </p:nvPr>
        </p:nvSpPr>
        <p:spPr>
          <a:xfrm>
            <a:off x="495300" y="1535113"/>
            <a:ext cx="437673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4" name="Segnaposto contenuto 3"/>
          <p:cNvSpPr>
            <a:spLocks noGrp="1"/>
          </p:cNvSpPr>
          <p:nvPr>
            <p:ph sz="half" idx="2"/>
          </p:nvPr>
        </p:nvSpPr>
        <p:spPr>
          <a:xfrm>
            <a:off x="495300" y="2174875"/>
            <a:ext cx="437673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5" name="Segnaposto testo 4"/>
          <p:cNvSpPr>
            <a:spLocks noGrp="1"/>
          </p:cNvSpPr>
          <p:nvPr>
            <p:ph type="body" sz="quarter" idx="3"/>
          </p:nvPr>
        </p:nvSpPr>
        <p:spPr>
          <a:xfrm>
            <a:off x="5032375" y="1535113"/>
            <a:ext cx="437832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6" name="Segnaposto contenuto 5"/>
          <p:cNvSpPr>
            <a:spLocks noGrp="1"/>
          </p:cNvSpPr>
          <p:nvPr>
            <p:ph sz="quarter" idx="4"/>
          </p:nvPr>
        </p:nvSpPr>
        <p:spPr>
          <a:xfrm>
            <a:off x="5032375" y="2174875"/>
            <a:ext cx="437832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7" name="Rectangle 2"/>
          <p:cNvSpPr>
            <a:spLocks noGrp="1" noChangeArrowheads="1"/>
          </p:cNvSpPr>
          <p:nvPr>
            <p:ph type="dt" sz="half" idx="10"/>
          </p:nvPr>
        </p:nvSpPr>
        <p:spPr>
          <a:ln/>
        </p:spPr>
        <p:txBody>
          <a:bodyPr/>
          <a:lstStyle>
            <a:lvl1pPr>
              <a:defRPr/>
            </a:lvl1pPr>
          </a:lstStyle>
          <a:p>
            <a:pPr>
              <a:defRPr/>
            </a:pPr>
            <a:endParaRPr lang="en-GB"/>
          </a:p>
        </p:txBody>
      </p:sp>
      <p:sp>
        <p:nvSpPr>
          <p:cNvPr id="8" name="Rectangle 3"/>
          <p:cNvSpPr>
            <a:spLocks noGrp="1" noChangeArrowheads="1"/>
          </p:cNvSpPr>
          <p:nvPr>
            <p:ph type="ftr" sz="quarter" idx="11"/>
          </p:nvPr>
        </p:nvSpPr>
        <p:spPr>
          <a:ln/>
        </p:spPr>
        <p:txBody>
          <a:bodyPr/>
          <a:lstStyle>
            <a:lvl1pPr>
              <a:defRPr/>
            </a:lvl1pPr>
          </a:lstStyle>
          <a:p>
            <a:pPr>
              <a:defRPr/>
            </a:pPr>
            <a:endParaRPr lang="en-GB"/>
          </a:p>
        </p:txBody>
      </p:sp>
      <p:sp>
        <p:nvSpPr>
          <p:cNvPr id="9" name="Rectangle 4"/>
          <p:cNvSpPr>
            <a:spLocks noGrp="1" noChangeArrowheads="1"/>
          </p:cNvSpPr>
          <p:nvPr>
            <p:ph type="sldNum" sz="quarter" idx="12"/>
          </p:nvPr>
        </p:nvSpPr>
        <p:spPr>
          <a:ln/>
        </p:spPr>
        <p:txBody>
          <a:bodyPr/>
          <a:lstStyle>
            <a:lvl1pPr>
              <a:defRPr/>
            </a:lvl1pPr>
          </a:lstStyle>
          <a:p>
            <a:pPr>
              <a:defRPr/>
            </a:pPr>
            <a:fld id="{C185B5BA-BA26-4FCC-8A85-03FE8A8368B4}" type="slidenum">
              <a:rPr lang="en-GB"/>
              <a:pPr>
                <a:defRPr/>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mtClean="0"/>
              <a:t>Fare clic per modificare lo stile del titolo</a:t>
            </a:r>
            <a:endParaRPr lang="it-IT"/>
          </a:p>
        </p:txBody>
      </p:sp>
      <p:sp>
        <p:nvSpPr>
          <p:cNvPr id="3" name="Rectangle 2"/>
          <p:cNvSpPr>
            <a:spLocks noGrp="1" noChangeArrowheads="1"/>
          </p:cNvSpPr>
          <p:nvPr>
            <p:ph type="dt" sz="half" idx="10"/>
          </p:nvPr>
        </p:nvSpPr>
        <p:spPr>
          <a:ln/>
        </p:spPr>
        <p:txBody>
          <a:bodyPr/>
          <a:lstStyle>
            <a:lvl1pPr>
              <a:defRPr/>
            </a:lvl1pPr>
          </a:lstStyle>
          <a:p>
            <a:pPr>
              <a:defRPr/>
            </a:pPr>
            <a:endParaRPr lang="en-GB"/>
          </a:p>
        </p:txBody>
      </p:sp>
      <p:sp>
        <p:nvSpPr>
          <p:cNvPr id="4" name="Rectangle 3"/>
          <p:cNvSpPr>
            <a:spLocks noGrp="1" noChangeArrowheads="1"/>
          </p:cNvSpPr>
          <p:nvPr>
            <p:ph type="ftr" sz="quarter" idx="11"/>
          </p:nvPr>
        </p:nvSpPr>
        <p:spPr>
          <a:ln/>
        </p:spPr>
        <p:txBody>
          <a:bodyPr/>
          <a:lstStyle>
            <a:lvl1pPr>
              <a:defRPr/>
            </a:lvl1pPr>
          </a:lstStyle>
          <a:p>
            <a:pPr>
              <a:defRPr/>
            </a:pPr>
            <a:endParaRPr lang="en-GB"/>
          </a:p>
        </p:txBody>
      </p:sp>
      <p:sp>
        <p:nvSpPr>
          <p:cNvPr id="5" name="Rectangle 4"/>
          <p:cNvSpPr>
            <a:spLocks noGrp="1" noChangeArrowheads="1"/>
          </p:cNvSpPr>
          <p:nvPr>
            <p:ph type="sldNum" sz="quarter" idx="12"/>
          </p:nvPr>
        </p:nvSpPr>
        <p:spPr>
          <a:ln/>
        </p:spPr>
        <p:txBody>
          <a:bodyPr/>
          <a:lstStyle>
            <a:lvl1pPr>
              <a:defRPr/>
            </a:lvl1pPr>
          </a:lstStyle>
          <a:p>
            <a:pPr>
              <a:defRPr/>
            </a:pPr>
            <a:fld id="{73885B86-465F-494B-815D-19D8B6CF8A2E}" type="slidenum">
              <a:rPr lang="en-GB"/>
              <a:pPr>
                <a:defRPr/>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Rectangle 2"/>
          <p:cNvSpPr>
            <a:spLocks noGrp="1" noChangeArrowheads="1"/>
          </p:cNvSpPr>
          <p:nvPr>
            <p:ph type="dt" sz="half" idx="10"/>
          </p:nvPr>
        </p:nvSpPr>
        <p:spPr>
          <a:ln/>
        </p:spPr>
        <p:txBody>
          <a:bodyPr/>
          <a:lstStyle>
            <a:lvl1pPr>
              <a:defRPr/>
            </a:lvl1pPr>
          </a:lstStyle>
          <a:p>
            <a:pPr>
              <a:defRPr/>
            </a:pPr>
            <a:endParaRPr lang="en-GB"/>
          </a:p>
        </p:txBody>
      </p:sp>
      <p:sp>
        <p:nvSpPr>
          <p:cNvPr id="3" name="Rectangle 3"/>
          <p:cNvSpPr>
            <a:spLocks noGrp="1" noChangeArrowheads="1"/>
          </p:cNvSpPr>
          <p:nvPr>
            <p:ph type="ftr" sz="quarter" idx="11"/>
          </p:nvPr>
        </p:nvSpPr>
        <p:spPr>
          <a:ln/>
        </p:spPr>
        <p:txBody>
          <a:bodyPr/>
          <a:lstStyle>
            <a:lvl1pPr>
              <a:defRPr/>
            </a:lvl1pPr>
          </a:lstStyle>
          <a:p>
            <a:pPr>
              <a:defRPr/>
            </a:pPr>
            <a:endParaRPr lang="en-GB"/>
          </a:p>
        </p:txBody>
      </p:sp>
      <p:sp>
        <p:nvSpPr>
          <p:cNvPr id="4" name="Rectangle 4"/>
          <p:cNvSpPr>
            <a:spLocks noGrp="1" noChangeArrowheads="1"/>
          </p:cNvSpPr>
          <p:nvPr>
            <p:ph type="sldNum" sz="quarter" idx="12"/>
          </p:nvPr>
        </p:nvSpPr>
        <p:spPr>
          <a:ln/>
        </p:spPr>
        <p:txBody>
          <a:bodyPr/>
          <a:lstStyle>
            <a:lvl1pPr>
              <a:defRPr/>
            </a:lvl1pPr>
          </a:lstStyle>
          <a:p>
            <a:pPr>
              <a:defRPr/>
            </a:pPr>
            <a:fld id="{F70457D5-6C03-4DE1-BBD8-601BB5D67A4A}" type="slidenum">
              <a:rPr lang="en-GB"/>
              <a:pPr>
                <a:defRPr/>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95300" y="273050"/>
            <a:ext cx="3259138" cy="1162050"/>
          </a:xfrm>
        </p:spPr>
        <p:txBody>
          <a:bodyPr anchor="b"/>
          <a:lstStyle>
            <a:lvl1pPr algn="l">
              <a:defRPr sz="2000" b="1"/>
            </a:lvl1pPr>
          </a:lstStyle>
          <a:p>
            <a:r>
              <a:rPr lang="it-IT" smtClean="0"/>
              <a:t>Fare clic per modificare lo stile del titolo</a:t>
            </a:r>
            <a:endParaRPr lang="it-IT"/>
          </a:p>
        </p:txBody>
      </p:sp>
      <p:sp>
        <p:nvSpPr>
          <p:cNvPr id="3" name="Segnaposto contenuto 2"/>
          <p:cNvSpPr>
            <a:spLocks noGrp="1"/>
          </p:cNvSpPr>
          <p:nvPr>
            <p:ph idx="1"/>
          </p:nvPr>
        </p:nvSpPr>
        <p:spPr>
          <a:xfrm>
            <a:off x="3873500" y="273050"/>
            <a:ext cx="55372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4" name="Segnaposto testo 3"/>
          <p:cNvSpPr>
            <a:spLocks noGrp="1"/>
          </p:cNvSpPr>
          <p:nvPr>
            <p:ph type="body" sz="half" idx="2"/>
          </p:nvPr>
        </p:nvSpPr>
        <p:spPr>
          <a:xfrm>
            <a:off x="495300" y="1435100"/>
            <a:ext cx="3259138"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Rectangle 2"/>
          <p:cNvSpPr>
            <a:spLocks noGrp="1" noChangeArrowheads="1"/>
          </p:cNvSpPr>
          <p:nvPr>
            <p:ph type="dt" sz="half" idx="10"/>
          </p:nvPr>
        </p:nvSpPr>
        <p:spPr>
          <a:ln/>
        </p:spPr>
        <p:txBody>
          <a:bodyPr/>
          <a:lstStyle>
            <a:lvl1pPr>
              <a:defRPr/>
            </a:lvl1pPr>
          </a:lstStyle>
          <a:p>
            <a:pPr>
              <a:defRPr/>
            </a:pPr>
            <a:endParaRPr lang="en-GB"/>
          </a:p>
        </p:txBody>
      </p:sp>
      <p:sp>
        <p:nvSpPr>
          <p:cNvPr id="6" name="Rectangle 3"/>
          <p:cNvSpPr>
            <a:spLocks noGrp="1" noChangeArrowheads="1"/>
          </p:cNvSpPr>
          <p:nvPr>
            <p:ph type="ftr" sz="quarter" idx="11"/>
          </p:nvPr>
        </p:nvSpPr>
        <p:spPr>
          <a:ln/>
        </p:spPr>
        <p:txBody>
          <a:bodyPr/>
          <a:lstStyle>
            <a:lvl1pPr>
              <a:defRPr/>
            </a:lvl1pPr>
          </a:lstStyle>
          <a:p>
            <a:pPr>
              <a:defRPr/>
            </a:pPr>
            <a:endParaRPr lang="en-GB"/>
          </a:p>
        </p:txBody>
      </p:sp>
      <p:sp>
        <p:nvSpPr>
          <p:cNvPr id="7" name="Rectangle 4"/>
          <p:cNvSpPr>
            <a:spLocks noGrp="1" noChangeArrowheads="1"/>
          </p:cNvSpPr>
          <p:nvPr>
            <p:ph type="sldNum" sz="quarter" idx="12"/>
          </p:nvPr>
        </p:nvSpPr>
        <p:spPr>
          <a:ln/>
        </p:spPr>
        <p:txBody>
          <a:bodyPr/>
          <a:lstStyle>
            <a:lvl1pPr>
              <a:defRPr/>
            </a:lvl1pPr>
          </a:lstStyle>
          <a:p>
            <a:pPr>
              <a:defRPr/>
            </a:pPr>
            <a:fld id="{8B6EE491-F5F8-4CF2-A45F-43AB2C644210}" type="slidenum">
              <a:rPr lang="en-GB"/>
              <a:pPr>
                <a:defRPr/>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941513" y="4800600"/>
            <a:ext cx="5943600" cy="566738"/>
          </a:xfrm>
        </p:spPr>
        <p:txBody>
          <a:bodyPr anchor="b"/>
          <a:lstStyle>
            <a:lvl1pPr algn="l">
              <a:defRPr sz="2000" b="1"/>
            </a:lvl1pPr>
          </a:lstStyle>
          <a:p>
            <a:r>
              <a:rPr lang="it-IT" smtClean="0"/>
              <a:t>Fare clic per modificare lo stile del titolo</a:t>
            </a:r>
            <a:endParaRPr lang="it-IT"/>
          </a:p>
        </p:txBody>
      </p:sp>
      <p:sp>
        <p:nvSpPr>
          <p:cNvPr id="3" name="Segnaposto immagine 2"/>
          <p:cNvSpPr>
            <a:spLocks noGrp="1"/>
          </p:cNvSpPr>
          <p:nvPr>
            <p:ph type="pic" idx="1"/>
          </p:nvPr>
        </p:nvSpPr>
        <p:spPr>
          <a:xfrm>
            <a:off x="1941513" y="612775"/>
            <a:ext cx="59436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it-IT" noProof="0"/>
          </a:p>
        </p:txBody>
      </p:sp>
      <p:sp>
        <p:nvSpPr>
          <p:cNvPr id="4" name="Segnaposto testo 3"/>
          <p:cNvSpPr>
            <a:spLocks noGrp="1"/>
          </p:cNvSpPr>
          <p:nvPr>
            <p:ph type="body" sz="half" idx="2"/>
          </p:nvPr>
        </p:nvSpPr>
        <p:spPr>
          <a:xfrm>
            <a:off x="1941513" y="5367338"/>
            <a:ext cx="59436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Rectangle 2"/>
          <p:cNvSpPr>
            <a:spLocks noGrp="1" noChangeArrowheads="1"/>
          </p:cNvSpPr>
          <p:nvPr>
            <p:ph type="dt" sz="half" idx="10"/>
          </p:nvPr>
        </p:nvSpPr>
        <p:spPr>
          <a:ln/>
        </p:spPr>
        <p:txBody>
          <a:bodyPr/>
          <a:lstStyle>
            <a:lvl1pPr>
              <a:defRPr/>
            </a:lvl1pPr>
          </a:lstStyle>
          <a:p>
            <a:pPr>
              <a:defRPr/>
            </a:pPr>
            <a:endParaRPr lang="en-GB"/>
          </a:p>
        </p:txBody>
      </p:sp>
      <p:sp>
        <p:nvSpPr>
          <p:cNvPr id="6" name="Rectangle 3"/>
          <p:cNvSpPr>
            <a:spLocks noGrp="1" noChangeArrowheads="1"/>
          </p:cNvSpPr>
          <p:nvPr>
            <p:ph type="ftr" sz="quarter" idx="11"/>
          </p:nvPr>
        </p:nvSpPr>
        <p:spPr>
          <a:ln/>
        </p:spPr>
        <p:txBody>
          <a:bodyPr/>
          <a:lstStyle>
            <a:lvl1pPr>
              <a:defRPr/>
            </a:lvl1pPr>
          </a:lstStyle>
          <a:p>
            <a:pPr>
              <a:defRPr/>
            </a:pPr>
            <a:endParaRPr lang="en-GB"/>
          </a:p>
        </p:txBody>
      </p:sp>
      <p:sp>
        <p:nvSpPr>
          <p:cNvPr id="7" name="Rectangle 4"/>
          <p:cNvSpPr>
            <a:spLocks noGrp="1" noChangeArrowheads="1"/>
          </p:cNvSpPr>
          <p:nvPr>
            <p:ph type="sldNum" sz="quarter" idx="12"/>
          </p:nvPr>
        </p:nvSpPr>
        <p:spPr>
          <a:ln/>
        </p:spPr>
        <p:txBody>
          <a:bodyPr/>
          <a:lstStyle>
            <a:lvl1pPr>
              <a:defRPr/>
            </a:lvl1pPr>
          </a:lstStyle>
          <a:p>
            <a:pPr>
              <a:defRPr/>
            </a:pPr>
            <a:fld id="{4417C0A0-AC52-495D-9328-BFA71E6B3E3A}" type="slidenum">
              <a:rPr lang="en-GB"/>
              <a:pPr>
                <a:defRPr/>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1">
          <a:gsLst>
            <a:gs pos="0">
              <a:schemeClr val="bg1"/>
            </a:gs>
            <a:gs pos="100000">
              <a:srgbClr val="FFFFFF"/>
            </a:gs>
          </a:gsLst>
          <a:path path="rect">
            <a:fillToRect l="100000" t="100000"/>
          </a:path>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dt" sz="half" idx="2"/>
          </p:nvPr>
        </p:nvSpPr>
        <p:spPr bwMode="auto">
          <a:xfrm>
            <a:off x="762000" y="6248400"/>
            <a:ext cx="20574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eaLnBrk="0" hangingPunct="0">
              <a:defRPr>
                <a:cs typeface="+mn-cs"/>
              </a:defRPr>
            </a:lvl1pPr>
          </a:lstStyle>
          <a:p>
            <a:pPr>
              <a:defRPr/>
            </a:pPr>
            <a:endParaRPr lang="en-GB"/>
          </a:p>
        </p:txBody>
      </p:sp>
      <p:sp>
        <p:nvSpPr>
          <p:cNvPr id="1027" name="Rectangle 3"/>
          <p:cNvSpPr>
            <a:spLocks noGrp="1" noChangeArrowheads="1"/>
          </p:cNvSpPr>
          <p:nvPr>
            <p:ph type="ftr" sz="quarter" idx="3"/>
          </p:nvPr>
        </p:nvSpPr>
        <p:spPr bwMode="auto">
          <a:xfrm>
            <a:off x="3429000" y="6248400"/>
            <a:ext cx="3048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ctr" eaLnBrk="0" hangingPunct="0">
              <a:defRPr>
                <a:cs typeface="+mn-cs"/>
              </a:defRPr>
            </a:lvl1pPr>
          </a:lstStyle>
          <a:p>
            <a:pPr>
              <a:defRPr/>
            </a:pPr>
            <a:endParaRPr lang="en-GB"/>
          </a:p>
        </p:txBody>
      </p:sp>
      <p:sp>
        <p:nvSpPr>
          <p:cNvPr id="1028" name="Rectangle 4"/>
          <p:cNvSpPr>
            <a:spLocks noGrp="1" noChangeArrowheads="1"/>
          </p:cNvSpPr>
          <p:nvPr>
            <p:ph type="sldNum" sz="quarter" idx="4"/>
          </p:nvPr>
        </p:nvSpPr>
        <p:spPr bwMode="auto">
          <a:xfrm>
            <a:off x="7086600" y="6248400"/>
            <a:ext cx="20574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eaLnBrk="0" hangingPunct="0">
              <a:defRPr>
                <a:cs typeface="+mn-cs"/>
              </a:defRPr>
            </a:lvl1pPr>
          </a:lstStyle>
          <a:p>
            <a:pPr>
              <a:defRPr/>
            </a:pPr>
            <a:fld id="{CAECD105-0359-4211-A857-E129E295A250}" type="slidenum">
              <a:rPr lang="en-GB"/>
              <a:pPr>
                <a:defRPr/>
              </a:pPr>
              <a:t>‹#›</a:t>
            </a:fld>
            <a:endParaRPr lang="en-GB"/>
          </a:p>
        </p:txBody>
      </p:sp>
      <p:sp>
        <p:nvSpPr>
          <p:cNvPr id="1029" name="Rectangle 5"/>
          <p:cNvSpPr>
            <a:spLocks noGrp="1" noChangeArrowheads="1"/>
          </p:cNvSpPr>
          <p:nvPr>
            <p:ph type="title"/>
          </p:nvPr>
        </p:nvSpPr>
        <p:spPr bwMode="auto">
          <a:xfrm>
            <a:off x="387350" y="685800"/>
            <a:ext cx="9218613" cy="1208088"/>
          </a:xfrm>
          <a:prstGeom prst="rect">
            <a:avLst/>
          </a:prstGeom>
          <a:noFill/>
          <a:ln w="9525">
            <a:noFill/>
            <a:miter lim="800000"/>
            <a:headEnd/>
            <a:tailEnd/>
          </a:ln>
        </p:spPr>
        <p:txBody>
          <a:bodyPr vert="horz" wrap="square" lIns="92075" tIns="46038" rIns="92075" bIns="46038" numCol="1" anchor="ctr" anchorCtr="0" compatLnSpc="1">
            <a:prstTxWarp prst="textNoShape">
              <a:avLst/>
            </a:prstTxWarp>
          </a:bodyPr>
          <a:lstStyle/>
          <a:p>
            <a:pPr lvl="0"/>
            <a:r>
              <a:rPr lang="it-IT" smtClean="0"/>
              <a:t>ACTION TITLE</a:t>
            </a:r>
            <a:br>
              <a:rPr lang="it-IT" smtClean="0"/>
            </a:br>
            <a:r>
              <a:rPr lang="it-IT" smtClean="0"/>
              <a:t/>
            </a:r>
            <a:br>
              <a:rPr lang="it-IT" smtClean="0"/>
            </a:br>
            <a:r>
              <a:rPr lang="it-IT" smtClean="0"/>
              <a:t/>
            </a:r>
            <a:br>
              <a:rPr lang="it-IT" smtClean="0"/>
            </a:br>
            <a:r>
              <a:rPr lang="it-IT" smtClean="0"/>
              <a:t>SUB-TITLE</a:t>
            </a:r>
          </a:p>
        </p:txBody>
      </p:sp>
      <p:sp>
        <p:nvSpPr>
          <p:cNvPr id="1030" name="Rectangle 6"/>
          <p:cNvSpPr>
            <a:spLocks noGrp="1" noChangeArrowheads="1"/>
          </p:cNvSpPr>
          <p:nvPr>
            <p:ph type="body" idx="1"/>
          </p:nvPr>
        </p:nvSpPr>
        <p:spPr bwMode="auto">
          <a:xfrm>
            <a:off x="368300" y="2035175"/>
            <a:ext cx="9232900" cy="4213225"/>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p>
            <a:pPr lvl="0"/>
            <a:r>
              <a:rPr lang="it-IT" smtClean="0"/>
              <a:t>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p>
        </p:txBody>
      </p:sp>
      <p:sp>
        <p:nvSpPr>
          <p:cNvPr id="1031" name="Rectangle 7"/>
          <p:cNvSpPr>
            <a:spLocks noChangeArrowheads="1"/>
          </p:cNvSpPr>
          <p:nvPr/>
        </p:nvSpPr>
        <p:spPr bwMode="auto">
          <a:xfrm>
            <a:off x="4759325" y="6446838"/>
            <a:ext cx="573088" cy="274637"/>
          </a:xfrm>
          <a:prstGeom prst="rect">
            <a:avLst/>
          </a:prstGeom>
          <a:noFill/>
          <a:ln w="9525">
            <a:noFill/>
            <a:miter lim="800000"/>
            <a:headEnd/>
            <a:tailEnd/>
          </a:ln>
          <a:effectLst/>
        </p:spPr>
        <p:txBody>
          <a:bodyPr wrap="none" lIns="92075" tIns="46038" rIns="92075" bIns="46038">
            <a:spAutoFit/>
          </a:bodyPr>
          <a:lstStyle/>
          <a:p>
            <a:pPr defTabSz="762000" eaLnBrk="0" hangingPunct="0">
              <a:defRPr/>
            </a:pPr>
            <a:r>
              <a:rPr lang="en-GB" sz="1200">
                <a:cs typeface="+mn-cs"/>
              </a:rPr>
              <a:t>- </a:t>
            </a:r>
            <a:fld id="{EDAC6DF7-8EDE-4347-B14C-203243E1448B}" type="slidenum">
              <a:rPr lang="en-GB" sz="1200">
                <a:cs typeface="+mn-cs"/>
              </a:rPr>
              <a:pPr defTabSz="762000" eaLnBrk="0" hangingPunct="0">
                <a:defRPr/>
              </a:pPr>
              <a:t>‹#›</a:t>
            </a:fld>
            <a:r>
              <a:rPr lang="en-GB" sz="1200">
                <a:cs typeface="+mn-cs"/>
              </a:rPr>
              <a:t> -</a:t>
            </a:r>
          </a:p>
        </p:txBody>
      </p:sp>
      <p:sp>
        <p:nvSpPr>
          <p:cNvPr id="1032" name="Rectangle 8"/>
          <p:cNvSpPr>
            <a:spLocks noChangeArrowheads="1"/>
          </p:cNvSpPr>
          <p:nvPr/>
        </p:nvSpPr>
        <p:spPr bwMode="auto">
          <a:xfrm>
            <a:off x="212725" y="319088"/>
            <a:ext cx="717550" cy="336550"/>
          </a:xfrm>
          <a:prstGeom prst="rect">
            <a:avLst/>
          </a:prstGeom>
          <a:noFill/>
          <a:ln w="9525">
            <a:noFill/>
            <a:miter lim="800000"/>
            <a:headEnd/>
            <a:tailEnd/>
          </a:ln>
          <a:effectLst/>
        </p:spPr>
        <p:txBody>
          <a:bodyPr wrap="none" anchor="ctr"/>
          <a:lstStyle/>
          <a:p>
            <a:pPr eaLnBrk="0" hangingPunct="0">
              <a:defRPr/>
            </a:pPr>
            <a:endParaRPr lang="it-IT">
              <a:cs typeface="+mn-cs"/>
            </a:endParaRPr>
          </a:p>
        </p:txBody>
      </p:sp>
      <p:sp>
        <p:nvSpPr>
          <p:cNvPr id="1035" name="Line 11"/>
          <p:cNvSpPr>
            <a:spLocks noChangeShapeType="1"/>
          </p:cNvSpPr>
          <p:nvPr/>
        </p:nvSpPr>
        <p:spPr bwMode="auto">
          <a:xfrm>
            <a:off x="392113" y="6234113"/>
            <a:ext cx="9239250" cy="12700"/>
          </a:xfrm>
          <a:prstGeom prst="line">
            <a:avLst/>
          </a:prstGeom>
          <a:noFill/>
          <a:ln w="88900" cmpd="tri">
            <a:solidFill>
              <a:srgbClr val="008000"/>
            </a:solidFill>
            <a:round/>
            <a:headEnd type="none" w="sm" len="sm"/>
            <a:tailEnd type="none" w="sm" len="sm"/>
          </a:ln>
          <a:effectLst/>
        </p:spPr>
        <p:txBody>
          <a:bodyPr wrap="none" anchor="ctr"/>
          <a:lstStyle/>
          <a:p>
            <a:pPr eaLnBrk="0" hangingPunct="0">
              <a:defRPr/>
            </a:pPr>
            <a:endParaRPr lang="it-IT">
              <a:cs typeface="+mn-cs"/>
            </a:endParaRPr>
          </a:p>
        </p:txBody>
      </p:sp>
      <p:sp>
        <p:nvSpPr>
          <p:cNvPr id="1036" name="Line 12"/>
          <p:cNvSpPr>
            <a:spLocks noChangeShapeType="1"/>
          </p:cNvSpPr>
          <p:nvPr/>
        </p:nvSpPr>
        <p:spPr bwMode="auto">
          <a:xfrm flipV="1">
            <a:off x="379413" y="676275"/>
            <a:ext cx="7423150" cy="12700"/>
          </a:xfrm>
          <a:prstGeom prst="line">
            <a:avLst/>
          </a:prstGeom>
          <a:noFill/>
          <a:ln w="88900" cmpd="tri">
            <a:solidFill>
              <a:srgbClr val="008000"/>
            </a:solidFill>
            <a:round/>
            <a:headEnd type="none" w="sm" len="sm"/>
            <a:tailEnd type="none" w="sm" len="sm"/>
          </a:ln>
          <a:effectLst/>
        </p:spPr>
        <p:txBody>
          <a:bodyPr wrap="none" anchor="ctr"/>
          <a:lstStyle/>
          <a:p>
            <a:pPr eaLnBrk="0" hangingPunct="0">
              <a:defRPr/>
            </a:pPr>
            <a:endParaRPr lang="it-IT">
              <a:cs typeface="+mn-cs"/>
            </a:endParaRPr>
          </a:p>
        </p:txBody>
      </p:sp>
      <p:pic>
        <p:nvPicPr>
          <p:cNvPr id="2" name="Immagine 9" descr="C:\Users\fdondena\Desktop\CALZATURA\logo_sk tecnica.png"/>
          <p:cNvPicPr>
            <a:picLocks noChangeAspect="1" noChangeArrowheads="1"/>
          </p:cNvPicPr>
          <p:nvPr userDrawn="1"/>
        </p:nvPicPr>
        <p:blipFill>
          <a:blip r:embed="rId13"/>
          <a:srcRect/>
          <a:stretch>
            <a:fillRect/>
          </a:stretch>
        </p:blipFill>
        <p:spPr bwMode="auto">
          <a:xfrm>
            <a:off x="7789863" y="438150"/>
            <a:ext cx="1839912" cy="465138"/>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762000" rtl="0" eaLnBrk="0" fontAlgn="base" hangingPunct="0">
        <a:spcBef>
          <a:spcPct val="0"/>
        </a:spcBef>
        <a:spcAft>
          <a:spcPct val="0"/>
        </a:spcAft>
        <a:defRPr>
          <a:solidFill>
            <a:schemeClr val="tx2"/>
          </a:solidFill>
          <a:latin typeface="+mj-lt"/>
          <a:ea typeface="+mj-ea"/>
          <a:cs typeface="+mj-cs"/>
        </a:defRPr>
      </a:lvl1pPr>
      <a:lvl2pPr algn="l" defTabSz="762000" rtl="0" eaLnBrk="0" fontAlgn="base" hangingPunct="0">
        <a:spcBef>
          <a:spcPct val="0"/>
        </a:spcBef>
        <a:spcAft>
          <a:spcPct val="0"/>
        </a:spcAft>
        <a:defRPr>
          <a:solidFill>
            <a:schemeClr val="tx2"/>
          </a:solidFill>
          <a:latin typeface="Arial" charset="0"/>
        </a:defRPr>
      </a:lvl2pPr>
      <a:lvl3pPr algn="l" defTabSz="762000" rtl="0" eaLnBrk="0" fontAlgn="base" hangingPunct="0">
        <a:spcBef>
          <a:spcPct val="0"/>
        </a:spcBef>
        <a:spcAft>
          <a:spcPct val="0"/>
        </a:spcAft>
        <a:defRPr>
          <a:solidFill>
            <a:schemeClr val="tx2"/>
          </a:solidFill>
          <a:latin typeface="Arial" charset="0"/>
        </a:defRPr>
      </a:lvl3pPr>
      <a:lvl4pPr algn="l" defTabSz="762000" rtl="0" eaLnBrk="0" fontAlgn="base" hangingPunct="0">
        <a:spcBef>
          <a:spcPct val="0"/>
        </a:spcBef>
        <a:spcAft>
          <a:spcPct val="0"/>
        </a:spcAft>
        <a:defRPr>
          <a:solidFill>
            <a:schemeClr val="tx2"/>
          </a:solidFill>
          <a:latin typeface="Arial" charset="0"/>
        </a:defRPr>
      </a:lvl4pPr>
      <a:lvl5pPr algn="l" defTabSz="762000" rtl="0" eaLnBrk="0" fontAlgn="base" hangingPunct="0">
        <a:spcBef>
          <a:spcPct val="0"/>
        </a:spcBef>
        <a:spcAft>
          <a:spcPct val="0"/>
        </a:spcAft>
        <a:defRPr>
          <a:solidFill>
            <a:schemeClr val="tx2"/>
          </a:solidFill>
          <a:latin typeface="Arial" charset="0"/>
        </a:defRPr>
      </a:lvl5pPr>
      <a:lvl6pPr marL="457200" algn="l" defTabSz="762000" rtl="0" eaLnBrk="0" fontAlgn="base" hangingPunct="0">
        <a:spcBef>
          <a:spcPct val="0"/>
        </a:spcBef>
        <a:spcAft>
          <a:spcPct val="0"/>
        </a:spcAft>
        <a:defRPr>
          <a:solidFill>
            <a:schemeClr val="tx2"/>
          </a:solidFill>
          <a:latin typeface="Arial" charset="0"/>
        </a:defRPr>
      </a:lvl6pPr>
      <a:lvl7pPr marL="914400" algn="l" defTabSz="762000" rtl="0" eaLnBrk="0" fontAlgn="base" hangingPunct="0">
        <a:spcBef>
          <a:spcPct val="0"/>
        </a:spcBef>
        <a:spcAft>
          <a:spcPct val="0"/>
        </a:spcAft>
        <a:defRPr>
          <a:solidFill>
            <a:schemeClr val="tx2"/>
          </a:solidFill>
          <a:latin typeface="Arial" charset="0"/>
        </a:defRPr>
      </a:lvl7pPr>
      <a:lvl8pPr marL="1371600" algn="l" defTabSz="762000" rtl="0" eaLnBrk="0" fontAlgn="base" hangingPunct="0">
        <a:spcBef>
          <a:spcPct val="0"/>
        </a:spcBef>
        <a:spcAft>
          <a:spcPct val="0"/>
        </a:spcAft>
        <a:defRPr>
          <a:solidFill>
            <a:schemeClr val="tx2"/>
          </a:solidFill>
          <a:latin typeface="Arial" charset="0"/>
        </a:defRPr>
      </a:lvl8pPr>
      <a:lvl9pPr marL="1828800" algn="l" defTabSz="762000" rtl="0" eaLnBrk="0" fontAlgn="base" hangingPunct="0">
        <a:spcBef>
          <a:spcPct val="0"/>
        </a:spcBef>
        <a:spcAft>
          <a:spcPct val="0"/>
        </a:spcAft>
        <a:defRPr>
          <a:solidFill>
            <a:schemeClr val="tx2"/>
          </a:solidFill>
          <a:latin typeface="Arial" charset="0"/>
        </a:defRPr>
      </a:lvl9pPr>
    </p:titleStyle>
    <p:bodyStyle>
      <a:lvl1pPr marL="342900" indent="-342900" algn="l" defTabSz="762000" rtl="0" eaLnBrk="0" fontAlgn="base" hangingPunct="0">
        <a:spcBef>
          <a:spcPct val="20000"/>
        </a:spcBef>
        <a:spcAft>
          <a:spcPct val="0"/>
        </a:spcAft>
        <a:buSzPct val="100000"/>
        <a:buFont typeface="Monotype Sorts"/>
        <a:buChar char="n"/>
        <a:defRPr sz="1400">
          <a:solidFill>
            <a:schemeClr val="tx1"/>
          </a:solidFill>
          <a:latin typeface="+mn-lt"/>
          <a:ea typeface="+mn-ea"/>
          <a:cs typeface="+mn-cs"/>
        </a:defRPr>
      </a:lvl1pPr>
      <a:lvl2pPr marL="742950" indent="-285750" algn="l" defTabSz="762000" rtl="0" eaLnBrk="0" fontAlgn="base" hangingPunct="0">
        <a:spcBef>
          <a:spcPct val="20000"/>
        </a:spcBef>
        <a:spcAft>
          <a:spcPct val="0"/>
        </a:spcAft>
        <a:buSzPct val="100000"/>
        <a:buChar char="•"/>
        <a:defRPr sz="1400">
          <a:solidFill>
            <a:schemeClr val="tx1"/>
          </a:solidFill>
          <a:latin typeface="+mn-lt"/>
        </a:defRPr>
      </a:lvl2pPr>
      <a:lvl3pPr marL="1143000" indent="-228600" algn="l" defTabSz="762000" rtl="0" eaLnBrk="0" fontAlgn="base" hangingPunct="0">
        <a:spcBef>
          <a:spcPct val="20000"/>
        </a:spcBef>
        <a:spcAft>
          <a:spcPct val="0"/>
        </a:spcAft>
        <a:buSzPct val="100000"/>
        <a:buChar char="–"/>
        <a:defRPr sz="1400">
          <a:solidFill>
            <a:schemeClr val="tx1"/>
          </a:solidFill>
          <a:latin typeface="+mn-lt"/>
        </a:defRPr>
      </a:lvl3pPr>
      <a:lvl4pPr marL="1600200" indent="-228600" algn="l" defTabSz="762000" rtl="0" eaLnBrk="0" fontAlgn="base" hangingPunct="0">
        <a:spcBef>
          <a:spcPct val="20000"/>
        </a:spcBef>
        <a:spcAft>
          <a:spcPct val="0"/>
        </a:spcAft>
        <a:buSzPct val="100000"/>
        <a:buChar char="–"/>
        <a:defRPr sz="1400">
          <a:solidFill>
            <a:schemeClr val="tx1"/>
          </a:solidFill>
          <a:latin typeface="+mn-lt"/>
        </a:defRPr>
      </a:lvl4pPr>
      <a:lvl5pPr marL="2057400" indent="-228600" algn="l" defTabSz="762000" rtl="0" eaLnBrk="0" fontAlgn="base" hangingPunct="0">
        <a:spcBef>
          <a:spcPct val="20000"/>
        </a:spcBef>
        <a:spcAft>
          <a:spcPct val="0"/>
        </a:spcAft>
        <a:buSzPct val="100000"/>
        <a:buChar char="•"/>
        <a:defRPr sz="1400">
          <a:solidFill>
            <a:schemeClr val="tx1"/>
          </a:solidFill>
          <a:latin typeface="+mn-lt"/>
        </a:defRPr>
      </a:lvl5pPr>
      <a:lvl6pPr marL="2514600" indent="-228600" algn="l" defTabSz="762000" rtl="0" eaLnBrk="0" fontAlgn="base" hangingPunct="0">
        <a:spcBef>
          <a:spcPct val="20000"/>
        </a:spcBef>
        <a:spcAft>
          <a:spcPct val="0"/>
        </a:spcAft>
        <a:buSzPct val="100000"/>
        <a:buChar char="•"/>
        <a:defRPr sz="1400">
          <a:solidFill>
            <a:schemeClr val="tx1"/>
          </a:solidFill>
          <a:latin typeface="+mn-lt"/>
        </a:defRPr>
      </a:lvl6pPr>
      <a:lvl7pPr marL="2971800" indent="-228600" algn="l" defTabSz="762000" rtl="0" eaLnBrk="0" fontAlgn="base" hangingPunct="0">
        <a:spcBef>
          <a:spcPct val="20000"/>
        </a:spcBef>
        <a:spcAft>
          <a:spcPct val="0"/>
        </a:spcAft>
        <a:buSzPct val="100000"/>
        <a:buChar char="•"/>
        <a:defRPr sz="1400">
          <a:solidFill>
            <a:schemeClr val="tx1"/>
          </a:solidFill>
          <a:latin typeface="+mn-lt"/>
        </a:defRPr>
      </a:lvl7pPr>
      <a:lvl8pPr marL="3429000" indent="-228600" algn="l" defTabSz="762000" rtl="0" eaLnBrk="0" fontAlgn="base" hangingPunct="0">
        <a:spcBef>
          <a:spcPct val="20000"/>
        </a:spcBef>
        <a:spcAft>
          <a:spcPct val="0"/>
        </a:spcAft>
        <a:buSzPct val="100000"/>
        <a:buChar char="•"/>
        <a:defRPr sz="1400">
          <a:solidFill>
            <a:schemeClr val="tx1"/>
          </a:solidFill>
          <a:latin typeface="+mn-lt"/>
        </a:defRPr>
      </a:lvl8pPr>
      <a:lvl9pPr marL="3886200" indent="-228600" algn="l" defTabSz="762000" rtl="0" eaLnBrk="0" fontAlgn="base" hangingPunct="0">
        <a:spcBef>
          <a:spcPct val="20000"/>
        </a:spcBef>
        <a:spcAft>
          <a:spcPct val="0"/>
        </a:spcAft>
        <a:buSzPct val="100000"/>
        <a:buChar char="•"/>
        <a:defRPr sz="1400">
          <a:solidFill>
            <a:schemeClr val="tx1"/>
          </a:solidFill>
          <a:latin typeface="+mn-lt"/>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8" name="Text Box 1034"/>
          <p:cNvSpPr txBox="1">
            <a:spLocks noChangeArrowheads="1"/>
          </p:cNvSpPr>
          <p:nvPr/>
        </p:nvSpPr>
        <p:spPr bwMode="auto">
          <a:xfrm>
            <a:off x="990600" y="5140325"/>
            <a:ext cx="8001000" cy="400050"/>
          </a:xfrm>
          <a:prstGeom prst="rect">
            <a:avLst/>
          </a:prstGeom>
          <a:noFill/>
          <a:ln w="12700">
            <a:noFill/>
            <a:miter lim="800000"/>
            <a:headEnd type="none" w="sm" len="sm"/>
            <a:tailEnd type="none" w="sm" len="sm"/>
          </a:ln>
          <a:effectLst/>
        </p:spPr>
        <p:txBody>
          <a:bodyPr>
            <a:spAutoFit/>
          </a:bodyPr>
          <a:lstStyle/>
          <a:p>
            <a:pPr algn="ctr" defTabSz="762000" eaLnBrk="0" hangingPunct="0">
              <a:spcBef>
                <a:spcPct val="50000"/>
              </a:spcBef>
              <a:defRPr/>
            </a:pPr>
            <a:r>
              <a:rPr lang="en-GB" sz="2000" b="1" dirty="0">
                <a:latin typeface="+mj-lt"/>
                <a:cs typeface="+mn-cs"/>
              </a:rPr>
              <a:t>The Global presence of </a:t>
            </a:r>
            <a:r>
              <a:rPr lang="en-GB" sz="2000" b="1" dirty="0" err="1">
                <a:latin typeface="+mj-lt"/>
                <a:cs typeface="+mn-cs"/>
              </a:rPr>
              <a:t>Marbo</a:t>
            </a:r>
            <a:r>
              <a:rPr lang="en-GB" sz="2000" b="1" dirty="0">
                <a:latin typeface="+mj-lt"/>
                <a:cs typeface="+mn-cs"/>
              </a:rPr>
              <a:t> in the Industries</a:t>
            </a:r>
            <a:endParaRPr lang="en-GB" sz="2000" dirty="0">
              <a:latin typeface="+mj-lt"/>
              <a:cs typeface="+mn-cs"/>
            </a:endParaRPr>
          </a:p>
        </p:txBody>
      </p:sp>
      <p:sp>
        <p:nvSpPr>
          <p:cNvPr id="7" name="Sottotitolo 9"/>
          <p:cNvSpPr txBox="1">
            <a:spLocks/>
          </p:cNvSpPr>
          <p:nvPr/>
        </p:nvSpPr>
        <p:spPr>
          <a:xfrm>
            <a:off x="849313" y="188913"/>
            <a:ext cx="8064500" cy="503237"/>
          </a:xfrm>
          <a:prstGeom prst="rect">
            <a:avLst/>
          </a:prstGeom>
        </p:spPr>
        <p:txBody>
          <a:bodyPr/>
          <a:lstStyle/>
          <a:p>
            <a:pPr marL="342900" indent="-342900" algn="ctr" defTabSz="762000" eaLnBrk="0" hangingPunct="0">
              <a:spcBef>
                <a:spcPct val="20000"/>
              </a:spcBef>
              <a:buSzPct val="100000"/>
              <a:defRPr/>
            </a:pPr>
            <a:r>
              <a:rPr lang="it-IT" sz="2400" b="1" kern="0" dirty="0">
                <a:solidFill>
                  <a:srgbClr val="00B050"/>
                </a:solidFill>
                <a:latin typeface="+mj-lt"/>
                <a:cs typeface="Aharoni" pitchFamily="2" charset="-79"/>
              </a:rPr>
              <a:t>        MARBO ITALIA SPA</a:t>
            </a:r>
          </a:p>
        </p:txBody>
      </p:sp>
      <p:pic>
        <p:nvPicPr>
          <p:cNvPr id="15363" name="Immagine 1" descr="Stab.Pogliano07.tif"/>
          <p:cNvPicPr>
            <a:picLocks noChangeAspect="1"/>
          </p:cNvPicPr>
          <p:nvPr/>
        </p:nvPicPr>
        <p:blipFill>
          <a:blip r:embed="rId3"/>
          <a:srcRect/>
          <a:stretch>
            <a:fillRect/>
          </a:stretch>
        </p:blipFill>
        <p:spPr bwMode="auto">
          <a:xfrm>
            <a:off x="2216150" y="1365250"/>
            <a:ext cx="5618163" cy="3382963"/>
          </a:xfrm>
          <a:prstGeom prst="rect">
            <a:avLst/>
          </a:prstGeom>
          <a:noFill/>
          <a:ln w="9525">
            <a:noFill/>
            <a:miter lim="800000"/>
            <a:headEnd/>
            <a:tailEnd/>
          </a:ln>
        </p:spPr>
      </p:pic>
      <p:sp>
        <p:nvSpPr>
          <p:cNvPr id="5" name="Sottotitolo 9"/>
          <p:cNvSpPr txBox="1">
            <a:spLocks/>
          </p:cNvSpPr>
          <p:nvPr/>
        </p:nvSpPr>
        <p:spPr>
          <a:xfrm>
            <a:off x="631825" y="715963"/>
            <a:ext cx="8066088" cy="504825"/>
          </a:xfrm>
          <a:prstGeom prst="rect">
            <a:avLst/>
          </a:prstGeom>
        </p:spPr>
        <p:txBody>
          <a:bodyPr/>
          <a:lstStyle/>
          <a:p>
            <a:pPr marL="342900" indent="-342900" algn="ctr" defTabSz="762000" eaLnBrk="0" hangingPunct="0">
              <a:spcBef>
                <a:spcPct val="20000"/>
              </a:spcBef>
              <a:buSzPct val="100000"/>
              <a:defRPr/>
            </a:pPr>
            <a:r>
              <a:rPr lang="it-IT" sz="2400" b="1" kern="0" dirty="0">
                <a:solidFill>
                  <a:srgbClr val="00B050"/>
                </a:solidFill>
                <a:latin typeface="+mj-lt"/>
                <a:cs typeface="Aharoni" pitchFamily="2" charset="-79"/>
              </a:rPr>
              <a:t>        </a:t>
            </a:r>
            <a:r>
              <a:rPr lang="it-IT" sz="2000" b="1" kern="0" dirty="0" err="1">
                <a:solidFill>
                  <a:srgbClr val="00B050"/>
                </a:solidFill>
                <a:latin typeface="+mj-lt"/>
                <a:cs typeface="Aharoni" pitchFamily="2" charset="-79"/>
              </a:rPr>
              <a:t>Chemical</a:t>
            </a:r>
            <a:r>
              <a:rPr lang="it-IT" sz="2000" b="1" kern="0" dirty="0">
                <a:solidFill>
                  <a:srgbClr val="00B050"/>
                </a:solidFill>
                <a:latin typeface="+mj-lt"/>
                <a:cs typeface="Aharoni" pitchFamily="2" charset="-79"/>
              </a:rPr>
              <a:t> </a:t>
            </a:r>
            <a:r>
              <a:rPr lang="it-IT" sz="2000" b="1" kern="0" dirty="0" err="1">
                <a:solidFill>
                  <a:srgbClr val="00B050"/>
                </a:solidFill>
                <a:latin typeface="+mj-lt"/>
                <a:cs typeface="Aharoni" pitchFamily="2" charset="-79"/>
              </a:rPr>
              <a:t>Specialties</a:t>
            </a:r>
            <a:r>
              <a:rPr lang="it-IT" sz="2000" b="1" kern="0" dirty="0">
                <a:solidFill>
                  <a:srgbClr val="00B050"/>
                </a:solidFill>
                <a:latin typeface="+mj-lt"/>
                <a:cs typeface="Aharoni" pitchFamily="2" charset="-79"/>
              </a:rPr>
              <a:t> </a:t>
            </a:r>
            <a:r>
              <a:rPr lang="it-IT" sz="2000" b="1" kern="0" dirty="0" err="1">
                <a:solidFill>
                  <a:srgbClr val="00B050"/>
                </a:solidFill>
                <a:latin typeface="+mj-lt"/>
                <a:cs typeface="Aharoni" pitchFamily="2" charset="-79"/>
              </a:rPr>
              <a:t>for</a:t>
            </a:r>
            <a:r>
              <a:rPr lang="it-IT" sz="2000" b="1" kern="0" dirty="0">
                <a:solidFill>
                  <a:srgbClr val="00B050"/>
                </a:solidFill>
                <a:latin typeface="+mj-lt"/>
                <a:cs typeface="Aharoni" pitchFamily="2" charset="-79"/>
              </a:rPr>
              <a:t> </a:t>
            </a:r>
            <a:r>
              <a:rPr lang="it-IT" sz="2000" b="1" kern="0" dirty="0" err="1">
                <a:solidFill>
                  <a:srgbClr val="00B050"/>
                </a:solidFill>
                <a:latin typeface="+mj-lt"/>
                <a:cs typeface="Aharoni" pitchFamily="2" charset="-79"/>
              </a:rPr>
              <a:t>Industry</a:t>
            </a:r>
            <a:endParaRPr lang="it-IT" sz="2000" b="1" kern="0" dirty="0">
              <a:solidFill>
                <a:srgbClr val="00B050"/>
              </a:solidFill>
              <a:latin typeface="+mj-lt"/>
              <a:cs typeface="Aharoni" pitchFamily="2" charset="-79"/>
            </a:endParaRPr>
          </a:p>
        </p:txBody>
      </p:sp>
    </p:spTree>
  </p:cSld>
  <p:clrMapOvr>
    <a:masterClrMapping/>
  </p:clrMapOvr>
  <p:transition spd="med">
    <p:random/>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4"/>
          <p:cNvSpPr>
            <a:spLocks noGrp="1" noChangeArrowheads="1"/>
          </p:cNvSpPr>
          <p:nvPr>
            <p:ph type="title"/>
          </p:nvPr>
        </p:nvSpPr>
        <p:spPr>
          <a:xfrm>
            <a:off x="374650" y="2882900"/>
            <a:ext cx="9218613" cy="1208088"/>
          </a:xfrm>
        </p:spPr>
        <p:txBody>
          <a:bodyPr/>
          <a:lstStyle/>
          <a:p>
            <a:r>
              <a:rPr lang="en-GB" sz="2000" b="1" smtClean="0"/>
              <a:t>RELEASE AGENTS FOR POLYURETHANE SOLE PRODUCTION</a:t>
            </a:r>
            <a:r>
              <a:rPr lang="en-GB" sz="1600" smtClean="0"/>
              <a:t/>
            </a:r>
            <a:br>
              <a:rPr lang="en-GB" sz="1600" smtClean="0"/>
            </a:br>
            <a:r>
              <a:rPr lang="en-GB" sz="1600" smtClean="0"/>
              <a:t/>
            </a:r>
            <a:br>
              <a:rPr lang="en-GB" sz="1600" smtClean="0"/>
            </a:br>
            <a:r>
              <a:rPr lang="en-GB" sz="1600" smtClean="0"/>
              <a:t>Complete range of products for </a:t>
            </a:r>
            <a:r>
              <a:rPr lang="en-GB" sz="1600" b="1" smtClean="0"/>
              <a:t>unit soles, mid soles</a:t>
            </a:r>
            <a:r>
              <a:rPr lang="en-GB" sz="1600" smtClean="0"/>
              <a:t> and </a:t>
            </a:r>
            <a:r>
              <a:rPr lang="en-GB" sz="1600" b="1" smtClean="0"/>
              <a:t>direct injected soles</a:t>
            </a:r>
            <a:r>
              <a:rPr lang="en-GB" sz="1600" smtClean="0"/>
              <a:t>, single and dual-density, both </a:t>
            </a:r>
            <a:r>
              <a:rPr lang="en-GB" sz="1600" b="1" smtClean="0"/>
              <a:t>polyether</a:t>
            </a:r>
            <a:r>
              <a:rPr lang="en-GB" sz="1600" smtClean="0"/>
              <a:t> and </a:t>
            </a:r>
            <a:r>
              <a:rPr lang="en-GB" sz="1600" b="1" smtClean="0"/>
              <a:t>polyester</a:t>
            </a:r>
            <a:r>
              <a:rPr lang="en-GB" sz="1600" smtClean="0"/>
              <a:t>.</a:t>
            </a:r>
            <a:br>
              <a:rPr lang="en-GB" sz="1600" smtClean="0"/>
            </a:br>
            <a:r>
              <a:rPr lang="en-GB" sz="1600" smtClean="0"/>
              <a:t>The product range includes:</a:t>
            </a:r>
            <a:r>
              <a:rPr lang="en-GB" b="1" i="1" smtClean="0"/>
              <a:t/>
            </a:r>
            <a:br>
              <a:rPr lang="en-GB" b="1" i="1" smtClean="0"/>
            </a:br>
            <a:r>
              <a:rPr lang="en-GB" sz="2000" b="1" i="1" smtClean="0">
                <a:solidFill>
                  <a:schemeClr val="accent2"/>
                </a:solidFill>
              </a:rPr>
              <a:t>UNIT SOLES -  MID SOLES - SINGLE DENSITY DIRECT INJECTION</a:t>
            </a:r>
            <a:br>
              <a:rPr lang="en-GB" sz="2000" b="1" i="1" smtClean="0">
                <a:solidFill>
                  <a:schemeClr val="accent2"/>
                </a:solidFill>
              </a:rPr>
            </a:br>
            <a:r>
              <a:rPr lang="en-GB" sz="1600" b="1" smtClean="0"/>
              <a:t>Series LR		</a:t>
            </a:r>
            <a:r>
              <a:rPr lang="en-GB" sz="1600" smtClean="0"/>
              <a:t>Ready to use products with high concentration of solvents</a:t>
            </a:r>
            <a:r>
              <a:rPr lang="en-GB" sz="1600" b="1" smtClean="0"/>
              <a:t/>
            </a:r>
            <a:br>
              <a:rPr lang="en-GB" sz="1600" b="1" smtClean="0"/>
            </a:br>
            <a:r>
              <a:rPr lang="en-GB" sz="1600" b="1" smtClean="0"/>
              <a:t>Series CPD		</a:t>
            </a:r>
            <a:r>
              <a:rPr lang="en-GB" sz="1600" smtClean="0"/>
              <a:t>High solid products with low concentration of solvents</a:t>
            </a:r>
            <a:r>
              <a:rPr lang="en-GB" sz="1600" b="1" smtClean="0"/>
              <a:t/>
            </a:r>
            <a:br>
              <a:rPr lang="en-GB" sz="1600" b="1" smtClean="0"/>
            </a:br>
            <a:r>
              <a:rPr lang="en-GB" sz="1600" b="1" smtClean="0"/>
              <a:t>Series CPD		</a:t>
            </a:r>
            <a:r>
              <a:rPr lang="en-GB" sz="1600" smtClean="0"/>
              <a:t>Concentrated products solvents free</a:t>
            </a:r>
            <a:r>
              <a:rPr lang="en-GB" sz="1600" b="1" smtClean="0"/>
              <a:t/>
            </a:r>
            <a:br>
              <a:rPr lang="en-GB" sz="1600" b="1" smtClean="0"/>
            </a:br>
            <a:r>
              <a:rPr lang="en-GB" sz="1600" b="1" smtClean="0"/>
              <a:t>Series WR		</a:t>
            </a:r>
            <a:r>
              <a:rPr lang="en-GB" sz="1600" smtClean="0"/>
              <a:t>Water based high solid products</a:t>
            </a:r>
            <a:r>
              <a:rPr lang="en-GB" sz="2400" smtClean="0"/>
              <a:t> </a:t>
            </a:r>
            <a:r>
              <a:rPr lang="en-GB" sz="2400" b="1" i="1" smtClean="0"/>
              <a:t/>
            </a:r>
            <a:br>
              <a:rPr lang="en-GB" sz="2400" b="1" i="1" smtClean="0"/>
            </a:br>
            <a:r>
              <a:rPr lang="en-GB" sz="1000" b="1" i="1" smtClean="0"/>
              <a:t/>
            </a:r>
            <a:br>
              <a:rPr lang="en-GB" sz="1000" b="1" i="1" smtClean="0"/>
            </a:br>
            <a:r>
              <a:rPr lang="en-GB" sz="2000" b="1" i="1" smtClean="0">
                <a:solidFill>
                  <a:schemeClr val="accent2"/>
                </a:solidFill>
              </a:rPr>
              <a:t>DUAL DENSITY DIRECT INJECTION</a:t>
            </a:r>
            <a:br>
              <a:rPr lang="en-GB" sz="2000" b="1" i="1" smtClean="0">
                <a:solidFill>
                  <a:schemeClr val="accent2"/>
                </a:solidFill>
              </a:rPr>
            </a:br>
            <a:r>
              <a:rPr lang="en-GB" sz="1600" b="1" smtClean="0"/>
              <a:t>Series BC		</a:t>
            </a:r>
            <a:r>
              <a:rPr lang="en-GB" sz="1600" smtClean="0"/>
              <a:t>Ready to use products with high concentration of solvents</a:t>
            </a:r>
            <a:r>
              <a:rPr lang="en-GB" sz="1600" b="1" smtClean="0"/>
              <a:t/>
            </a:r>
            <a:br>
              <a:rPr lang="en-GB" sz="1600" b="1" smtClean="0"/>
            </a:br>
            <a:r>
              <a:rPr lang="en-GB" sz="1600" b="1" smtClean="0"/>
              <a:t>Series BCC		</a:t>
            </a:r>
            <a:r>
              <a:rPr lang="en-GB" sz="1600" smtClean="0"/>
              <a:t>High solid products with low concentration of solvents</a:t>
            </a:r>
            <a:r>
              <a:rPr lang="en-GB" b="1" smtClean="0"/>
              <a:t/>
            </a:r>
            <a:br>
              <a:rPr lang="en-GB" b="1" smtClean="0"/>
            </a:br>
            <a:r>
              <a:rPr lang="en-GB" sz="1000" b="1" smtClean="0"/>
              <a:t/>
            </a:r>
            <a:br>
              <a:rPr lang="en-GB" sz="1000" b="1" smtClean="0"/>
            </a:br>
            <a:r>
              <a:rPr lang="en-GB" sz="2000" b="1" i="1" smtClean="0">
                <a:solidFill>
                  <a:schemeClr val="accent2"/>
                </a:solidFill>
              </a:rPr>
              <a:t>APPLICATION AND DOSAGE</a:t>
            </a:r>
            <a:r>
              <a:rPr lang="en-GB" sz="2000" b="1" smtClean="0">
                <a:solidFill>
                  <a:schemeClr val="accent2"/>
                </a:solidFill>
              </a:rPr>
              <a:t/>
            </a:r>
            <a:br>
              <a:rPr lang="en-GB" sz="2000" b="1" smtClean="0">
                <a:solidFill>
                  <a:schemeClr val="accent2"/>
                </a:solidFill>
              </a:rPr>
            </a:br>
            <a:r>
              <a:rPr lang="en-GB" sz="1600" b="1" smtClean="0"/>
              <a:t>Ready to use products</a:t>
            </a:r>
            <a:r>
              <a:rPr lang="en-GB" sz="1600" smtClean="0"/>
              <a:t>		about 15 – 30 gr./pair - manually with Airless gun</a:t>
            </a:r>
            <a:r>
              <a:rPr lang="en-GB" sz="1600" b="1" smtClean="0"/>
              <a:t/>
            </a:r>
            <a:br>
              <a:rPr lang="en-GB" sz="1600" b="1" smtClean="0"/>
            </a:br>
            <a:r>
              <a:rPr lang="en-GB" sz="1600" b="1" smtClean="0"/>
              <a:t>High solid products		</a:t>
            </a:r>
            <a:r>
              <a:rPr lang="en-GB" sz="1600" smtClean="0"/>
              <a:t>about  2 – 4 gr./pair    - with automatic Airmix gun</a:t>
            </a:r>
            <a:r>
              <a:rPr lang="en-GB" sz="1600" b="1" smtClean="0"/>
              <a:t/>
            </a:r>
            <a:br>
              <a:rPr lang="en-GB" sz="1600" b="1" smtClean="0"/>
            </a:br>
            <a:r>
              <a:rPr lang="en-GB" sz="1600" b="1" smtClean="0"/>
              <a:t>Concentrated products		</a:t>
            </a:r>
            <a:r>
              <a:rPr lang="en-GB" sz="1600" smtClean="0"/>
              <a:t>about  1 gr./pair          - with automatic Airmix gun</a:t>
            </a:r>
            <a:r>
              <a:rPr lang="en-GB" smtClean="0"/>
              <a:t/>
            </a:r>
            <a:br>
              <a:rPr lang="en-GB" smtClean="0"/>
            </a:br>
            <a:endParaRPr lang="it-IT" smtClean="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p:cNvSpPr>
            <a:spLocks noGrp="1" noChangeArrowheads="1"/>
          </p:cNvSpPr>
          <p:nvPr>
            <p:ph type="title"/>
          </p:nvPr>
        </p:nvSpPr>
        <p:spPr>
          <a:xfrm>
            <a:off x="282575" y="282575"/>
            <a:ext cx="9134475" cy="1468438"/>
          </a:xfrm>
        </p:spPr>
        <p:txBody>
          <a:bodyPr/>
          <a:lstStyle/>
          <a:p>
            <a:r>
              <a:rPr lang="it-IT" b="1" smtClean="0"/>
              <a:t>COULOURING PASTES FOR POLYURETHANE</a:t>
            </a:r>
          </a:p>
        </p:txBody>
      </p:sp>
      <p:sp>
        <p:nvSpPr>
          <p:cNvPr id="33794" name="Rectangle 3"/>
          <p:cNvSpPr>
            <a:spLocks noGrp="1" noChangeArrowheads="1"/>
          </p:cNvSpPr>
          <p:nvPr>
            <p:ph type="body" idx="1"/>
          </p:nvPr>
        </p:nvSpPr>
        <p:spPr>
          <a:xfrm>
            <a:off x="236538" y="1346200"/>
            <a:ext cx="9232900" cy="4213225"/>
          </a:xfrm>
        </p:spPr>
        <p:txBody>
          <a:bodyPr/>
          <a:lstStyle/>
          <a:p>
            <a:pPr>
              <a:lnSpc>
                <a:spcPct val="90000"/>
              </a:lnSpc>
              <a:buFont typeface="Monotype Sorts"/>
              <a:buNone/>
            </a:pPr>
            <a:r>
              <a:rPr lang="en-GB" sz="1600" b="1" smtClean="0"/>
              <a:t>I – IT </a:t>
            </a:r>
            <a:r>
              <a:rPr lang="en-GB" sz="1600" smtClean="0"/>
              <a:t>  </a:t>
            </a:r>
            <a:r>
              <a:rPr lang="en-GB" smtClean="0"/>
              <a:t>series are our range of pigmented pastes.</a:t>
            </a:r>
          </a:p>
          <a:p>
            <a:pPr>
              <a:lnSpc>
                <a:spcPct val="90000"/>
              </a:lnSpc>
              <a:buFont typeface="Monotype Sorts"/>
              <a:buNone/>
            </a:pPr>
            <a:r>
              <a:rPr lang="en-GB" smtClean="0"/>
              <a:t>They have been developed for colouring both Polyether and Polyester Polyurethane compounds, used in the production of shoe soles, integral skin, rigid and slab-stock foams, RIM and elastomers.</a:t>
            </a:r>
          </a:p>
          <a:p>
            <a:pPr>
              <a:lnSpc>
                <a:spcPct val="90000"/>
              </a:lnSpc>
              <a:buFont typeface="Monotype Sorts"/>
              <a:buNone/>
            </a:pPr>
            <a:r>
              <a:rPr lang="en-GB" smtClean="0"/>
              <a:t>They are a concentrated pigment dispersion in plasticizer or in polyol</a:t>
            </a:r>
            <a:endParaRPr lang="en-GB" sz="1600" smtClean="0"/>
          </a:p>
          <a:p>
            <a:pPr>
              <a:lnSpc>
                <a:spcPct val="90000"/>
              </a:lnSpc>
              <a:buFont typeface="Monotype Sorts"/>
              <a:buNone/>
            </a:pPr>
            <a:endParaRPr lang="en-GB" sz="1600" b="1" smtClean="0"/>
          </a:p>
          <a:p>
            <a:pPr>
              <a:lnSpc>
                <a:spcPct val="90000"/>
              </a:lnSpc>
              <a:buFont typeface="Monotype Sorts"/>
              <a:buNone/>
            </a:pPr>
            <a:r>
              <a:rPr lang="en-GB" sz="1600" b="1" smtClean="0"/>
              <a:t>I – IT </a:t>
            </a:r>
            <a:r>
              <a:rPr lang="en-GB" sz="1600" smtClean="0"/>
              <a:t> </a:t>
            </a:r>
            <a:r>
              <a:rPr lang="en-GB" smtClean="0"/>
              <a:t>can be added directly into the mixing head or into the polyol tank., </a:t>
            </a:r>
          </a:p>
          <a:p>
            <a:pPr>
              <a:lnSpc>
                <a:spcPct val="90000"/>
              </a:lnSpc>
              <a:buFont typeface="Monotype Sorts"/>
              <a:buNone/>
            </a:pPr>
            <a:r>
              <a:rPr lang="en-GB" smtClean="0"/>
              <a:t>The usage level is between 0,5 % and 5 % ( related to the polyol ), depending on the intensity of the colour required and on foam density.</a:t>
            </a:r>
          </a:p>
          <a:p>
            <a:pPr>
              <a:lnSpc>
                <a:spcPct val="90000"/>
              </a:lnSpc>
              <a:buFont typeface="Monotype Sorts"/>
              <a:buNone/>
            </a:pPr>
            <a:endParaRPr lang="en-GB" b="1" smtClean="0"/>
          </a:p>
          <a:p>
            <a:pPr>
              <a:lnSpc>
                <a:spcPct val="90000"/>
              </a:lnSpc>
              <a:buFont typeface="Monotype Sorts"/>
              <a:buNone/>
            </a:pPr>
            <a:r>
              <a:rPr lang="en-GB" sz="1800" b="1" smtClean="0">
                <a:solidFill>
                  <a:schemeClr val="accent2"/>
                </a:solidFill>
              </a:rPr>
              <a:t>	MAIN  CHARACHTERISTICS</a:t>
            </a:r>
          </a:p>
          <a:p>
            <a:pPr>
              <a:lnSpc>
                <a:spcPct val="90000"/>
              </a:lnSpc>
              <a:buFont typeface="Monotype Sorts"/>
              <a:buNone/>
            </a:pPr>
            <a:endParaRPr lang="en-GB" sz="1600" smtClean="0"/>
          </a:p>
          <a:p>
            <a:pPr>
              <a:lnSpc>
                <a:spcPct val="90000"/>
              </a:lnSpc>
              <a:buFont typeface="Monotype Sorts"/>
              <a:buNone/>
            </a:pPr>
            <a:r>
              <a:rPr lang="en-GB" smtClean="0"/>
              <a:t>Viscosity			500 to 10.000 cps	depending on the carrier and </a:t>
            </a:r>
          </a:p>
          <a:p>
            <a:pPr>
              <a:lnSpc>
                <a:spcPct val="90000"/>
              </a:lnSpc>
              <a:buFont typeface="Monotype Sorts"/>
              <a:buNone/>
            </a:pPr>
            <a:r>
              <a:rPr lang="en-GB" smtClean="0"/>
              <a:t>				concentration of pigment</a:t>
            </a:r>
          </a:p>
          <a:p>
            <a:pPr>
              <a:lnSpc>
                <a:spcPct val="90000"/>
              </a:lnSpc>
              <a:buFont typeface="Monotype Sorts"/>
              <a:buNone/>
            </a:pPr>
            <a:r>
              <a:rPr lang="en-GB" smtClean="0"/>
              <a:t>Density			900 -  1.500 gr/lt</a:t>
            </a:r>
          </a:p>
          <a:p>
            <a:pPr>
              <a:lnSpc>
                <a:spcPct val="90000"/>
              </a:lnSpc>
              <a:buFont typeface="Monotype Sorts"/>
              <a:buNone/>
            </a:pPr>
            <a:r>
              <a:rPr lang="en-GB" smtClean="0"/>
              <a:t>Humidity			</a:t>
            </a:r>
            <a:r>
              <a:rPr lang="en-GB" u="sng" smtClean="0"/>
              <a:t>&lt; </a:t>
            </a:r>
            <a:r>
              <a:rPr lang="en-GB" smtClean="0"/>
              <a:t>0,5 % </a:t>
            </a:r>
          </a:p>
          <a:p>
            <a:pPr>
              <a:lnSpc>
                <a:spcPct val="90000"/>
              </a:lnSpc>
              <a:buFont typeface="Monotype Sorts"/>
              <a:buNone/>
            </a:pPr>
            <a:r>
              <a:rPr lang="en-GB" smtClean="0"/>
              <a:t>Particles dimensions	less than 15 micron</a:t>
            </a:r>
          </a:p>
          <a:p>
            <a:pPr>
              <a:lnSpc>
                <a:spcPct val="90000"/>
              </a:lnSpc>
              <a:buFont typeface="Monotype Sorts"/>
              <a:buNone/>
            </a:pPr>
            <a:r>
              <a:rPr lang="en-GB" smtClean="0"/>
              <a:t>OH number		0 to 32			depending on carrier</a:t>
            </a:r>
            <a:endParaRPr lang="en-GB" sz="1600" smtClean="0"/>
          </a:p>
          <a:p>
            <a:pPr>
              <a:lnSpc>
                <a:spcPct val="90000"/>
              </a:lnSpc>
            </a:pPr>
            <a:endParaRPr lang="it-IT" smtClean="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idx="4294967295"/>
          </p:nvPr>
        </p:nvSpPr>
        <p:spPr>
          <a:xfrm>
            <a:off x="387350" y="685800"/>
            <a:ext cx="9218613" cy="887413"/>
          </a:xfrm>
        </p:spPr>
        <p:txBody>
          <a:bodyPr/>
          <a:lstStyle/>
          <a:p>
            <a:r>
              <a:rPr lang="it-IT" sz="2000" b="1" smtClean="0"/>
              <a:t>FINISHING LACQUERS</a:t>
            </a:r>
          </a:p>
        </p:txBody>
      </p:sp>
      <p:sp>
        <p:nvSpPr>
          <p:cNvPr id="46083" name="Rectangle 3"/>
          <p:cNvSpPr>
            <a:spLocks noGrp="1" noChangeArrowheads="1"/>
          </p:cNvSpPr>
          <p:nvPr>
            <p:ph type="body" idx="4294967295"/>
          </p:nvPr>
        </p:nvSpPr>
        <p:spPr>
          <a:xfrm>
            <a:off x="333375" y="1439863"/>
            <a:ext cx="9232900" cy="4213225"/>
          </a:xfrm>
        </p:spPr>
        <p:txBody>
          <a:bodyPr/>
          <a:lstStyle/>
          <a:p>
            <a:pPr>
              <a:buFont typeface="Monotype Sorts"/>
              <a:buNone/>
            </a:pPr>
            <a:r>
              <a:rPr lang="en-GB" smtClean="0"/>
              <a:t>These are the products to finish the moulded soles  </a:t>
            </a:r>
          </a:p>
          <a:p>
            <a:pPr>
              <a:buFont typeface="Monotype Sorts"/>
              <a:buNone/>
            </a:pPr>
            <a:r>
              <a:rPr lang="en-GB" smtClean="0"/>
              <a:t>Our range includes dipping and spray types.</a:t>
            </a:r>
            <a:endParaRPr lang="en-GB" b="1" smtClean="0"/>
          </a:p>
          <a:p>
            <a:pPr>
              <a:lnSpc>
                <a:spcPct val="10000"/>
              </a:lnSpc>
              <a:buFont typeface="Monotype Sorts"/>
              <a:buNone/>
            </a:pPr>
            <a:r>
              <a:rPr lang="en-GB" sz="1200" b="1" smtClean="0"/>
              <a:t>       </a:t>
            </a:r>
          </a:p>
          <a:p>
            <a:pPr>
              <a:buFont typeface="Monotype Sorts"/>
              <a:buNone/>
            </a:pPr>
            <a:r>
              <a:rPr lang="en-GB" sz="1200" b="1" smtClean="0"/>
              <a:t>     </a:t>
            </a:r>
            <a:r>
              <a:rPr lang="en-GB" sz="1800" b="1" i="1" smtClean="0">
                <a:solidFill>
                  <a:schemeClr val="accent2"/>
                </a:solidFill>
              </a:rPr>
              <a:t>APPLICATION BY DIPPING </a:t>
            </a:r>
            <a:endParaRPr lang="en-GB" sz="1800" smtClean="0">
              <a:solidFill>
                <a:schemeClr val="accent2"/>
              </a:solidFill>
            </a:endParaRPr>
          </a:p>
          <a:p>
            <a:pPr>
              <a:lnSpc>
                <a:spcPct val="10000"/>
              </a:lnSpc>
              <a:buFont typeface="Monotype Sorts"/>
              <a:buNone/>
            </a:pPr>
            <a:r>
              <a:rPr lang="en-GB" sz="1200" smtClean="0"/>
              <a:t>	</a:t>
            </a:r>
          </a:p>
          <a:p>
            <a:pPr>
              <a:buFont typeface="Monotype Sorts"/>
              <a:buNone/>
            </a:pPr>
            <a:r>
              <a:rPr lang="en-GB" smtClean="0"/>
              <a:t>Are used with specific machines and the soles are dipped directly into the bath containing the        lacquer.</a:t>
            </a:r>
          </a:p>
          <a:p>
            <a:pPr>
              <a:buFont typeface="Monotype Sorts"/>
              <a:buNone/>
            </a:pPr>
            <a:r>
              <a:rPr lang="en-GB" smtClean="0"/>
              <a:t>The consumption of lacquer is about 15-25 gr/pair.</a:t>
            </a:r>
          </a:p>
          <a:p>
            <a:pPr>
              <a:buFont typeface="Monotype Sorts"/>
              <a:buNone/>
            </a:pPr>
            <a:r>
              <a:rPr lang="en-GB" smtClean="0"/>
              <a:t>The range includes products giving from shiny to matt finishing and all kind of colours.</a:t>
            </a:r>
          </a:p>
          <a:p>
            <a:pPr>
              <a:lnSpc>
                <a:spcPct val="20000"/>
              </a:lnSpc>
              <a:buFont typeface="Monotype Sorts"/>
              <a:buNone/>
            </a:pPr>
            <a:r>
              <a:rPr lang="en-GB" sz="1200" smtClean="0"/>
              <a:t>         </a:t>
            </a:r>
          </a:p>
          <a:p>
            <a:pPr>
              <a:buFont typeface="Monotype Sorts"/>
              <a:buNone/>
            </a:pPr>
            <a:r>
              <a:rPr lang="en-GB" sz="1200" smtClean="0"/>
              <a:t>     </a:t>
            </a:r>
            <a:r>
              <a:rPr lang="en-GB" sz="1800" b="1" i="1" smtClean="0">
                <a:solidFill>
                  <a:schemeClr val="accent2"/>
                </a:solidFill>
              </a:rPr>
              <a:t>APPLICATION BY SPRAY</a:t>
            </a:r>
            <a:r>
              <a:rPr lang="en-GB" sz="1200" b="1" i="1" smtClean="0"/>
              <a:t> </a:t>
            </a:r>
            <a:endParaRPr lang="en-GB" sz="1200" smtClean="0"/>
          </a:p>
          <a:p>
            <a:pPr>
              <a:buFont typeface="Monotype Sorts"/>
              <a:buNone/>
            </a:pPr>
            <a:r>
              <a:rPr lang="en-GB" smtClean="0"/>
              <a:t>These are products to be used with spray equipment and the consumption is about 20-40 gr/pair, related to the type of product / application / sole model.</a:t>
            </a:r>
          </a:p>
          <a:p>
            <a:pPr>
              <a:buFont typeface="Monotype Sorts"/>
              <a:buNone/>
            </a:pPr>
            <a:r>
              <a:rPr lang="en-GB" smtClean="0"/>
              <a:t>The range includes products giving from shiny to matt finishing and all kind of colours of the following categories </a:t>
            </a:r>
          </a:p>
          <a:p>
            <a:pPr>
              <a:buFont typeface="Monotype Sorts"/>
              <a:buNone/>
            </a:pPr>
            <a:r>
              <a:rPr lang="en-GB" smtClean="0"/>
              <a:t>- COVERING PROPERTIES ( based on pigment )</a:t>
            </a:r>
          </a:p>
          <a:p>
            <a:pPr>
              <a:buFont typeface="Monotype Sorts"/>
              <a:buNone/>
            </a:pPr>
            <a:r>
              <a:rPr lang="en-GB" smtClean="0"/>
              <a:t>- TRANSPARENT  FINISH  ( based on soluble dye )</a:t>
            </a:r>
          </a:p>
          <a:p>
            <a:pPr>
              <a:buFont typeface="Monotype Sorts"/>
              <a:buNone/>
            </a:pPr>
            <a:r>
              <a:rPr lang="en-GB" smtClean="0"/>
              <a:t>- BRUSH-OFF ( for aged effects)</a:t>
            </a:r>
          </a:p>
          <a:p>
            <a:pPr>
              <a:buFont typeface="Monotype Sorts"/>
              <a:buNone/>
            </a:pPr>
            <a:r>
              <a:rPr lang="en-GB" smtClean="0"/>
              <a:t>- SPECIAL EFFECTS such as cork imitation, metallic finishing, velvet imitation, rubber-like touch, anti-slip etc.</a:t>
            </a:r>
            <a:endParaRPr lang="en-GB" sz="1200" smtClean="0"/>
          </a:p>
          <a:p>
            <a:endParaRPr lang="it-IT" smtClean="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a:spLocks noGrp="1" noChangeArrowheads="1"/>
          </p:cNvSpPr>
          <p:nvPr>
            <p:ph type="title"/>
          </p:nvPr>
        </p:nvSpPr>
        <p:spPr/>
        <p:txBody>
          <a:bodyPr/>
          <a:lstStyle/>
          <a:p>
            <a:r>
              <a:rPr lang="it-IT" b="1" smtClean="0"/>
              <a:t>A FULL PACKAGE OF PRODUCT FOR AUTOMOTIVE INDUSTY</a:t>
            </a:r>
          </a:p>
        </p:txBody>
      </p:sp>
      <p:pic>
        <p:nvPicPr>
          <p:cNvPr id="34818" name="Picture 4" descr="Automotiv"/>
          <p:cNvPicPr>
            <a:picLocks noChangeAspect="1" noChangeArrowheads="1"/>
          </p:cNvPicPr>
          <p:nvPr>
            <p:ph type="body" idx="1"/>
          </p:nvPr>
        </p:nvPicPr>
        <p:blipFill>
          <a:blip r:embed="rId2"/>
          <a:srcRect/>
          <a:stretch>
            <a:fillRect/>
          </a:stretch>
        </p:blipFill>
        <p:spPr>
          <a:xfrm>
            <a:off x="2024063" y="1619250"/>
            <a:ext cx="5919787" cy="4416425"/>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387350" y="685800"/>
            <a:ext cx="9218613" cy="863600"/>
          </a:xfrm>
        </p:spPr>
        <p:txBody>
          <a:bodyPr/>
          <a:lstStyle/>
          <a:p>
            <a:r>
              <a:rPr lang="it-IT" sz="2000" b="1" smtClean="0"/>
              <a:t>RELEASE AGENT FOR FLEXIBLE FOAM</a:t>
            </a:r>
          </a:p>
        </p:txBody>
      </p:sp>
      <p:sp>
        <p:nvSpPr>
          <p:cNvPr id="36866" name="Rectangle 3"/>
          <p:cNvSpPr>
            <a:spLocks noGrp="1" noChangeArrowheads="1"/>
          </p:cNvSpPr>
          <p:nvPr>
            <p:ph type="body" idx="1"/>
          </p:nvPr>
        </p:nvSpPr>
        <p:spPr>
          <a:xfrm>
            <a:off x="368300" y="1738313"/>
            <a:ext cx="9232900" cy="4510087"/>
          </a:xfrm>
        </p:spPr>
        <p:txBody>
          <a:bodyPr/>
          <a:lstStyle/>
          <a:p>
            <a:pPr algn="just">
              <a:buFont typeface="Monotype Sorts"/>
              <a:buNone/>
            </a:pPr>
            <a:r>
              <a:rPr lang="en-GB" smtClean="0"/>
              <a:t>MARBO ITALIA offers for the production of </a:t>
            </a:r>
            <a:r>
              <a:rPr lang="en-GB" b="1" smtClean="0"/>
              <a:t>Cold Cure</a:t>
            </a:r>
            <a:r>
              <a:rPr lang="en-GB" smtClean="0"/>
              <a:t> and </a:t>
            </a:r>
            <a:r>
              <a:rPr lang="en-GB" b="1" smtClean="0"/>
              <a:t>Hot Cure -</a:t>
            </a:r>
            <a:r>
              <a:rPr lang="en-GB" smtClean="0"/>
              <a:t> </a:t>
            </a:r>
            <a:r>
              <a:rPr lang="en-GB" b="1" smtClean="0"/>
              <a:t>MDI, TDI</a:t>
            </a:r>
            <a:r>
              <a:rPr lang="en-GB" smtClean="0"/>
              <a:t> and </a:t>
            </a:r>
            <a:r>
              <a:rPr lang="en-GB" b="1" smtClean="0"/>
              <a:t>TDI/MDI </a:t>
            </a:r>
            <a:r>
              <a:rPr lang="en-GB" smtClean="0"/>
              <a:t>formulations,</a:t>
            </a:r>
          </a:p>
          <a:p>
            <a:pPr algn="just">
              <a:buFont typeface="Monotype Sorts"/>
              <a:buNone/>
            </a:pPr>
            <a:r>
              <a:rPr lang="en-GB" smtClean="0"/>
              <a:t>a complete series of specific release agents and additives for every single application.</a:t>
            </a:r>
          </a:p>
          <a:p>
            <a:pPr algn="just">
              <a:buFont typeface="Monotype Sorts"/>
              <a:buNone/>
            </a:pPr>
            <a:r>
              <a:rPr lang="en-GB" smtClean="0"/>
              <a:t>The product range includes:</a:t>
            </a:r>
          </a:p>
          <a:p>
            <a:pPr algn="just">
              <a:lnSpc>
                <a:spcPct val="10000"/>
              </a:lnSpc>
              <a:buFont typeface="Monotype Sorts"/>
              <a:buNone/>
            </a:pPr>
            <a:endParaRPr lang="en-GB" smtClean="0"/>
          </a:p>
          <a:p>
            <a:pPr algn="just">
              <a:buFont typeface="Monotype Sorts"/>
              <a:buNone/>
            </a:pPr>
            <a:r>
              <a:rPr lang="en-GB" sz="2000" b="1" smtClean="0">
                <a:solidFill>
                  <a:schemeClr val="accent2"/>
                </a:solidFill>
              </a:rPr>
              <a:t>    COLD CURE : CUSHIONS AND SOUND INSULATION</a:t>
            </a:r>
          </a:p>
          <a:p>
            <a:pPr algn="just">
              <a:buFont typeface="Monotype Sorts"/>
              <a:buNone/>
            </a:pPr>
            <a:r>
              <a:rPr lang="en-GB" b="1" smtClean="0"/>
              <a:t>Series FF 		</a:t>
            </a:r>
            <a:r>
              <a:rPr lang="en-GB" smtClean="0"/>
              <a:t>Solvent based r.a. with high release performance, flammable</a:t>
            </a:r>
            <a:endParaRPr lang="en-GB" b="1" smtClean="0"/>
          </a:p>
          <a:p>
            <a:pPr algn="just">
              <a:buFont typeface="Symbol" pitchFamily="18" charset="2"/>
              <a:buNone/>
            </a:pPr>
            <a:r>
              <a:rPr lang="en-GB" b="1" smtClean="0"/>
              <a:t>Series HS 		</a:t>
            </a:r>
            <a:r>
              <a:rPr lang="en-GB" smtClean="0"/>
              <a:t>High solid release agents in naphtha carriers</a:t>
            </a:r>
            <a:endParaRPr lang="en-GB" b="1" smtClean="0"/>
          </a:p>
          <a:p>
            <a:pPr algn="just">
              <a:buFont typeface="Symbol" pitchFamily="18" charset="2"/>
              <a:buNone/>
            </a:pPr>
            <a:r>
              <a:rPr lang="en-GB" b="1" smtClean="0"/>
              <a:t>Series WR 		</a:t>
            </a:r>
            <a:r>
              <a:rPr lang="en-GB" smtClean="0"/>
              <a:t>Water based release agents, solvent free</a:t>
            </a:r>
          </a:p>
          <a:p>
            <a:pPr algn="just">
              <a:buFont typeface="Symbol" pitchFamily="18" charset="2"/>
              <a:buNone/>
            </a:pPr>
            <a:r>
              <a:rPr lang="en-GB" b="1" smtClean="0"/>
              <a:t>Series Additivo		</a:t>
            </a:r>
            <a:r>
              <a:rPr lang="en-GB" smtClean="0"/>
              <a:t>Additive for Anti–Squeak</a:t>
            </a:r>
          </a:p>
          <a:p>
            <a:pPr algn="just">
              <a:buFont typeface="Symbol" pitchFamily="18" charset="2"/>
              <a:buNone/>
            </a:pPr>
            <a:r>
              <a:rPr lang="en-GB" b="1" smtClean="0"/>
              <a:t>CR 180 			</a:t>
            </a:r>
            <a:r>
              <a:rPr lang="en-GB" smtClean="0"/>
              <a:t>Mould conditioning paste</a:t>
            </a:r>
          </a:p>
          <a:p>
            <a:pPr algn="just">
              <a:lnSpc>
                <a:spcPct val="10000"/>
              </a:lnSpc>
              <a:buFont typeface="Symbol" pitchFamily="18" charset="2"/>
              <a:buNone/>
            </a:pPr>
            <a:endParaRPr lang="en-GB" smtClean="0"/>
          </a:p>
          <a:p>
            <a:pPr lvl="1" algn="just">
              <a:buFontTx/>
              <a:buNone/>
            </a:pPr>
            <a:r>
              <a:rPr lang="en-GB" sz="2000" b="1" smtClean="0">
                <a:solidFill>
                  <a:schemeClr val="accent2"/>
                </a:solidFill>
              </a:rPr>
              <a:t>HOT CURE  :  CUSHIONS</a:t>
            </a:r>
            <a:endParaRPr lang="en-GB" b="1" smtClean="0">
              <a:solidFill>
                <a:srgbClr val="008000"/>
              </a:solidFill>
            </a:endParaRPr>
          </a:p>
          <a:p>
            <a:pPr>
              <a:buFont typeface="Monotype Sorts"/>
              <a:buNone/>
            </a:pPr>
            <a:r>
              <a:rPr lang="en-GB" b="1" smtClean="0"/>
              <a:t>Series ST……		</a:t>
            </a:r>
            <a:r>
              <a:rPr lang="en-GB" smtClean="0"/>
              <a:t>Concentrated water based release agent</a:t>
            </a:r>
          </a:p>
          <a:p>
            <a:pPr>
              <a:buFont typeface="Symbol" pitchFamily="18" charset="2"/>
              <a:buNone/>
            </a:pPr>
            <a:r>
              <a:rPr lang="en-GB" b="1" smtClean="0"/>
              <a:t>Series Additivo		</a:t>
            </a:r>
            <a:r>
              <a:rPr lang="en-GB" smtClean="0"/>
              <a:t>Additive Anti–Squeak</a:t>
            </a:r>
          </a:p>
          <a:p>
            <a:pPr>
              <a:buFont typeface="Symbol" pitchFamily="18" charset="2"/>
              <a:buNone/>
            </a:pPr>
            <a:r>
              <a:rPr lang="en-GB" b="1" smtClean="0"/>
              <a:t>CR 180 			</a:t>
            </a:r>
            <a:r>
              <a:rPr lang="en-GB" smtClean="0"/>
              <a:t>Paste for difficult mould areas</a:t>
            </a:r>
          </a:p>
          <a:p>
            <a:pPr>
              <a:buFont typeface="Symbol" pitchFamily="18" charset="2"/>
              <a:buNone/>
            </a:pPr>
            <a:endParaRPr lang="en-GB" smtClean="0"/>
          </a:p>
          <a:p>
            <a:pPr>
              <a:buFont typeface="Monotype Sorts"/>
              <a:buNone/>
            </a:pPr>
            <a:r>
              <a:rPr lang="en-GB" smtClean="0"/>
              <a:t>The products are formulated to avoid all the possible interference between the release agent and the polyurethane, and ensure that the moulding has a </a:t>
            </a:r>
            <a:r>
              <a:rPr lang="en-GB" b="1" smtClean="0"/>
              <a:t>silky smooth</a:t>
            </a:r>
            <a:r>
              <a:rPr lang="en-GB" smtClean="0"/>
              <a:t> surface finish.</a:t>
            </a:r>
          </a:p>
          <a:p>
            <a:endParaRPr lang="it-IT" smtClean="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p:cNvSpPr>
            <a:spLocks noGrp="1" noChangeArrowheads="1"/>
          </p:cNvSpPr>
          <p:nvPr>
            <p:ph type="title"/>
          </p:nvPr>
        </p:nvSpPr>
        <p:spPr>
          <a:xfrm>
            <a:off x="387350" y="685800"/>
            <a:ext cx="9218613" cy="923925"/>
          </a:xfrm>
        </p:spPr>
        <p:txBody>
          <a:bodyPr/>
          <a:lstStyle/>
          <a:p>
            <a:r>
              <a:rPr lang="it-IT" sz="2000" b="1" smtClean="0"/>
              <a:t>RELEASE AGENT FOR ACOUSTIC SYSTEMS</a:t>
            </a:r>
          </a:p>
        </p:txBody>
      </p:sp>
      <p:sp>
        <p:nvSpPr>
          <p:cNvPr id="37890" name="Rectangle 3"/>
          <p:cNvSpPr>
            <a:spLocks noGrp="1" noChangeArrowheads="1"/>
          </p:cNvSpPr>
          <p:nvPr>
            <p:ph type="body" idx="1"/>
          </p:nvPr>
        </p:nvSpPr>
        <p:spPr>
          <a:xfrm>
            <a:off x="296863" y="1846263"/>
            <a:ext cx="9232900" cy="4213225"/>
          </a:xfrm>
        </p:spPr>
        <p:txBody>
          <a:bodyPr/>
          <a:lstStyle/>
          <a:p>
            <a:pPr algn="just">
              <a:lnSpc>
                <a:spcPct val="90000"/>
              </a:lnSpc>
              <a:buFont typeface="Monotype Sorts"/>
              <a:buNone/>
            </a:pPr>
            <a:r>
              <a:rPr lang="en-GB" smtClean="0"/>
              <a:t>MARBO ITALIA offers for the production of </a:t>
            </a:r>
            <a:r>
              <a:rPr lang="en-GB" b="1" smtClean="0"/>
              <a:t>headliners,</a:t>
            </a:r>
            <a:r>
              <a:rPr lang="en-GB" smtClean="0"/>
              <a:t> </a:t>
            </a:r>
            <a:r>
              <a:rPr lang="en-GB" b="1" smtClean="0"/>
              <a:t>floors, engine insulation and parcel shelves</a:t>
            </a:r>
            <a:r>
              <a:rPr lang="en-GB" smtClean="0"/>
              <a:t> made with all the technologies – </a:t>
            </a:r>
            <a:r>
              <a:rPr lang="en-GB" b="1" smtClean="0"/>
              <a:t>laminates,</a:t>
            </a:r>
            <a:r>
              <a:rPr lang="en-GB" smtClean="0"/>
              <a:t> </a:t>
            </a:r>
            <a:r>
              <a:rPr lang="en-GB" b="1" smtClean="0"/>
              <a:t>phenolic felts</a:t>
            </a:r>
            <a:r>
              <a:rPr lang="en-GB" smtClean="0"/>
              <a:t>, and </a:t>
            </a:r>
            <a:r>
              <a:rPr lang="en-GB" b="1" smtClean="0"/>
              <a:t>polyurethane - </a:t>
            </a:r>
            <a:r>
              <a:rPr lang="en-GB" smtClean="0"/>
              <a:t>a complete series of specific release agents and additives for every single application.</a:t>
            </a:r>
          </a:p>
          <a:p>
            <a:pPr algn="just">
              <a:lnSpc>
                <a:spcPct val="90000"/>
              </a:lnSpc>
              <a:buFont typeface="Monotype Sorts"/>
              <a:buNone/>
            </a:pPr>
            <a:r>
              <a:rPr lang="en-GB" smtClean="0"/>
              <a:t>The product range includes:</a:t>
            </a:r>
          </a:p>
          <a:p>
            <a:pPr algn="just">
              <a:lnSpc>
                <a:spcPct val="130000"/>
              </a:lnSpc>
              <a:buFont typeface="Monotype Sorts"/>
              <a:buNone/>
            </a:pPr>
            <a:r>
              <a:rPr lang="en-GB" sz="2000" b="1" smtClean="0">
                <a:solidFill>
                  <a:schemeClr val="accent2"/>
                </a:solidFill>
              </a:rPr>
              <a:t>	LAMINATE TECHNOLOGY</a:t>
            </a:r>
          </a:p>
          <a:p>
            <a:pPr algn="just">
              <a:lnSpc>
                <a:spcPct val="90000"/>
              </a:lnSpc>
              <a:buFont typeface="Monotype Sorts"/>
              <a:buNone/>
            </a:pPr>
            <a:r>
              <a:rPr lang="en-GB" b="1" smtClean="0"/>
              <a:t>Series TND W		</a:t>
            </a:r>
            <a:r>
              <a:rPr lang="en-GB" smtClean="0"/>
              <a:t>Ready to use water based release agents</a:t>
            </a:r>
            <a:endParaRPr lang="en-GB" b="1" smtClean="0"/>
          </a:p>
          <a:p>
            <a:pPr algn="just">
              <a:lnSpc>
                <a:spcPct val="90000"/>
              </a:lnSpc>
              <a:buFont typeface="Symbol" pitchFamily="18" charset="2"/>
              <a:buNone/>
            </a:pPr>
            <a:r>
              <a:rPr lang="en-GB" b="1" smtClean="0"/>
              <a:t>Series TND CONC		</a:t>
            </a:r>
            <a:r>
              <a:rPr lang="en-GB" smtClean="0"/>
              <a:t>Concentrated water based release agents to dilute with water</a:t>
            </a:r>
            <a:endParaRPr lang="en-GB" b="1" smtClean="0"/>
          </a:p>
          <a:p>
            <a:pPr>
              <a:lnSpc>
                <a:spcPct val="130000"/>
              </a:lnSpc>
              <a:buFont typeface="Monotype Sorts"/>
              <a:buNone/>
            </a:pPr>
            <a:r>
              <a:rPr lang="en-GB" sz="2000" b="1" smtClean="0">
                <a:solidFill>
                  <a:schemeClr val="accent2"/>
                </a:solidFill>
              </a:rPr>
              <a:t>	PHENOLIC FELT TECHNOLOGY</a:t>
            </a:r>
            <a:endParaRPr lang="en-GB" b="1" smtClean="0">
              <a:solidFill>
                <a:srgbClr val="008000"/>
              </a:solidFill>
            </a:endParaRPr>
          </a:p>
          <a:p>
            <a:pPr>
              <a:lnSpc>
                <a:spcPct val="90000"/>
              </a:lnSpc>
              <a:buFont typeface="Monotype Sorts"/>
              <a:buNone/>
            </a:pPr>
            <a:r>
              <a:rPr lang="en-GB" b="1" smtClean="0"/>
              <a:t>Series TND W		</a:t>
            </a:r>
            <a:r>
              <a:rPr lang="en-GB" smtClean="0"/>
              <a:t>Ready to use</a:t>
            </a:r>
            <a:r>
              <a:rPr lang="en-GB" b="1" smtClean="0"/>
              <a:t> </a:t>
            </a:r>
            <a:r>
              <a:rPr lang="en-GB" smtClean="0"/>
              <a:t> water based release agents</a:t>
            </a:r>
          </a:p>
          <a:p>
            <a:pPr>
              <a:lnSpc>
                <a:spcPct val="90000"/>
              </a:lnSpc>
              <a:buFont typeface="Symbol" pitchFamily="18" charset="2"/>
              <a:buNone/>
            </a:pPr>
            <a:r>
              <a:rPr lang="en-GB" b="1" smtClean="0"/>
              <a:t>Series TND CONC 	</a:t>
            </a:r>
            <a:r>
              <a:rPr lang="en-GB" smtClean="0"/>
              <a:t>Concentrated water based release agent to dilute with water </a:t>
            </a:r>
          </a:p>
          <a:p>
            <a:pPr>
              <a:lnSpc>
                <a:spcPct val="90000"/>
              </a:lnSpc>
              <a:buFont typeface="Monotype Sorts"/>
              <a:buNone/>
            </a:pPr>
            <a:r>
              <a:rPr lang="en-GB" smtClean="0"/>
              <a:t>All the TND products are formulated to </a:t>
            </a:r>
            <a:r>
              <a:rPr lang="en-GB" b="1" smtClean="0"/>
              <a:t>allow multiple releases </a:t>
            </a:r>
            <a:r>
              <a:rPr lang="en-GB" smtClean="0"/>
              <a:t>for single application </a:t>
            </a:r>
          </a:p>
          <a:p>
            <a:pPr>
              <a:lnSpc>
                <a:spcPct val="130000"/>
              </a:lnSpc>
              <a:buFont typeface="Monotype Sorts"/>
              <a:buNone/>
            </a:pPr>
            <a:r>
              <a:rPr lang="en-GB" sz="2000" b="1" smtClean="0">
                <a:solidFill>
                  <a:schemeClr val="accent2"/>
                </a:solidFill>
              </a:rPr>
              <a:t>	PU FLEXIBLE TECHNOLOGY</a:t>
            </a:r>
            <a:endParaRPr lang="en-GB" b="1" smtClean="0">
              <a:solidFill>
                <a:srgbClr val="008000"/>
              </a:solidFill>
            </a:endParaRPr>
          </a:p>
          <a:p>
            <a:pPr algn="just">
              <a:lnSpc>
                <a:spcPct val="90000"/>
              </a:lnSpc>
              <a:buFont typeface="Monotype Sorts"/>
              <a:buNone/>
            </a:pPr>
            <a:r>
              <a:rPr lang="en-GB" b="1" smtClean="0"/>
              <a:t>Series FF		</a:t>
            </a:r>
            <a:r>
              <a:rPr lang="en-GB" smtClean="0"/>
              <a:t>Ready to use release agents, solvent based</a:t>
            </a:r>
            <a:endParaRPr lang="en-GB" b="1" smtClean="0"/>
          </a:p>
          <a:p>
            <a:pPr algn="just">
              <a:lnSpc>
                <a:spcPct val="90000"/>
              </a:lnSpc>
              <a:buFont typeface="Symbol" pitchFamily="18" charset="2"/>
              <a:buNone/>
            </a:pPr>
            <a:r>
              <a:rPr lang="en-GB" b="1" smtClean="0"/>
              <a:t>Series HS		</a:t>
            </a:r>
            <a:r>
              <a:rPr lang="en-GB" smtClean="0"/>
              <a:t>High solid release agents with ECO carriers</a:t>
            </a:r>
            <a:endParaRPr lang="en-GB" b="1" smtClean="0"/>
          </a:p>
          <a:p>
            <a:pPr algn="just">
              <a:lnSpc>
                <a:spcPct val="90000"/>
              </a:lnSpc>
              <a:buFont typeface="Symbol" pitchFamily="18" charset="2"/>
              <a:buNone/>
            </a:pPr>
            <a:r>
              <a:rPr lang="en-GB" b="1" smtClean="0"/>
              <a:t>Series WR		</a:t>
            </a:r>
            <a:r>
              <a:rPr lang="en-GB" smtClean="0"/>
              <a:t>Water based release agents giving a silky surface finish.</a:t>
            </a:r>
          </a:p>
          <a:p>
            <a:pPr>
              <a:lnSpc>
                <a:spcPct val="90000"/>
              </a:lnSpc>
            </a:pPr>
            <a:endParaRPr lang="it-IT" smtClean="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a:spLocks noGrp="1" noChangeArrowheads="1"/>
          </p:cNvSpPr>
          <p:nvPr>
            <p:ph type="title"/>
          </p:nvPr>
        </p:nvSpPr>
        <p:spPr>
          <a:xfrm>
            <a:off x="387350" y="685800"/>
            <a:ext cx="9218613" cy="935038"/>
          </a:xfrm>
        </p:spPr>
        <p:txBody>
          <a:bodyPr/>
          <a:lstStyle/>
          <a:p>
            <a:r>
              <a:rPr lang="it-IT" sz="2000" b="1" smtClean="0"/>
              <a:t>RELEASE AGENT FOR CASTABLE ELASTOMERS</a:t>
            </a:r>
          </a:p>
        </p:txBody>
      </p:sp>
      <p:sp>
        <p:nvSpPr>
          <p:cNvPr id="38914" name="Rectangle 3"/>
          <p:cNvSpPr>
            <a:spLocks noGrp="1" noChangeArrowheads="1"/>
          </p:cNvSpPr>
          <p:nvPr>
            <p:ph type="body" idx="1"/>
          </p:nvPr>
        </p:nvSpPr>
        <p:spPr/>
        <p:txBody>
          <a:bodyPr/>
          <a:lstStyle/>
          <a:p>
            <a:pPr algn="just">
              <a:buFont typeface="Monotype Sorts"/>
              <a:buNone/>
            </a:pPr>
            <a:r>
              <a:rPr lang="en-GB" smtClean="0"/>
              <a:t>MARBO ITALIA offers for  </a:t>
            </a:r>
            <a:r>
              <a:rPr lang="en-GB" b="1" smtClean="0"/>
              <a:t>Castable  Elastomer </a:t>
            </a:r>
            <a:r>
              <a:rPr lang="en-GB" smtClean="0"/>
              <a:t>technologies,</a:t>
            </a:r>
            <a:r>
              <a:rPr lang="en-GB" b="1" smtClean="0"/>
              <a:t> </a:t>
            </a:r>
            <a:r>
              <a:rPr lang="en-GB" smtClean="0"/>
              <a:t>both  TDI and MDI prepolymer based system at low or high temperature processing, a complete series of specific release agents.</a:t>
            </a:r>
          </a:p>
          <a:p>
            <a:pPr algn="just">
              <a:buFont typeface="Monotype Sorts"/>
              <a:buNone/>
            </a:pPr>
            <a:endParaRPr lang="en-GB" smtClean="0"/>
          </a:p>
          <a:p>
            <a:pPr algn="just">
              <a:buFont typeface="Monotype Sorts"/>
              <a:buNone/>
            </a:pPr>
            <a:endParaRPr lang="en-GB" smtClean="0"/>
          </a:p>
          <a:p>
            <a:pPr algn="just">
              <a:buFont typeface="Monotype Sorts"/>
              <a:buNone/>
            </a:pPr>
            <a:r>
              <a:rPr lang="en-GB" smtClean="0"/>
              <a:t>The product range includes:</a:t>
            </a:r>
          </a:p>
          <a:p>
            <a:pPr algn="just">
              <a:buFont typeface="Monotype Sorts"/>
              <a:buNone/>
            </a:pPr>
            <a:endParaRPr lang="en-GB" smtClean="0"/>
          </a:p>
          <a:p>
            <a:pPr algn="just">
              <a:buFont typeface="Monotype Sorts"/>
              <a:buNone/>
            </a:pPr>
            <a:r>
              <a:rPr lang="en-GB" b="1" smtClean="0"/>
              <a:t>SUPERELEASE S	</a:t>
            </a:r>
            <a:r>
              <a:rPr lang="en-GB" smtClean="0"/>
              <a:t>Aerosol cans; highly flammable</a:t>
            </a:r>
            <a:endParaRPr lang="en-GB" b="1" smtClean="0"/>
          </a:p>
          <a:p>
            <a:pPr algn="just">
              <a:lnSpc>
                <a:spcPct val="130000"/>
              </a:lnSpc>
              <a:buFont typeface="Monotype Sorts"/>
              <a:buNone/>
            </a:pPr>
            <a:r>
              <a:rPr lang="en-GB" b="1" smtClean="0"/>
              <a:t>Series EL 717		</a:t>
            </a:r>
            <a:r>
              <a:rPr lang="en-GB" smtClean="0"/>
              <a:t>Ready to use;  flammable or not flammable depending on solvent</a:t>
            </a:r>
            <a:endParaRPr lang="en-GB" b="1" smtClean="0"/>
          </a:p>
          <a:p>
            <a:pPr algn="just">
              <a:lnSpc>
                <a:spcPct val="130000"/>
              </a:lnSpc>
              <a:buFont typeface="Monotype Sorts"/>
              <a:buNone/>
            </a:pPr>
            <a:r>
              <a:rPr lang="en-GB" b="1" smtClean="0"/>
              <a:t>CPD INT BO 30		</a:t>
            </a:r>
            <a:r>
              <a:rPr lang="en-GB" smtClean="0"/>
              <a:t>High solid in white spirit carrier, developed for very difficult moulds</a:t>
            </a:r>
            <a:endParaRPr lang="en-GB" b="1" smtClean="0"/>
          </a:p>
          <a:p>
            <a:pPr algn="just">
              <a:lnSpc>
                <a:spcPct val="130000"/>
              </a:lnSpc>
              <a:buFont typeface="Monotype Sorts"/>
              <a:buNone/>
            </a:pPr>
            <a:r>
              <a:rPr lang="en-GB" b="1" smtClean="0"/>
              <a:t>CPD 102 CO 30		</a:t>
            </a:r>
            <a:r>
              <a:rPr lang="en-GB" smtClean="0"/>
              <a:t>High solid  in white spirit carrier </a:t>
            </a:r>
            <a:endParaRPr lang="en-GB" b="1" smtClean="0"/>
          </a:p>
          <a:p>
            <a:pPr algn="just">
              <a:lnSpc>
                <a:spcPct val="130000"/>
              </a:lnSpc>
              <a:buFont typeface="Monotype Sorts"/>
              <a:buNone/>
            </a:pPr>
            <a:r>
              <a:rPr lang="en-GB" b="1" smtClean="0"/>
              <a:t>Serie WR 		</a:t>
            </a:r>
            <a:r>
              <a:rPr lang="en-GB" smtClean="0"/>
              <a:t>Water based </a:t>
            </a:r>
          </a:p>
          <a:p>
            <a:endParaRPr lang="it-IT" smtClean="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p:cNvSpPr>
            <a:spLocks noGrp="1" noChangeArrowheads="1"/>
          </p:cNvSpPr>
          <p:nvPr>
            <p:ph type="title"/>
          </p:nvPr>
        </p:nvSpPr>
        <p:spPr>
          <a:xfrm>
            <a:off x="400050" y="519113"/>
            <a:ext cx="9218613" cy="1208087"/>
          </a:xfrm>
        </p:spPr>
        <p:txBody>
          <a:bodyPr/>
          <a:lstStyle/>
          <a:p>
            <a:r>
              <a:rPr lang="it-IT" sz="2000" b="1" smtClean="0"/>
              <a:t>RELEASE AGENT FOR INTEGRAL SKIN FOAM</a:t>
            </a:r>
          </a:p>
        </p:txBody>
      </p:sp>
      <p:sp>
        <p:nvSpPr>
          <p:cNvPr id="39938" name="Rectangle 3"/>
          <p:cNvSpPr>
            <a:spLocks noGrp="1" noChangeArrowheads="1"/>
          </p:cNvSpPr>
          <p:nvPr>
            <p:ph type="body" idx="1"/>
          </p:nvPr>
        </p:nvSpPr>
        <p:spPr/>
        <p:txBody>
          <a:bodyPr/>
          <a:lstStyle/>
          <a:p>
            <a:pPr algn="just">
              <a:buFont typeface="Monotype Sorts"/>
              <a:buNone/>
            </a:pPr>
            <a:r>
              <a:rPr lang="en-GB" smtClean="0"/>
              <a:t>MARBO ITALIA offers for </a:t>
            </a:r>
            <a:r>
              <a:rPr lang="en-GB" b="1" smtClean="0"/>
              <a:t>Integral Skin foams, </a:t>
            </a:r>
            <a:r>
              <a:rPr lang="en-GB" smtClean="0"/>
              <a:t>used for the production of </a:t>
            </a:r>
            <a:r>
              <a:rPr lang="en-GB" b="1" smtClean="0"/>
              <a:t>Steering wheels, Headrests, Armrests, etc.</a:t>
            </a:r>
            <a:r>
              <a:rPr lang="en-GB" smtClean="0"/>
              <a:t> a complete series of specific release agents and products for every single application.</a:t>
            </a:r>
          </a:p>
          <a:p>
            <a:pPr algn="just">
              <a:buFont typeface="Monotype Sorts"/>
              <a:buNone/>
            </a:pPr>
            <a:endParaRPr lang="en-GB" smtClean="0"/>
          </a:p>
          <a:p>
            <a:pPr algn="just">
              <a:buFont typeface="Monotype Sorts"/>
              <a:buNone/>
            </a:pPr>
            <a:endParaRPr lang="en-GB" smtClean="0"/>
          </a:p>
          <a:p>
            <a:pPr algn="just">
              <a:buFont typeface="Monotype Sorts"/>
              <a:buNone/>
            </a:pPr>
            <a:r>
              <a:rPr lang="en-GB" smtClean="0"/>
              <a:t>The product range includes:</a:t>
            </a:r>
          </a:p>
          <a:p>
            <a:pPr algn="just">
              <a:buFont typeface="Monotype Sorts"/>
              <a:buNone/>
            </a:pPr>
            <a:endParaRPr lang="en-GB" b="1" smtClean="0">
              <a:solidFill>
                <a:srgbClr val="008000"/>
              </a:solidFill>
            </a:endParaRPr>
          </a:p>
          <a:p>
            <a:pPr algn="just">
              <a:buFont typeface="Monotype Sorts"/>
              <a:buNone/>
            </a:pPr>
            <a:r>
              <a:rPr lang="en-GB" b="1" smtClean="0"/>
              <a:t>Series INT		</a:t>
            </a:r>
            <a:r>
              <a:rPr lang="en-GB" smtClean="0"/>
              <a:t>Ready to use release agents solvent based</a:t>
            </a:r>
            <a:endParaRPr lang="en-GB" b="1" smtClean="0"/>
          </a:p>
          <a:p>
            <a:pPr algn="just">
              <a:lnSpc>
                <a:spcPct val="120000"/>
              </a:lnSpc>
              <a:buFont typeface="Symbol" pitchFamily="18" charset="2"/>
              <a:buNone/>
            </a:pPr>
            <a:r>
              <a:rPr lang="en-GB" b="1" smtClean="0"/>
              <a:t>Series CPD INT		</a:t>
            </a:r>
            <a:r>
              <a:rPr lang="en-GB" smtClean="0"/>
              <a:t>High solid release agents in isoparaffinic or naphtha carriers</a:t>
            </a:r>
            <a:endParaRPr lang="en-GB" b="1" smtClean="0"/>
          </a:p>
          <a:p>
            <a:pPr algn="just">
              <a:lnSpc>
                <a:spcPct val="120000"/>
              </a:lnSpc>
              <a:buFont typeface="Symbol" pitchFamily="18" charset="2"/>
              <a:buNone/>
            </a:pPr>
            <a:r>
              <a:rPr lang="en-GB" b="1" smtClean="0"/>
              <a:t>Series WR		</a:t>
            </a:r>
            <a:r>
              <a:rPr lang="en-GB" smtClean="0"/>
              <a:t>Water based release agents</a:t>
            </a:r>
          </a:p>
          <a:p>
            <a:pPr algn="just">
              <a:lnSpc>
                <a:spcPct val="120000"/>
              </a:lnSpc>
              <a:buFont typeface="Symbol" pitchFamily="18" charset="2"/>
              <a:buNone/>
            </a:pPr>
            <a:r>
              <a:rPr lang="en-GB" b="1" smtClean="0"/>
              <a:t>Series I – IT 		</a:t>
            </a:r>
            <a:r>
              <a:rPr lang="en-GB" smtClean="0"/>
              <a:t>Colour pastes</a:t>
            </a:r>
          </a:p>
          <a:p>
            <a:pPr lvl="1" algn="just">
              <a:buFontTx/>
              <a:buNone/>
            </a:pPr>
            <a:endParaRPr lang="en-GB" b="1" smtClean="0"/>
          </a:p>
          <a:p>
            <a:pPr>
              <a:buFont typeface="Monotype Sorts"/>
              <a:buNone/>
            </a:pPr>
            <a:r>
              <a:rPr lang="en-GB" smtClean="0"/>
              <a:t>The products are formulated to avoid all the possible interference of the release agent with the polyurethane and allows the production of  parts with finishes from  </a:t>
            </a:r>
            <a:r>
              <a:rPr lang="en-GB" b="1" smtClean="0"/>
              <a:t>high gloss</a:t>
            </a:r>
            <a:r>
              <a:rPr lang="en-GB" smtClean="0"/>
              <a:t> to </a:t>
            </a:r>
            <a:r>
              <a:rPr lang="en-GB" b="1" smtClean="0"/>
              <a:t>mat</a:t>
            </a:r>
            <a:endParaRPr lang="it-IT" b="1" smtClean="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p:cNvSpPr>
            <a:spLocks noGrp="1" noChangeArrowheads="1"/>
          </p:cNvSpPr>
          <p:nvPr>
            <p:ph type="title"/>
          </p:nvPr>
        </p:nvSpPr>
        <p:spPr/>
        <p:txBody>
          <a:bodyPr/>
          <a:lstStyle/>
          <a:p>
            <a:r>
              <a:rPr lang="it-IT" sz="2000" b="1" smtClean="0"/>
              <a:t>RELEASE AGENT FOR RIM, R-RIM, S-RIM SYSTEMS</a:t>
            </a:r>
          </a:p>
        </p:txBody>
      </p:sp>
      <p:sp>
        <p:nvSpPr>
          <p:cNvPr id="40962" name="Rectangle 3"/>
          <p:cNvSpPr>
            <a:spLocks noGrp="1" noChangeArrowheads="1"/>
          </p:cNvSpPr>
          <p:nvPr>
            <p:ph type="body" idx="1"/>
          </p:nvPr>
        </p:nvSpPr>
        <p:spPr>
          <a:xfrm>
            <a:off x="331788" y="1701800"/>
            <a:ext cx="9232900" cy="4213225"/>
          </a:xfrm>
        </p:spPr>
        <p:txBody>
          <a:bodyPr/>
          <a:lstStyle/>
          <a:p>
            <a:pPr algn="just">
              <a:buFont typeface="Monotype Sorts"/>
              <a:buNone/>
            </a:pPr>
            <a:r>
              <a:rPr lang="en-GB" smtClean="0"/>
              <a:t>MARBO ITALIA offers for  </a:t>
            </a:r>
            <a:r>
              <a:rPr lang="en-GB" b="1" smtClean="0"/>
              <a:t>Rim, S-Rim</a:t>
            </a:r>
            <a:r>
              <a:rPr lang="en-GB" smtClean="0"/>
              <a:t> and </a:t>
            </a:r>
            <a:r>
              <a:rPr lang="en-GB" b="1" smtClean="0"/>
              <a:t>R-Rim </a:t>
            </a:r>
            <a:r>
              <a:rPr lang="en-GB" smtClean="0"/>
              <a:t>technologies for the production of </a:t>
            </a:r>
            <a:r>
              <a:rPr lang="en-GB" b="1" smtClean="0"/>
              <a:t>Internal trim items, </a:t>
            </a:r>
            <a:r>
              <a:rPr lang="en-GB" smtClean="0"/>
              <a:t>a complete series of specific release agents and products for all application.</a:t>
            </a:r>
          </a:p>
          <a:p>
            <a:pPr algn="just">
              <a:buFont typeface="Monotype Sorts"/>
              <a:buNone/>
            </a:pPr>
            <a:endParaRPr lang="en-GB" smtClean="0"/>
          </a:p>
          <a:p>
            <a:pPr algn="just">
              <a:buFont typeface="Monotype Sorts"/>
              <a:buNone/>
            </a:pPr>
            <a:endParaRPr lang="en-GB" smtClean="0"/>
          </a:p>
          <a:p>
            <a:pPr algn="just">
              <a:buFont typeface="Monotype Sorts"/>
              <a:buNone/>
            </a:pPr>
            <a:r>
              <a:rPr lang="en-GB" smtClean="0"/>
              <a:t>The product range includes:</a:t>
            </a:r>
          </a:p>
          <a:p>
            <a:pPr algn="just">
              <a:buFont typeface="Monotype Sorts"/>
              <a:buNone/>
            </a:pPr>
            <a:endParaRPr lang="en-GB" smtClean="0"/>
          </a:p>
          <a:p>
            <a:pPr algn="just">
              <a:buFont typeface="Monotype Sorts"/>
              <a:buNone/>
            </a:pPr>
            <a:r>
              <a:rPr lang="en-GB" b="1" smtClean="0"/>
              <a:t>Series RIM		</a:t>
            </a:r>
            <a:r>
              <a:rPr lang="en-GB" smtClean="0"/>
              <a:t>Ready to use release agents, solvent based</a:t>
            </a:r>
            <a:endParaRPr lang="en-GB" b="1" smtClean="0"/>
          </a:p>
          <a:p>
            <a:pPr algn="just">
              <a:lnSpc>
                <a:spcPct val="120000"/>
              </a:lnSpc>
              <a:buFont typeface="Symbol" pitchFamily="18" charset="2"/>
              <a:buNone/>
            </a:pPr>
            <a:r>
              <a:rPr lang="en-GB" b="1" smtClean="0"/>
              <a:t>Series CPD RIM	</a:t>
            </a:r>
            <a:r>
              <a:rPr lang="en-GB" smtClean="0"/>
              <a:t>High solid release agents in isoparaffinic carrier</a:t>
            </a:r>
            <a:endParaRPr lang="en-GB" b="1" smtClean="0"/>
          </a:p>
          <a:p>
            <a:pPr algn="just">
              <a:lnSpc>
                <a:spcPct val="120000"/>
              </a:lnSpc>
              <a:buFont typeface="Symbol" pitchFamily="18" charset="2"/>
              <a:buNone/>
            </a:pPr>
            <a:r>
              <a:rPr lang="en-GB" b="1" smtClean="0"/>
              <a:t>Series WR 		</a:t>
            </a:r>
            <a:r>
              <a:rPr lang="en-GB" smtClean="0"/>
              <a:t>Water based release agents</a:t>
            </a:r>
            <a:endParaRPr lang="en-GB" b="1" smtClean="0"/>
          </a:p>
          <a:p>
            <a:pPr algn="just">
              <a:lnSpc>
                <a:spcPct val="120000"/>
              </a:lnSpc>
              <a:buFont typeface="Symbol" pitchFamily="18" charset="2"/>
              <a:buNone/>
            </a:pPr>
            <a:r>
              <a:rPr lang="en-GB" b="1" smtClean="0"/>
              <a:t>Series IMR		</a:t>
            </a:r>
            <a:r>
              <a:rPr lang="en-GB" smtClean="0"/>
              <a:t>Internal mould release</a:t>
            </a:r>
          </a:p>
          <a:p>
            <a:pPr lvl="1" algn="just">
              <a:buFontTx/>
              <a:buNone/>
            </a:pPr>
            <a:endParaRPr lang="en-GB" b="1" smtClean="0"/>
          </a:p>
          <a:p>
            <a:pPr>
              <a:buFont typeface="Monotype Sorts"/>
              <a:buNone/>
            </a:pPr>
            <a:endParaRPr lang="en-GB" smtClean="0"/>
          </a:p>
          <a:p>
            <a:pPr algn="just">
              <a:buFont typeface="Monotype Sorts"/>
              <a:buNone/>
            </a:pPr>
            <a:r>
              <a:rPr lang="en-GB" smtClean="0"/>
              <a:t>All the three release agents are </a:t>
            </a:r>
            <a:r>
              <a:rPr lang="en-GB" b="1" smtClean="0"/>
              <a:t>washable using  hot water systems</a:t>
            </a:r>
            <a:endParaRPr lang="en-GB" smtClean="0"/>
          </a:p>
          <a:p>
            <a:endParaRPr lang="it-IT" smtClean="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ottotitolo 9"/>
          <p:cNvSpPr txBox="1">
            <a:spLocks/>
          </p:cNvSpPr>
          <p:nvPr/>
        </p:nvSpPr>
        <p:spPr>
          <a:xfrm>
            <a:off x="849313" y="115888"/>
            <a:ext cx="8207375" cy="504825"/>
          </a:xfrm>
          <a:prstGeom prst="rect">
            <a:avLst/>
          </a:prstGeom>
        </p:spPr>
        <p:txBody>
          <a:bodyPr/>
          <a:lstStyle/>
          <a:p>
            <a:pPr marL="342900" indent="-342900" algn="ctr" defTabSz="762000" eaLnBrk="0" hangingPunct="0">
              <a:spcBef>
                <a:spcPct val="20000"/>
              </a:spcBef>
              <a:buSzPct val="100000"/>
              <a:defRPr/>
            </a:pPr>
            <a:r>
              <a:rPr lang="it-IT" sz="2400" b="1" kern="0" dirty="0">
                <a:solidFill>
                  <a:srgbClr val="00B050"/>
                </a:solidFill>
                <a:latin typeface="+mj-lt"/>
                <a:cs typeface="Aharoni" pitchFamily="2" charset="-79"/>
              </a:rPr>
              <a:t>         WORLD-WIDE NETWORK</a:t>
            </a:r>
          </a:p>
        </p:txBody>
      </p:sp>
      <p:sp>
        <p:nvSpPr>
          <p:cNvPr id="7" name="Rectangle 2"/>
          <p:cNvSpPr>
            <a:spLocks noChangeArrowheads="1"/>
          </p:cNvSpPr>
          <p:nvPr/>
        </p:nvSpPr>
        <p:spPr bwMode="auto">
          <a:xfrm>
            <a:off x="776288" y="3500438"/>
            <a:ext cx="3690937" cy="1512887"/>
          </a:xfrm>
          <a:prstGeom prst="rect">
            <a:avLst/>
          </a:prstGeom>
          <a:noFill/>
          <a:ln w="9525">
            <a:noFill/>
            <a:miter lim="800000"/>
            <a:headEnd/>
            <a:tailEnd/>
          </a:ln>
          <a:effectLst/>
        </p:spPr>
        <p:txBody>
          <a:bodyPr lIns="92075" tIns="46038" rIns="92075" bIns="46038"/>
          <a:lstStyle/>
          <a:p>
            <a:pPr marL="381000" indent="-381000" algn="just" eaLnBrk="0" hangingPunct="0">
              <a:lnSpc>
                <a:spcPct val="110000"/>
              </a:lnSpc>
              <a:spcBef>
                <a:spcPct val="20000"/>
              </a:spcBef>
              <a:buFont typeface="Wingdings" charset="2"/>
              <a:buChar char="q"/>
              <a:tabLst>
                <a:tab pos="1905000" algn="l"/>
                <a:tab pos="2286000" algn="l"/>
                <a:tab pos="2568575" algn="l"/>
              </a:tabLst>
              <a:defRPr/>
            </a:pPr>
            <a:r>
              <a:rPr lang="en-GB" sz="1600" b="1" dirty="0">
                <a:latin typeface="+mj-lt"/>
                <a:cs typeface="+mn-cs"/>
              </a:rPr>
              <a:t>More then 65 countries supplied</a:t>
            </a:r>
          </a:p>
          <a:p>
            <a:pPr marL="381000" indent="-381000" algn="just" eaLnBrk="0" hangingPunct="0">
              <a:lnSpc>
                <a:spcPct val="110000"/>
              </a:lnSpc>
              <a:spcBef>
                <a:spcPct val="20000"/>
              </a:spcBef>
              <a:buFont typeface="Wingdings" charset="2"/>
              <a:buChar char="q"/>
              <a:tabLst>
                <a:tab pos="1905000" algn="l"/>
                <a:tab pos="2286000" algn="l"/>
                <a:tab pos="2568575" algn="l"/>
              </a:tabLst>
              <a:defRPr/>
            </a:pPr>
            <a:r>
              <a:rPr lang="en-GB" sz="1600" b="1" dirty="0">
                <a:latin typeface="+mj-lt"/>
                <a:cs typeface="+mn-cs"/>
              </a:rPr>
              <a:t>1 subsidiary: USA</a:t>
            </a:r>
          </a:p>
          <a:p>
            <a:pPr marL="381000" indent="-381000" algn="just" eaLnBrk="0" hangingPunct="0">
              <a:lnSpc>
                <a:spcPct val="110000"/>
              </a:lnSpc>
              <a:spcBef>
                <a:spcPct val="20000"/>
              </a:spcBef>
              <a:buFont typeface="Wingdings" charset="2"/>
              <a:buChar char="q"/>
              <a:tabLst>
                <a:tab pos="1905000" algn="l"/>
                <a:tab pos="2286000" algn="l"/>
                <a:tab pos="2568575" algn="l"/>
              </a:tabLst>
              <a:defRPr/>
            </a:pPr>
            <a:r>
              <a:rPr lang="en-GB" sz="1600" b="1" dirty="0">
                <a:latin typeface="+mj-lt"/>
                <a:cs typeface="+mn-cs"/>
              </a:rPr>
              <a:t>1 JV: UK</a:t>
            </a:r>
          </a:p>
          <a:p>
            <a:pPr marL="381000" indent="-381000" algn="just" eaLnBrk="0" hangingPunct="0">
              <a:lnSpc>
                <a:spcPct val="110000"/>
              </a:lnSpc>
              <a:spcBef>
                <a:spcPct val="20000"/>
              </a:spcBef>
              <a:buFont typeface="Wingdings" charset="2"/>
              <a:buChar char="q"/>
              <a:tabLst>
                <a:tab pos="1905000" algn="l"/>
                <a:tab pos="2286000" algn="l"/>
                <a:tab pos="2568575" algn="l"/>
              </a:tabLst>
              <a:defRPr/>
            </a:pPr>
            <a:r>
              <a:rPr lang="en-GB" sz="1600" b="1" dirty="0">
                <a:latin typeface="+mj-lt"/>
                <a:cs typeface="+mn-cs"/>
              </a:rPr>
              <a:t>40 distributors with local stock</a:t>
            </a:r>
          </a:p>
          <a:p>
            <a:pPr marL="381000" indent="-381000" algn="just" eaLnBrk="0" hangingPunct="0">
              <a:lnSpc>
                <a:spcPct val="110000"/>
              </a:lnSpc>
              <a:spcBef>
                <a:spcPct val="20000"/>
              </a:spcBef>
              <a:buFont typeface="Wingdings" charset="2"/>
              <a:buChar char="q"/>
              <a:tabLst>
                <a:tab pos="1905000" algn="l"/>
                <a:tab pos="2286000" algn="l"/>
                <a:tab pos="2568575" algn="l"/>
              </a:tabLst>
              <a:defRPr/>
            </a:pPr>
            <a:r>
              <a:rPr lang="en-GB" sz="1600" b="1" dirty="0">
                <a:latin typeface="+mj-lt"/>
                <a:cs typeface="+mn-cs"/>
              </a:rPr>
              <a:t>10 agents</a:t>
            </a:r>
          </a:p>
        </p:txBody>
      </p:sp>
      <p:grpSp>
        <p:nvGrpSpPr>
          <p:cNvPr id="2" name="Group 3"/>
          <p:cNvGrpSpPr>
            <a:grpSpLocks/>
          </p:cNvGrpSpPr>
          <p:nvPr/>
        </p:nvGrpSpPr>
        <p:grpSpPr bwMode="auto">
          <a:xfrm>
            <a:off x="2792413" y="908050"/>
            <a:ext cx="6553200" cy="4757738"/>
            <a:chOff x="1759" y="754"/>
            <a:chExt cx="4128" cy="2997"/>
          </a:xfrm>
        </p:grpSpPr>
        <p:sp>
          <p:nvSpPr>
            <p:cNvPr id="41988" name="Freeform 4"/>
            <p:cNvSpPr>
              <a:spLocks/>
            </p:cNvSpPr>
            <p:nvPr/>
          </p:nvSpPr>
          <p:spPr bwMode="auto">
            <a:xfrm>
              <a:off x="2916" y="2241"/>
              <a:ext cx="31" cy="20"/>
            </a:xfrm>
            <a:custGeom>
              <a:avLst/>
              <a:gdLst>
                <a:gd name="T0" fmla="*/ 0 w 25"/>
                <a:gd name="T1" fmla="*/ 0 h 17"/>
                <a:gd name="T2" fmla="*/ 1 w 25"/>
                <a:gd name="T3" fmla="*/ 19 h 17"/>
                <a:gd name="T4" fmla="*/ 30 w 25"/>
                <a:gd name="T5" fmla="*/ 11 h 17"/>
                <a:gd name="T6" fmla="*/ 0 w 25"/>
                <a:gd name="T7" fmla="*/ 0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0"/>
                  </a:moveTo>
                  <a:lnTo>
                    <a:pt x="1" y="16"/>
                  </a:lnTo>
                  <a:lnTo>
                    <a:pt x="24" y="9"/>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1989" name="Freeform 5"/>
            <p:cNvSpPr>
              <a:spLocks/>
            </p:cNvSpPr>
            <p:nvPr/>
          </p:nvSpPr>
          <p:spPr bwMode="auto">
            <a:xfrm>
              <a:off x="4385" y="1899"/>
              <a:ext cx="164" cy="162"/>
            </a:xfrm>
            <a:custGeom>
              <a:avLst/>
              <a:gdLst>
                <a:gd name="T0" fmla="*/ 0 w 132"/>
                <a:gd name="T1" fmla="*/ 77 h 134"/>
                <a:gd name="T2" fmla="*/ 1 w 132"/>
                <a:gd name="T3" fmla="*/ 118 h 134"/>
                <a:gd name="T4" fmla="*/ 14 w 132"/>
                <a:gd name="T5" fmla="*/ 132 h 134"/>
                <a:gd name="T6" fmla="*/ 4 w 132"/>
                <a:gd name="T7" fmla="*/ 152 h 134"/>
                <a:gd name="T8" fmla="*/ 21 w 132"/>
                <a:gd name="T9" fmla="*/ 161 h 134"/>
                <a:gd name="T10" fmla="*/ 63 w 132"/>
                <a:gd name="T11" fmla="*/ 152 h 134"/>
                <a:gd name="T12" fmla="*/ 72 w 132"/>
                <a:gd name="T13" fmla="*/ 129 h 134"/>
                <a:gd name="T14" fmla="*/ 101 w 132"/>
                <a:gd name="T15" fmla="*/ 116 h 134"/>
                <a:gd name="T16" fmla="*/ 103 w 132"/>
                <a:gd name="T17" fmla="*/ 97 h 134"/>
                <a:gd name="T18" fmla="*/ 112 w 132"/>
                <a:gd name="T19" fmla="*/ 92 h 134"/>
                <a:gd name="T20" fmla="*/ 108 w 132"/>
                <a:gd name="T21" fmla="*/ 81 h 134"/>
                <a:gd name="T22" fmla="*/ 118 w 132"/>
                <a:gd name="T23" fmla="*/ 81 h 134"/>
                <a:gd name="T24" fmla="*/ 125 w 132"/>
                <a:gd name="T25" fmla="*/ 59 h 134"/>
                <a:gd name="T26" fmla="*/ 123 w 132"/>
                <a:gd name="T27" fmla="*/ 40 h 134"/>
                <a:gd name="T28" fmla="*/ 163 w 132"/>
                <a:gd name="T29" fmla="*/ 25 h 134"/>
                <a:gd name="T30" fmla="*/ 163 w 132"/>
                <a:gd name="T31" fmla="*/ 22 h 134"/>
                <a:gd name="T32" fmla="*/ 148 w 132"/>
                <a:gd name="T33" fmla="*/ 18 h 134"/>
                <a:gd name="T34" fmla="*/ 128 w 132"/>
                <a:gd name="T35" fmla="*/ 31 h 134"/>
                <a:gd name="T36" fmla="*/ 118 w 132"/>
                <a:gd name="T37" fmla="*/ 0 h 134"/>
                <a:gd name="T38" fmla="*/ 101 w 132"/>
                <a:gd name="T39" fmla="*/ 24 h 134"/>
                <a:gd name="T40" fmla="*/ 50 w 132"/>
                <a:gd name="T41" fmla="*/ 22 h 134"/>
                <a:gd name="T42" fmla="*/ 25 w 132"/>
                <a:gd name="T43" fmla="*/ 59 h 134"/>
                <a:gd name="T44" fmla="*/ 7 w 132"/>
                <a:gd name="T45" fmla="*/ 47 h 134"/>
                <a:gd name="T46" fmla="*/ 0 w 132"/>
                <a:gd name="T47" fmla="*/ 77 h 13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32"/>
                <a:gd name="T73" fmla="*/ 0 h 134"/>
                <a:gd name="T74" fmla="*/ 132 w 132"/>
                <a:gd name="T75" fmla="*/ 134 h 134"/>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32" h="134">
                  <a:moveTo>
                    <a:pt x="0" y="64"/>
                  </a:moveTo>
                  <a:lnTo>
                    <a:pt x="1" y="98"/>
                  </a:lnTo>
                  <a:lnTo>
                    <a:pt x="11" y="109"/>
                  </a:lnTo>
                  <a:lnTo>
                    <a:pt x="3" y="126"/>
                  </a:lnTo>
                  <a:lnTo>
                    <a:pt x="17" y="133"/>
                  </a:lnTo>
                  <a:lnTo>
                    <a:pt x="51" y="126"/>
                  </a:lnTo>
                  <a:lnTo>
                    <a:pt x="58" y="107"/>
                  </a:lnTo>
                  <a:lnTo>
                    <a:pt x="81" y="96"/>
                  </a:lnTo>
                  <a:lnTo>
                    <a:pt x="83" y="80"/>
                  </a:lnTo>
                  <a:lnTo>
                    <a:pt x="90" y="76"/>
                  </a:lnTo>
                  <a:lnTo>
                    <a:pt x="87" y="67"/>
                  </a:lnTo>
                  <a:lnTo>
                    <a:pt x="95" y="67"/>
                  </a:lnTo>
                  <a:lnTo>
                    <a:pt x="101" y="49"/>
                  </a:lnTo>
                  <a:lnTo>
                    <a:pt x="99" y="33"/>
                  </a:lnTo>
                  <a:lnTo>
                    <a:pt x="131" y="21"/>
                  </a:lnTo>
                  <a:lnTo>
                    <a:pt x="131" y="18"/>
                  </a:lnTo>
                  <a:lnTo>
                    <a:pt x="119" y="15"/>
                  </a:lnTo>
                  <a:lnTo>
                    <a:pt x="103" y="26"/>
                  </a:lnTo>
                  <a:lnTo>
                    <a:pt x="95" y="0"/>
                  </a:lnTo>
                  <a:lnTo>
                    <a:pt x="81" y="20"/>
                  </a:lnTo>
                  <a:lnTo>
                    <a:pt x="40" y="18"/>
                  </a:lnTo>
                  <a:lnTo>
                    <a:pt x="20" y="49"/>
                  </a:lnTo>
                  <a:lnTo>
                    <a:pt x="6" y="39"/>
                  </a:lnTo>
                  <a:lnTo>
                    <a:pt x="0" y="64"/>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1990" name="Freeform 6"/>
            <p:cNvSpPr>
              <a:spLocks/>
            </p:cNvSpPr>
            <p:nvPr/>
          </p:nvSpPr>
          <p:spPr bwMode="auto">
            <a:xfrm>
              <a:off x="3912" y="1823"/>
              <a:ext cx="31" cy="56"/>
            </a:xfrm>
            <a:custGeom>
              <a:avLst/>
              <a:gdLst>
                <a:gd name="T0" fmla="*/ 0 w 25"/>
                <a:gd name="T1" fmla="*/ 42 h 47"/>
                <a:gd name="T2" fmla="*/ 1 w 25"/>
                <a:gd name="T3" fmla="*/ 13 h 47"/>
                <a:gd name="T4" fmla="*/ 15 w 25"/>
                <a:gd name="T5" fmla="*/ 0 h 47"/>
                <a:gd name="T6" fmla="*/ 30 w 25"/>
                <a:gd name="T7" fmla="*/ 32 h 47"/>
                <a:gd name="T8" fmla="*/ 15 w 25"/>
                <a:gd name="T9" fmla="*/ 55 h 47"/>
                <a:gd name="T10" fmla="*/ 0 w 25"/>
                <a:gd name="T11" fmla="*/ 42 h 47"/>
                <a:gd name="T12" fmla="*/ 0 60000 65536"/>
                <a:gd name="T13" fmla="*/ 0 60000 65536"/>
                <a:gd name="T14" fmla="*/ 0 60000 65536"/>
                <a:gd name="T15" fmla="*/ 0 60000 65536"/>
                <a:gd name="T16" fmla="*/ 0 60000 65536"/>
                <a:gd name="T17" fmla="*/ 0 60000 65536"/>
                <a:gd name="T18" fmla="*/ 0 w 25"/>
                <a:gd name="T19" fmla="*/ 0 h 47"/>
                <a:gd name="T20" fmla="*/ 25 w 25"/>
                <a:gd name="T21" fmla="*/ 47 h 47"/>
              </a:gdLst>
              <a:ahLst/>
              <a:cxnLst>
                <a:cxn ang="T12">
                  <a:pos x="T0" y="T1"/>
                </a:cxn>
                <a:cxn ang="T13">
                  <a:pos x="T2" y="T3"/>
                </a:cxn>
                <a:cxn ang="T14">
                  <a:pos x="T4" y="T5"/>
                </a:cxn>
                <a:cxn ang="T15">
                  <a:pos x="T6" y="T7"/>
                </a:cxn>
                <a:cxn ang="T16">
                  <a:pos x="T8" y="T9"/>
                </a:cxn>
                <a:cxn ang="T17">
                  <a:pos x="T10" y="T11"/>
                </a:cxn>
              </a:cxnLst>
              <a:rect l="T18" t="T19" r="T20" b="T21"/>
              <a:pathLst>
                <a:path w="25" h="47">
                  <a:moveTo>
                    <a:pt x="0" y="35"/>
                  </a:moveTo>
                  <a:lnTo>
                    <a:pt x="1" y="11"/>
                  </a:lnTo>
                  <a:lnTo>
                    <a:pt x="12" y="0"/>
                  </a:lnTo>
                  <a:lnTo>
                    <a:pt x="24" y="27"/>
                  </a:lnTo>
                  <a:lnTo>
                    <a:pt x="12" y="46"/>
                  </a:lnTo>
                  <a:lnTo>
                    <a:pt x="0" y="35"/>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1991" name="Freeform 7"/>
            <p:cNvSpPr>
              <a:spLocks/>
            </p:cNvSpPr>
            <p:nvPr/>
          </p:nvSpPr>
          <p:spPr bwMode="auto">
            <a:xfrm>
              <a:off x="3589" y="1926"/>
              <a:ext cx="236" cy="308"/>
            </a:xfrm>
            <a:custGeom>
              <a:avLst/>
              <a:gdLst>
                <a:gd name="T0" fmla="*/ 0 w 190"/>
                <a:gd name="T1" fmla="*/ 165 h 256"/>
                <a:gd name="T2" fmla="*/ 1 w 190"/>
                <a:gd name="T3" fmla="*/ 170 h 256"/>
                <a:gd name="T4" fmla="*/ 45 w 190"/>
                <a:gd name="T5" fmla="*/ 208 h 256"/>
                <a:gd name="T6" fmla="*/ 137 w 190"/>
                <a:gd name="T7" fmla="*/ 292 h 256"/>
                <a:gd name="T8" fmla="*/ 138 w 190"/>
                <a:gd name="T9" fmla="*/ 307 h 256"/>
                <a:gd name="T10" fmla="*/ 147 w 190"/>
                <a:gd name="T11" fmla="*/ 306 h 256"/>
                <a:gd name="T12" fmla="*/ 164 w 190"/>
                <a:gd name="T13" fmla="*/ 298 h 256"/>
                <a:gd name="T14" fmla="*/ 235 w 190"/>
                <a:gd name="T15" fmla="*/ 232 h 256"/>
                <a:gd name="T16" fmla="*/ 207 w 190"/>
                <a:gd name="T17" fmla="*/ 189 h 256"/>
                <a:gd name="T18" fmla="*/ 207 w 190"/>
                <a:gd name="T19" fmla="*/ 118 h 256"/>
                <a:gd name="T20" fmla="*/ 204 w 190"/>
                <a:gd name="T21" fmla="*/ 87 h 256"/>
                <a:gd name="T22" fmla="*/ 185 w 190"/>
                <a:gd name="T23" fmla="*/ 54 h 256"/>
                <a:gd name="T24" fmla="*/ 195 w 190"/>
                <a:gd name="T25" fmla="*/ 45 h 256"/>
                <a:gd name="T26" fmla="*/ 200 w 190"/>
                <a:gd name="T27" fmla="*/ 0 h 256"/>
                <a:gd name="T28" fmla="*/ 117 w 190"/>
                <a:gd name="T29" fmla="*/ 8 h 256"/>
                <a:gd name="T30" fmla="*/ 75 w 190"/>
                <a:gd name="T31" fmla="*/ 32 h 256"/>
                <a:gd name="T32" fmla="*/ 86 w 190"/>
                <a:gd name="T33" fmla="*/ 85 h 256"/>
                <a:gd name="T34" fmla="*/ 67 w 190"/>
                <a:gd name="T35" fmla="*/ 87 h 256"/>
                <a:gd name="T36" fmla="*/ 57 w 190"/>
                <a:gd name="T37" fmla="*/ 93 h 256"/>
                <a:gd name="T38" fmla="*/ 60 w 190"/>
                <a:gd name="T39" fmla="*/ 106 h 256"/>
                <a:gd name="T40" fmla="*/ 7 w 190"/>
                <a:gd name="T41" fmla="*/ 137 h 256"/>
                <a:gd name="T42" fmla="*/ 0 w 190"/>
                <a:gd name="T43" fmla="*/ 165 h 2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90"/>
                <a:gd name="T67" fmla="*/ 0 h 256"/>
                <a:gd name="T68" fmla="*/ 190 w 190"/>
                <a:gd name="T69" fmla="*/ 256 h 25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90" h="256">
                  <a:moveTo>
                    <a:pt x="0" y="137"/>
                  </a:moveTo>
                  <a:lnTo>
                    <a:pt x="1" y="141"/>
                  </a:lnTo>
                  <a:lnTo>
                    <a:pt x="36" y="173"/>
                  </a:lnTo>
                  <a:lnTo>
                    <a:pt x="110" y="243"/>
                  </a:lnTo>
                  <a:lnTo>
                    <a:pt x="111" y="255"/>
                  </a:lnTo>
                  <a:lnTo>
                    <a:pt x="118" y="254"/>
                  </a:lnTo>
                  <a:lnTo>
                    <a:pt x="132" y="248"/>
                  </a:lnTo>
                  <a:lnTo>
                    <a:pt x="189" y="193"/>
                  </a:lnTo>
                  <a:lnTo>
                    <a:pt x="167" y="157"/>
                  </a:lnTo>
                  <a:lnTo>
                    <a:pt x="167" y="98"/>
                  </a:lnTo>
                  <a:lnTo>
                    <a:pt x="164" y="72"/>
                  </a:lnTo>
                  <a:lnTo>
                    <a:pt x="149" y="45"/>
                  </a:lnTo>
                  <a:lnTo>
                    <a:pt x="157" y="37"/>
                  </a:lnTo>
                  <a:lnTo>
                    <a:pt x="161" y="0"/>
                  </a:lnTo>
                  <a:lnTo>
                    <a:pt x="94" y="7"/>
                  </a:lnTo>
                  <a:lnTo>
                    <a:pt x="60" y="27"/>
                  </a:lnTo>
                  <a:lnTo>
                    <a:pt x="69" y="71"/>
                  </a:lnTo>
                  <a:lnTo>
                    <a:pt x="54" y="72"/>
                  </a:lnTo>
                  <a:lnTo>
                    <a:pt x="46" y="77"/>
                  </a:lnTo>
                  <a:lnTo>
                    <a:pt x="48" y="88"/>
                  </a:lnTo>
                  <a:lnTo>
                    <a:pt x="6" y="114"/>
                  </a:lnTo>
                  <a:lnTo>
                    <a:pt x="0" y="137"/>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1992" name="Freeform 8"/>
            <p:cNvSpPr>
              <a:spLocks/>
            </p:cNvSpPr>
            <p:nvPr/>
          </p:nvSpPr>
          <p:spPr bwMode="auto">
            <a:xfrm>
              <a:off x="2847" y="2881"/>
              <a:ext cx="229" cy="560"/>
            </a:xfrm>
            <a:custGeom>
              <a:avLst/>
              <a:gdLst>
                <a:gd name="T0" fmla="*/ 0 w 184"/>
                <a:gd name="T1" fmla="*/ 518 h 465"/>
                <a:gd name="T2" fmla="*/ 1 w 184"/>
                <a:gd name="T3" fmla="*/ 529 h 465"/>
                <a:gd name="T4" fmla="*/ 10 w 184"/>
                <a:gd name="T5" fmla="*/ 525 h 465"/>
                <a:gd name="T6" fmla="*/ 15 w 184"/>
                <a:gd name="T7" fmla="*/ 553 h 465"/>
                <a:gd name="T8" fmla="*/ 56 w 184"/>
                <a:gd name="T9" fmla="*/ 559 h 465"/>
                <a:gd name="T10" fmla="*/ 45 w 184"/>
                <a:gd name="T11" fmla="*/ 544 h 465"/>
                <a:gd name="T12" fmla="*/ 54 w 184"/>
                <a:gd name="T13" fmla="*/ 506 h 465"/>
                <a:gd name="T14" fmla="*/ 62 w 184"/>
                <a:gd name="T15" fmla="*/ 514 h 465"/>
                <a:gd name="T16" fmla="*/ 87 w 184"/>
                <a:gd name="T17" fmla="*/ 461 h 465"/>
                <a:gd name="T18" fmla="*/ 67 w 184"/>
                <a:gd name="T19" fmla="*/ 430 h 465"/>
                <a:gd name="T20" fmla="*/ 90 w 184"/>
                <a:gd name="T21" fmla="*/ 413 h 465"/>
                <a:gd name="T22" fmla="*/ 93 w 184"/>
                <a:gd name="T23" fmla="*/ 385 h 465"/>
                <a:gd name="T24" fmla="*/ 103 w 184"/>
                <a:gd name="T25" fmla="*/ 373 h 465"/>
                <a:gd name="T26" fmla="*/ 95 w 184"/>
                <a:gd name="T27" fmla="*/ 367 h 465"/>
                <a:gd name="T28" fmla="*/ 112 w 184"/>
                <a:gd name="T29" fmla="*/ 367 h 465"/>
                <a:gd name="T30" fmla="*/ 110 w 184"/>
                <a:gd name="T31" fmla="*/ 354 h 465"/>
                <a:gd name="T32" fmla="*/ 102 w 184"/>
                <a:gd name="T33" fmla="*/ 364 h 465"/>
                <a:gd name="T34" fmla="*/ 95 w 184"/>
                <a:gd name="T35" fmla="*/ 354 h 465"/>
                <a:gd name="T36" fmla="*/ 95 w 184"/>
                <a:gd name="T37" fmla="*/ 334 h 465"/>
                <a:gd name="T38" fmla="*/ 126 w 184"/>
                <a:gd name="T39" fmla="*/ 336 h 465"/>
                <a:gd name="T40" fmla="*/ 128 w 184"/>
                <a:gd name="T41" fmla="*/ 294 h 465"/>
                <a:gd name="T42" fmla="*/ 178 w 184"/>
                <a:gd name="T43" fmla="*/ 288 h 465"/>
                <a:gd name="T44" fmla="*/ 192 w 184"/>
                <a:gd name="T45" fmla="*/ 259 h 465"/>
                <a:gd name="T46" fmla="*/ 173 w 184"/>
                <a:gd name="T47" fmla="*/ 207 h 465"/>
                <a:gd name="T48" fmla="*/ 183 w 184"/>
                <a:gd name="T49" fmla="*/ 142 h 465"/>
                <a:gd name="T50" fmla="*/ 228 w 184"/>
                <a:gd name="T51" fmla="*/ 89 h 465"/>
                <a:gd name="T52" fmla="*/ 225 w 184"/>
                <a:gd name="T53" fmla="*/ 65 h 465"/>
                <a:gd name="T54" fmla="*/ 217 w 184"/>
                <a:gd name="T55" fmla="*/ 64 h 465"/>
                <a:gd name="T56" fmla="*/ 204 w 184"/>
                <a:gd name="T57" fmla="*/ 93 h 465"/>
                <a:gd name="T58" fmla="*/ 173 w 184"/>
                <a:gd name="T59" fmla="*/ 92 h 465"/>
                <a:gd name="T60" fmla="*/ 180 w 184"/>
                <a:gd name="T61" fmla="*/ 59 h 465"/>
                <a:gd name="T62" fmla="*/ 124 w 184"/>
                <a:gd name="T63" fmla="*/ 8 h 465"/>
                <a:gd name="T64" fmla="*/ 105 w 184"/>
                <a:gd name="T65" fmla="*/ 5 h 465"/>
                <a:gd name="T66" fmla="*/ 103 w 184"/>
                <a:gd name="T67" fmla="*/ 16 h 465"/>
                <a:gd name="T68" fmla="*/ 82 w 184"/>
                <a:gd name="T69" fmla="*/ 0 h 465"/>
                <a:gd name="T70" fmla="*/ 70 w 184"/>
                <a:gd name="T71" fmla="*/ 19 h 465"/>
                <a:gd name="T72" fmla="*/ 68 w 184"/>
                <a:gd name="T73" fmla="*/ 39 h 465"/>
                <a:gd name="T74" fmla="*/ 56 w 184"/>
                <a:gd name="T75" fmla="*/ 47 h 465"/>
                <a:gd name="T76" fmla="*/ 56 w 184"/>
                <a:gd name="T77" fmla="*/ 86 h 465"/>
                <a:gd name="T78" fmla="*/ 42 w 184"/>
                <a:gd name="T79" fmla="*/ 106 h 465"/>
                <a:gd name="T80" fmla="*/ 31 w 184"/>
                <a:gd name="T81" fmla="*/ 161 h 465"/>
                <a:gd name="T82" fmla="*/ 40 w 184"/>
                <a:gd name="T83" fmla="*/ 212 h 465"/>
                <a:gd name="T84" fmla="*/ 25 w 184"/>
                <a:gd name="T85" fmla="*/ 257 h 465"/>
                <a:gd name="T86" fmla="*/ 15 w 184"/>
                <a:gd name="T87" fmla="*/ 365 h 465"/>
                <a:gd name="T88" fmla="*/ 22 w 184"/>
                <a:gd name="T89" fmla="*/ 405 h 465"/>
                <a:gd name="T90" fmla="*/ 15 w 184"/>
                <a:gd name="T91" fmla="*/ 408 h 465"/>
                <a:gd name="T92" fmla="*/ 19 w 184"/>
                <a:gd name="T93" fmla="*/ 443 h 465"/>
                <a:gd name="T94" fmla="*/ 0 w 184"/>
                <a:gd name="T95" fmla="*/ 518 h 46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84"/>
                <a:gd name="T145" fmla="*/ 0 h 465"/>
                <a:gd name="T146" fmla="*/ 184 w 184"/>
                <a:gd name="T147" fmla="*/ 465 h 465"/>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84" h="465">
                  <a:moveTo>
                    <a:pt x="0" y="430"/>
                  </a:moveTo>
                  <a:lnTo>
                    <a:pt x="1" y="439"/>
                  </a:lnTo>
                  <a:lnTo>
                    <a:pt x="8" y="436"/>
                  </a:lnTo>
                  <a:lnTo>
                    <a:pt x="12" y="459"/>
                  </a:lnTo>
                  <a:lnTo>
                    <a:pt x="45" y="464"/>
                  </a:lnTo>
                  <a:lnTo>
                    <a:pt x="36" y="452"/>
                  </a:lnTo>
                  <a:lnTo>
                    <a:pt x="43" y="420"/>
                  </a:lnTo>
                  <a:lnTo>
                    <a:pt x="50" y="427"/>
                  </a:lnTo>
                  <a:lnTo>
                    <a:pt x="70" y="383"/>
                  </a:lnTo>
                  <a:lnTo>
                    <a:pt x="54" y="357"/>
                  </a:lnTo>
                  <a:lnTo>
                    <a:pt x="72" y="343"/>
                  </a:lnTo>
                  <a:lnTo>
                    <a:pt x="75" y="320"/>
                  </a:lnTo>
                  <a:lnTo>
                    <a:pt x="83" y="310"/>
                  </a:lnTo>
                  <a:lnTo>
                    <a:pt x="76" y="305"/>
                  </a:lnTo>
                  <a:lnTo>
                    <a:pt x="90" y="305"/>
                  </a:lnTo>
                  <a:lnTo>
                    <a:pt x="88" y="294"/>
                  </a:lnTo>
                  <a:lnTo>
                    <a:pt x="82" y="302"/>
                  </a:lnTo>
                  <a:lnTo>
                    <a:pt x="76" y="294"/>
                  </a:lnTo>
                  <a:lnTo>
                    <a:pt x="76" y="277"/>
                  </a:lnTo>
                  <a:lnTo>
                    <a:pt x="101" y="279"/>
                  </a:lnTo>
                  <a:lnTo>
                    <a:pt x="103" y="244"/>
                  </a:lnTo>
                  <a:lnTo>
                    <a:pt x="143" y="239"/>
                  </a:lnTo>
                  <a:lnTo>
                    <a:pt x="154" y="215"/>
                  </a:lnTo>
                  <a:lnTo>
                    <a:pt x="139" y="172"/>
                  </a:lnTo>
                  <a:lnTo>
                    <a:pt x="147" y="118"/>
                  </a:lnTo>
                  <a:lnTo>
                    <a:pt x="183" y="74"/>
                  </a:lnTo>
                  <a:lnTo>
                    <a:pt x="181" y="54"/>
                  </a:lnTo>
                  <a:lnTo>
                    <a:pt x="174" y="53"/>
                  </a:lnTo>
                  <a:lnTo>
                    <a:pt x="164" y="77"/>
                  </a:lnTo>
                  <a:lnTo>
                    <a:pt x="139" y="76"/>
                  </a:lnTo>
                  <a:lnTo>
                    <a:pt x="145" y="49"/>
                  </a:lnTo>
                  <a:lnTo>
                    <a:pt x="100" y="7"/>
                  </a:lnTo>
                  <a:lnTo>
                    <a:pt x="84" y="4"/>
                  </a:lnTo>
                  <a:lnTo>
                    <a:pt x="83" y="13"/>
                  </a:lnTo>
                  <a:lnTo>
                    <a:pt x="66" y="0"/>
                  </a:lnTo>
                  <a:lnTo>
                    <a:pt x="56" y="16"/>
                  </a:lnTo>
                  <a:lnTo>
                    <a:pt x="55" y="32"/>
                  </a:lnTo>
                  <a:lnTo>
                    <a:pt x="45" y="39"/>
                  </a:lnTo>
                  <a:lnTo>
                    <a:pt x="45" y="71"/>
                  </a:lnTo>
                  <a:lnTo>
                    <a:pt x="34" y="88"/>
                  </a:lnTo>
                  <a:lnTo>
                    <a:pt x="25" y="134"/>
                  </a:lnTo>
                  <a:lnTo>
                    <a:pt x="32" y="176"/>
                  </a:lnTo>
                  <a:lnTo>
                    <a:pt x="20" y="213"/>
                  </a:lnTo>
                  <a:lnTo>
                    <a:pt x="12" y="303"/>
                  </a:lnTo>
                  <a:lnTo>
                    <a:pt x="18" y="336"/>
                  </a:lnTo>
                  <a:lnTo>
                    <a:pt x="12" y="339"/>
                  </a:lnTo>
                  <a:lnTo>
                    <a:pt x="15" y="368"/>
                  </a:lnTo>
                  <a:lnTo>
                    <a:pt x="0" y="43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1993" name="Freeform 9"/>
            <p:cNvSpPr>
              <a:spLocks/>
            </p:cNvSpPr>
            <p:nvPr/>
          </p:nvSpPr>
          <p:spPr bwMode="auto">
            <a:xfrm>
              <a:off x="2901" y="3448"/>
              <a:ext cx="42" cy="49"/>
            </a:xfrm>
            <a:custGeom>
              <a:avLst/>
              <a:gdLst>
                <a:gd name="T0" fmla="*/ 0 w 34"/>
                <a:gd name="T1" fmla="*/ 0 h 41"/>
                <a:gd name="T2" fmla="*/ 1 w 34"/>
                <a:gd name="T3" fmla="*/ 48 h 41"/>
                <a:gd name="T4" fmla="*/ 41 w 34"/>
                <a:gd name="T5" fmla="*/ 43 h 41"/>
                <a:gd name="T6" fmla="*/ 9 w 34"/>
                <a:gd name="T7" fmla="*/ 23 h 41"/>
                <a:gd name="T8" fmla="*/ 0 w 34"/>
                <a:gd name="T9" fmla="*/ 0 h 41"/>
                <a:gd name="T10" fmla="*/ 0 60000 65536"/>
                <a:gd name="T11" fmla="*/ 0 60000 65536"/>
                <a:gd name="T12" fmla="*/ 0 60000 65536"/>
                <a:gd name="T13" fmla="*/ 0 60000 65536"/>
                <a:gd name="T14" fmla="*/ 0 60000 65536"/>
                <a:gd name="T15" fmla="*/ 0 w 34"/>
                <a:gd name="T16" fmla="*/ 0 h 41"/>
                <a:gd name="T17" fmla="*/ 34 w 34"/>
                <a:gd name="T18" fmla="*/ 41 h 41"/>
              </a:gdLst>
              <a:ahLst/>
              <a:cxnLst>
                <a:cxn ang="T10">
                  <a:pos x="T0" y="T1"/>
                </a:cxn>
                <a:cxn ang="T11">
                  <a:pos x="T2" y="T3"/>
                </a:cxn>
                <a:cxn ang="T12">
                  <a:pos x="T4" y="T5"/>
                </a:cxn>
                <a:cxn ang="T13">
                  <a:pos x="T6" y="T7"/>
                </a:cxn>
                <a:cxn ang="T14">
                  <a:pos x="T8" y="T9"/>
                </a:cxn>
              </a:cxnLst>
              <a:rect l="T15" t="T16" r="T17" b="T18"/>
              <a:pathLst>
                <a:path w="34" h="41">
                  <a:moveTo>
                    <a:pt x="0" y="0"/>
                  </a:moveTo>
                  <a:lnTo>
                    <a:pt x="1" y="40"/>
                  </a:lnTo>
                  <a:lnTo>
                    <a:pt x="33" y="36"/>
                  </a:lnTo>
                  <a:lnTo>
                    <a:pt x="7" y="19"/>
                  </a:lnTo>
                  <a:lnTo>
                    <a:pt x="0" y="0"/>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1994" name="Freeform 10"/>
            <p:cNvSpPr>
              <a:spLocks/>
            </p:cNvSpPr>
            <p:nvPr/>
          </p:nvSpPr>
          <p:spPr bwMode="auto">
            <a:xfrm>
              <a:off x="4989" y="2704"/>
              <a:ext cx="466" cy="480"/>
            </a:xfrm>
            <a:custGeom>
              <a:avLst/>
              <a:gdLst>
                <a:gd name="T0" fmla="*/ 7 w 376"/>
                <a:gd name="T1" fmla="*/ 256 h 399"/>
                <a:gd name="T2" fmla="*/ 12 w 376"/>
                <a:gd name="T3" fmla="*/ 250 h 399"/>
                <a:gd name="T4" fmla="*/ 9 w 376"/>
                <a:gd name="T5" fmla="*/ 180 h 399"/>
                <a:gd name="T6" fmla="*/ 41 w 376"/>
                <a:gd name="T7" fmla="*/ 158 h 399"/>
                <a:gd name="T8" fmla="*/ 105 w 376"/>
                <a:gd name="T9" fmla="*/ 118 h 399"/>
                <a:gd name="T10" fmla="*/ 112 w 376"/>
                <a:gd name="T11" fmla="*/ 90 h 399"/>
                <a:gd name="T12" fmla="*/ 119 w 376"/>
                <a:gd name="T13" fmla="*/ 88 h 399"/>
                <a:gd name="T14" fmla="*/ 130 w 376"/>
                <a:gd name="T15" fmla="*/ 77 h 399"/>
                <a:gd name="T16" fmla="*/ 166 w 376"/>
                <a:gd name="T17" fmla="*/ 55 h 399"/>
                <a:gd name="T18" fmla="*/ 177 w 376"/>
                <a:gd name="T19" fmla="*/ 65 h 399"/>
                <a:gd name="T20" fmla="*/ 186 w 376"/>
                <a:gd name="T21" fmla="*/ 57 h 399"/>
                <a:gd name="T22" fmla="*/ 223 w 376"/>
                <a:gd name="T23" fmla="*/ 23 h 399"/>
                <a:gd name="T24" fmla="*/ 269 w 376"/>
                <a:gd name="T25" fmla="*/ 26 h 399"/>
                <a:gd name="T26" fmla="*/ 310 w 376"/>
                <a:gd name="T27" fmla="*/ 113 h 399"/>
                <a:gd name="T28" fmla="*/ 328 w 376"/>
                <a:gd name="T29" fmla="*/ 22 h 399"/>
                <a:gd name="T30" fmla="*/ 352 w 376"/>
                <a:gd name="T31" fmla="*/ 57 h 399"/>
                <a:gd name="T32" fmla="*/ 382 w 376"/>
                <a:gd name="T33" fmla="*/ 134 h 399"/>
                <a:gd name="T34" fmla="*/ 420 w 376"/>
                <a:gd name="T35" fmla="*/ 191 h 399"/>
                <a:gd name="T36" fmla="*/ 434 w 376"/>
                <a:gd name="T37" fmla="*/ 208 h 399"/>
                <a:gd name="T38" fmla="*/ 465 w 376"/>
                <a:gd name="T39" fmla="*/ 288 h 399"/>
                <a:gd name="T40" fmla="*/ 437 w 376"/>
                <a:gd name="T41" fmla="*/ 379 h 399"/>
                <a:gd name="T42" fmla="*/ 398 w 376"/>
                <a:gd name="T43" fmla="*/ 457 h 399"/>
                <a:gd name="T44" fmla="*/ 382 w 376"/>
                <a:gd name="T45" fmla="*/ 479 h 399"/>
                <a:gd name="T46" fmla="*/ 347 w 376"/>
                <a:gd name="T47" fmla="*/ 473 h 399"/>
                <a:gd name="T48" fmla="*/ 309 w 376"/>
                <a:gd name="T49" fmla="*/ 448 h 399"/>
                <a:gd name="T50" fmla="*/ 288 w 376"/>
                <a:gd name="T51" fmla="*/ 415 h 399"/>
                <a:gd name="T52" fmla="*/ 283 w 376"/>
                <a:gd name="T53" fmla="*/ 408 h 399"/>
                <a:gd name="T54" fmla="*/ 283 w 376"/>
                <a:gd name="T55" fmla="*/ 361 h 399"/>
                <a:gd name="T56" fmla="*/ 254 w 376"/>
                <a:gd name="T57" fmla="*/ 396 h 399"/>
                <a:gd name="T58" fmla="*/ 208 w 376"/>
                <a:gd name="T59" fmla="*/ 342 h 399"/>
                <a:gd name="T60" fmla="*/ 121 w 376"/>
                <a:gd name="T61" fmla="*/ 383 h 399"/>
                <a:gd name="T62" fmla="*/ 55 w 376"/>
                <a:gd name="T63" fmla="*/ 407 h 399"/>
                <a:gd name="T64" fmla="*/ 30 w 376"/>
                <a:gd name="T65" fmla="*/ 345 h 39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376"/>
                <a:gd name="T100" fmla="*/ 0 h 399"/>
                <a:gd name="T101" fmla="*/ 376 w 376"/>
                <a:gd name="T102" fmla="*/ 399 h 399"/>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376" h="399">
                  <a:moveTo>
                    <a:pt x="0" y="210"/>
                  </a:moveTo>
                  <a:lnTo>
                    <a:pt x="6" y="213"/>
                  </a:lnTo>
                  <a:lnTo>
                    <a:pt x="2" y="201"/>
                  </a:lnTo>
                  <a:lnTo>
                    <a:pt x="10" y="208"/>
                  </a:lnTo>
                  <a:lnTo>
                    <a:pt x="2" y="185"/>
                  </a:lnTo>
                  <a:lnTo>
                    <a:pt x="7" y="150"/>
                  </a:lnTo>
                  <a:lnTo>
                    <a:pt x="10" y="159"/>
                  </a:lnTo>
                  <a:lnTo>
                    <a:pt x="33" y="131"/>
                  </a:lnTo>
                  <a:lnTo>
                    <a:pt x="72" y="118"/>
                  </a:lnTo>
                  <a:lnTo>
                    <a:pt x="85" y="98"/>
                  </a:lnTo>
                  <a:lnTo>
                    <a:pt x="85" y="85"/>
                  </a:lnTo>
                  <a:lnTo>
                    <a:pt x="90" y="75"/>
                  </a:lnTo>
                  <a:lnTo>
                    <a:pt x="96" y="91"/>
                  </a:lnTo>
                  <a:lnTo>
                    <a:pt x="96" y="73"/>
                  </a:lnTo>
                  <a:lnTo>
                    <a:pt x="104" y="77"/>
                  </a:lnTo>
                  <a:lnTo>
                    <a:pt x="105" y="64"/>
                  </a:lnTo>
                  <a:lnTo>
                    <a:pt x="119" y="45"/>
                  </a:lnTo>
                  <a:lnTo>
                    <a:pt x="134" y="46"/>
                  </a:lnTo>
                  <a:lnTo>
                    <a:pt x="137" y="65"/>
                  </a:lnTo>
                  <a:lnTo>
                    <a:pt x="143" y="54"/>
                  </a:lnTo>
                  <a:lnTo>
                    <a:pt x="153" y="60"/>
                  </a:lnTo>
                  <a:lnTo>
                    <a:pt x="150" y="47"/>
                  </a:lnTo>
                  <a:lnTo>
                    <a:pt x="158" y="27"/>
                  </a:lnTo>
                  <a:lnTo>
                    <a:pt x="180" y="19"/>
                  </a:lnTo>
                  <a:lnTo>
                    <a:pt x="175" y="5"/>
                  </a:lnTo>
                  <a:lnTo>
                    <a:pt x="217" y="22"/>
                  </a:lnTo>
                  <a:lnTo>
                    <a:pt x="208" y="57"/>
                  </a:lnTo>
                  <a:lnTo>
                    <a:pt x="250" y="94"/>
                  </a:lnTo>
                  <a:lnTo>
                    <a:pt x="260" y="79"/>
                  </a:lnTo>
                  <a:lnTo>
                    <a:pt x="265" y="18"/>
                  </a:lnTo>
                  <a:lnTo>
                    <a:pt x="275" y="0"/>
                  </a:lnTo>
                  <a:lnTo>
                    <a:pt x="284" y="47"/>
                  </a:lnTo>
                  <a:lnTo>
                    <a:pt x="299" y="57"/>
                  </a:lnTo>
                  <a:lnTo>
                    <a:pt x="308" y="111"/>
                  </a:lnTo>
                  <a:lnTo>
                    <a:pt x="331" y="129"/>
                  </a:lnTo>
                  <a:lnTo>
                    <a:pt x="339" y="159"/>
                  </a:lnTo>
                  <a:lnTo>
                    <a:pt x="348" y="157"/>
                  </a:lnTo>
                  <a:lnTo>
                    <a:pt x="350" y="173"/>
                  </a:lnTo>
                  <a:lnTo>
                    <a:pt x="368" y="196"/>
                  </a:lnTo>
                  <a:lnTo>
                    <a:pt x="375" y="239"/>
                  </a:lnTo>
                  <a:lnTo>
                    <a:pt x="370" y="279"/>
                  </a:lnTo>
                  <a:lnTo>
                    <a:pt x="353" y="315"/>
                  </a:lnTo>
                  <a:lnTo>
                    <a:pt x="341" y="374"/>
                  </a:lnTo>
                  <a:lnTo>
                    <a:pt x="321" y="380"/>
                  </a:lnTo>
                  <a:lnTo>
                    <a:pt x="308" y="392"/>
                  </a:lnTo>
                  <a:lnTo>
                    <a:pt x="308" y="398"/>
                  </a:lnTo>
                  <a:lnTo>
                    <a:pt x="295" y="378"/>
                  </a:lnTo>
                  <a:lnTo>
                    <a:pt x="280" y="393"/>
                  </a:lnTo>
                  <a:lnTo>
                    <a:pt x="263" y="387"/>
                  </a:lnTo>
                  <a:lnTo>
                    <a:pt x="249" y="372"/>
                  </a:lnTo>
                  <a:lnTo>
                    <a:pt x="243" y="342"/>
                  </a:lnTo>
                  <a:lnTo>
                    <a:pt x="232" y="345"/>
                  </a:lnTo>
                  <a:lnTo>
                    <a:pt x="231" y="325"/>
                  </a:lnTo>
                  <a:lnTo>
                    <a:pt x="228" y="339"/>
                  </a:lnTo>
                  <a:lnTo>
                    <a:pt x="221" y="339"/>
                  </a:lnTo>
                  <a:lnTo>
                    <a:pt x="228" y="300"/>
                  </a:lnTo>
                  <a:lnTo>
                    <a:pt x="212" y="337"/>
                  </a:lnTo>
                  <a:lnTo>
                    <a:pt x="205" y="329"/>
                  </a:lnTo>
                  <a:lnTo>
                    <a:pt x="196" y="300"/>
                  </a:lnTo>
                  <a:lnTo>
                    <a:pt x="168" y="284"/>
                  </a:lnTo>
                  <a:lnTo>
                    <a:pt x="119" y="297"/>
                  </a:lnTo>
                  <a:lnTo>
                    <a:pt x="98" y="318"/>
                  </a:lnTo>
                  <a:lnTo>
                    <a:pt x="64" y="320"/>
                  </a:lnTo>
                  <a:lnTo>
                    <a:pt x="44" y="338"/>
                  </a:lnTo>
                  <a:lnTo>
                    <a:pt x="18" y="325"/>
                  </a:lnTo>
                  <a:lnTo>
                    <a:pt x="24" y="287"/>
                  </a:lnTo>
                  <a:lnTo>
                    <a:pt x="0" y="210"/>
                  </a:lnTo>
                </a:path>
              </a:pathLst>
            </a:custGeom>
            <a:solidFill>
              <a:srgbClr val="007A00"/>
            </a:solidFill>
            <a:ln w="12700" cap="rnd" cmpd="sng">
              <a:solidFill>
                <a:srgbClr val="000000"/>
              </a:solidFill>
              <a:prstDash val="solid"/>
              <a:round/>
              <a:headEnd/>
              <a:tailEnd/>
            </a:ln>
          </p:spPr>
          <p:txBody>
            <a:bodyPr/>
            <a:lstStyle/>
            <a:p>
              <a:endParaRPr lang="it-IT"/>
            </a:p>
          </p:txBody>
        </p:sp>
        <p:sp>
          <p:nvSpPr>
            <p:cNvPr id="41995" name="Freeform 11"/>
            <p:cNvSpPr>
              <a:spLocks/>
            </p:cNvSpPr>
            <p:nvPr/>
          </p:nvSpPr>
          <p:spPr bwMode="auto">
            <a:xfrm>
              <a:off x="5353" y="3210"/>
              <a:ext cx="41" cy="56"/>
            </a:xfrm>
            <a:custGeom>
              <a:avLst/>
              <a:gdLst>
                <a:gd name="T0" fmla="*/ 0 w 32"/>
                <a:gd name="T1" fmla="*/ 10 h 46"/>
                <a:gd name="T2" fmla="*/ 0 w 32"/>
                <a:gd name="T3" fmla="*/ 0 h 46"/>
                <a:gd name="T4" fmla="*/ 19 w 32"/>
                <a:gd name="T5" fmla="*/ 7 h 46"/>
                <a:gd name="T6" fmla="*/ 36 w 32"/>
                <a:gd name="T7" fmla="*/ 1 h 46"/>
                <a:gd name="T8" fmla="*/ 40 w 32"/>
                <a:gd name="T9" fmla="*/ 13 h 46"/>
                <a:gd name="T10" fmla="*/ 40 w 32"/>
                <a:gd name="T11" fmla="*/ 30 h 46"/>
                <a:gd name="T12" fmla="*/ 24 w 32"/>
                <a:gd name="T13" fmla="*/ 55 h 46"/>
                <a:gd name="T14" fmla="*/ 14 w 32"/>
                <a:gd name="T15" fmla="*/ 54 h 46"/>
                <a:gd name="T16" fmla="*/ 0 w 32"/>
                <a:gd name="T17" fmla="*/ 10 h 4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2"/>
                <a:gd name="T28" fmla="*/ 0 h 46"/>
                <a:gd name="T29" fmla="*/ 32 w 32"/>
                <a:gd name="T30" fmla="*/ 46 h 4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2" h="46">
                  <a:moveTo>
                    <a:pt x="0" y="8"/>
                  </a:moveTo>
                  <a:lnTo>
                    <a:pt x="0" y="0"/>
                  </a:lnTo>
                  <a:lnTo>
                    <a:pt x="15" y="6"/>
                  </a:lnTo>
                  <a:lnTo>
                    <a:pt x="28" y="1"/>
                  </a:lnTo>
                  <a:lnTo>
                    <a:pt x="31" y="11"/>
                  </a:lnTo>
                  <a:lnTo>
                    <a:pt x="31" y="25"/>
                  </a:lnTo>
                  <a:lnTo>
                    <a:pt x="19" y="45"/>
                  </a:lnTo>
                  <a:lnTo>
                    <a:pt x="11" y="44"/>
                  </a:lnTo>
                  <a:lnTo>
                    <a:pt x="0" y="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1996" name="Freeform 12"/>
            <p:cNvSpPr>
              <a:spLocks/>
            </p:cNvSpPr>
            <p:nvPr/>
          </p:nvSpPr>
          <p:spPr bwMode="auto">
            <a:xfrm>
              <a:off x="3798" y="1701"/>
              <a:ext cx="89" cy="48"/>
            </a:xfrm>
            <a:custGeom>
              <a:avLst/>
              <a:gdLst>
                <a:gd name="T0" fmla="*/ 0 w 72"/>
                <a:gd name="T1" fmla="*/ 27 h 39"/>
                <a:gd name="T2" fmla="*/ 2 w 72"/>
                <a:gd name="T3" fmla="*/ 28 h 39"/>
                <a:gd name="T4" fmla="*/ 2 w 72"/>
                <a:gd name="T5" fmla="*/ 37 h 39"/>
                <a:gd name="T6" fmla="*/ 12 w 72"/>
                <a:gd name="T7" fmla="*/ 39 h 39"/>
                <a:gd name="T8" fmla="*/ 28 w 72"/>
                <a:gd name="T9" fmla="*/ 34 h 39"/>
                <a:gd name="T10" fmla="*/ 48 w 72"/>
                <a:gd name="T11" fmla="*/ 47 h 39"/>
                <a:gd name="T12" fmla="*/ 74 w 72"/>
                <a:gd name="T13" fmla="*/ 39 h 39"/>
                <a:gd name="T14" fmla="*/ 88 w 72"/>
                <a:gd name="T15" fmla="*/ 15 h 39"/>
                <a:gd name="T16" fmla="*/ 82 w 72"/>
                <a:gd name="T17" fmla="*/ 0 h 39"/>
                <a:gd name="T18" fmla="*/ 48 w 72"/>
                <a:gd name="T19" fmla="*/ 1 h 39"/>
                <a:gd name="T20" fmla="*/ 38 w 72"/>
                <a:gd name="T21" fmla="*/ 26 h 39"/>
                <a:gd name="T22" fmla="*/ 0 w 72"/>
                <a:gd name="T23" fmla="*/ 27 h 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72"/>
                <a:gd name="T37" fmla="*/ 0 h 39"/>
                <a:gd name="T38" fmla="*/ 72 w 72"/>
                <a:gd name="T39" fmla="*/ 39 h 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72" h="39">
                  <a:moveTo>
                    <a:pt x="0" y="22"/>
                  </a:moveTo>
                  <a:lnTo>
                    <a:pt x="2" y="23"/>
                  </a:lnTo>
                  <a:lnTo>
                    <a:pt x="2" y="30"/>
                  </a:lnTo>
                  <a:lnTo>
                    <a:pt x="10" y="32"/>
                  </a:lnTo>
                  <a:lnTo>
                    <a:pt x="23" y="28"/>
                  </a:lnTo>
                  <a:lnTo>
                    <a:pt x="39" y="38"/>
                  </a:lnTo>
                  <a:lnTo>
                    <a:pt x="60" y="32"/>
                  </a:lnTo>
                  <a:lnTo>
                    <a:pt x="71" y="12"/>
                  </a:lnTo>
                  <a:lnTo>
                    <a:pt x="66" y="0"/>
                  </a:lnTo>
                  <a:lnTo>
                    <a:pt x="39" y="1"/>
                  </a:lnTo>
                  <a:lnTo>
                    <a:pt x="31" y="21"/>
                  </a:lnTo>
                  <a:lnTo>
                    <a:pt x="0" y="22"/>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1997" name="Freeform 13"/>
            <p:cNvSpPr>
              <a:spLocks/>
            </p:cNvSpPr>
            <p:nvPr/>
          </p:nvSpPr>
          <p:spPr bwMode="auto">
            <a:xfrm>
              <a:off x="4698" y="2108"/>
              <a:ext cx="57" cy="96"/>
            </a:xfrm>
            <a:custGeom>
              <a:avLst/>
              <a:gdLst>
                <a:gd name="T0" fmla="*/ 0 w 46"/>
                <a:gd name="T1" fmla="*/ 28 h 79"/>
                <a:gd name="T2" fmla="*/ 7 w 46"/>
                <a:gd name="T3" fmla="*/ 38 h 79"/>
                <a:gd name="T4" fmla="*/ 12 w 46"/>
                <a:gd name="T5" fmla="*/ 81 h 79"/>
                <a:gd name="T6" fmla="*/ 26 w 46"/>
                <a:gd name="T7" fmla="*/ 80 h 79"/>
                <a:gd name="T8" fmla="*/ 35 w 46"/>
                <a:gd name="T9" fmla="*/ 60 h 79"/>
                <a:gd name="T10" fmla="*/ 45 w 46"/>
                <a:gd name="T11" fmla="*/ 64 h 79"/>
                <a:gd name="T12" fmla="*/ 52 w 46"/>
                <a:gd name="T13" fmla="*/ 95 h 79"/>
                <a:gd name="T14" fmla="*/ 56 w 46"/>
                <a:gd name="T15" fmla="*/ 78 h 79"/>
                <a:gd name="T16" fmla="*/ 51 w 46"/>
                <a:gd name="T17" fmla="*/ 46 h 79"/>
                <a:gd name="T18" fmla="*/ 45 w 46"/>
                <a:gd name="T19" fmla="*/ 58 h 79"/>
                <a:gd name="T20" fmla="*/ 37 w 46"/>
                <a:gd name="T21" fmla="*/ 44 h 79"/>
                <a:gd name="T22" fmla="*/ 51 w 46"/>
                <a:gd name="T23" fmla="*/ 24 h 79"/>
                <a:gd name="T24" fmla="*/ 24 w 46"/>
                <a:gd name="T25" fmla="*/ 22 h 79"/>
                <a:gd name="T26" fmla="*/ 7 w 46"/>
                <a:gd name="T27" fmla="*/ 0 h 79"/>
                <a:gd name="T28" fmla="*/ 2 w 46"/>
                <a:gd name="T29" fmla="*/ 11 h 79"/>
                <a:gd name="T30" fmla="*/ 9 w 46"/>
                <a:gd name="T31" fmla="*/ 22 h 79"/>
                <a:gd name="T32" fmla="*/ 0 w 46"/>
                <a:gd name="T33" fmla="*/ 28 h 79"/>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6"/>
                <a:gd name="T52" fmla="*/ 0 h 79"/>
                <a:gd name="T53" fmla="*/ 46 w 46"/>
                <a:gd name="T54" fmla="*/ 79 h 79"/>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6" h="79">
                  <a:moveTo>
                    <a:pt x="0" y="23"/>
                  </a:moveTo>
                  <a:lnTo>
                    <a:pt x="6" y="31"/>
                  </a:lnTo>
                  <a:lnTo>
                    <a:pt x="10" y="67"/>
                  </a:lnTo>
                  <a:lnTo>
                    <a:pt x="21" y="66"/>
                  </a:lnTo>
                  <a:lnTo>
                    <a:pt x="28" y="49"/>
                  </a:lnTo>
                  <a:lnTo>
                    <a:pt x="36" y="53"/>
                  </a:lnTo>
                  <a:lnTo>
                    <a:pt x="42" y="78"/>
                  </a:lnTo>
                  <a:lnTo>
                    <a:pt x="45" y="64"/>
                  </a:lnTo>
                  <a:lnTo>
                    <a:pt x="41" y="38"/>
                  </a:lnTo>
                  <a:lnTo>
                    <a:pt x="36" y="48"/>
                  </a:lnTo>
                  <a:lnTo>
                    <a:pt x="30" y="36"/>
                  </a:lnTo>
                  <a:lnTo>
                    <a:pt x="41" y="20"/>
                  </a:lnTo>
                  <a:lnTo>
                    <a:pt x="19" y="18"/>
                  </a:lnTo>
                  <a:lnTo>
                    <a:pt x="6" y="0"/>
                  </a:lnTo>
                  <a:lnTo>
                    <a:pt x="2" y="9"/>
                  </a:lnTo>
                  <a:lnTo>
                    <a:pt x="7" y="18"/>
                  </a:lnTo>
                  <a:lnTo>
                    <a:pt x="0" y="2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1998" name="Freeform 14"/>
            <p:cNvSpPr>
              <a:spLocks/>
            </p:cNvSpPr>
            <p:nvPr/>
          </p:nvSpPr>
          <p:spPr bwMode="auto">
            <a:xfrm>
              <a:off x="3722" y="1647"/>
              <a:ext cx="38" cy="39"/>
            </a:xfrm>
            <a:custGeom>
              <a:avLst/>
              <a:gdLst>
                <a:gd name="T0" fmla="*/ 0 w 31"/>
                <a:gd name="T1" fmla="*/ 7 h 32"/>
                <a:gd name="T2" fmla="*/ 10 w 31"/>
                <a:gd name="T3" fmla="*/ 2 h 32"/>
                <a:gd name="T4" fmla="*/ 26 w 31"/>
                <a:gd name="T5" fmla="*/ 0 h 32"/>
                <a:gd name="T6" fmla="*/ 37 w 31"/>
                <a:gd name="T7" fmla="*/ 16 h 32"/>
                <a:gd name="T8" fmla="*/ 37 w 31"/>
                <a:gd name="T9" fmla="*/ 28 h 32"/>
                <a:gd name="T10" fmla="*/ 33 w 31"/>
                <a:gd name="T11" fmla="*/ 38 h 32"/>
                <a:gd name="T12" fmla="*/ 0 w 31"/>
                <a:gd name="T13" fmla="*/ 7 h 32"/>
                <a:gd name="T14" fmla="*/ 0 60000 65536"/>
                <a:gd name="T15" fmla="*/ 0 60000 65536"/>
                <a:gd name="T16" fmla="*/ 0 60000 65536"/>
                <a:gd name="T17" fmla="*/ 0 60000 65536"/>
                <a:gd name="T18" fmla="*/ 0 60000 65536"/>
                <a:gd name="T19" fmla="*/ 0 60000 65536"/>
                <a:gd name="T20" fmla="*/ 0 60000 65536"/>
                <a:gd name="T21" fmla="*/ 0 w 31"/>
                <a:gd name="T22" fmla="*/ 0 h 32"/>
                <a:gd name="T23" fmla="*/ 31 w 31"/>
                <a:gd name="T24" fmla="*/ 32 h 3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31" h="32">
                  <a:moveTo>
                    <a:pt x="0" y="6"/>
                  </a:moveTo>
                  <a:lnTo>
                    <a:pt x="8" y="2"/>
                  </a:lnTo>
                  <a:lnTo>
                    <a:pt x="21" y="0"/>
                  </a:lnTo>
                  <a:lnTo>
                    <a:pt x="30" y="13"/>
                  </a:lnTo>
                  <a:lnTo>
                    <a:pt x="30" y="23"/>
                  </a:lnTo>
                  <a:lnTo>
                    <a:pt x="27" y="31"/>
                  </a:lnTo>
                  <a:lnTo>
                    <a:pt x="0" y="6"/>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1999" name="Freeform 15"/>
            <p:cNvSpPr>
              <a:spLocks/>
            </p:cNvSpPr>
            <p:nvPr/>
          </p:nvSpPr>
          <p:spPr bwMode="auto">
            <a:xfrm>
              <a:off x="4711" y="2079"/>
              <a:ext cx="37" cy="28"/>
            </a:xfrm>
            <a:custGeom>
              <a:avLst/>
              <a:gdLst>
                <a:gd name="T0" fmla="*/ 0 w 29"/>
                <a:gd name="T1" fmla="*/ 16 h 24"/>
                <a:gd name="T2" fmla="*/ 4 w 29"/>
                <a:gd name="T3" fmla="*/ 27 h 24"/>
                <a:gd name="T4" fmla="*/ 36 w 29"/>
                <a:gd name="T5" fmla="*/ 21 h 24"/>
                <a:gd name="T6" fmla="*/ 33 w 29"/>
                <a:gd name="T7" fmla="*/ 8 h 24"/>
                <a:gd name="T8" fmla="*/ 11 w 29"/>
                <a:gd name="T9" fmla="*/ 0 h 24"/>
                <a:gd name="T10" fmla="*/ 0 w 29"/>
                <a:gd name="T11" fmla="*/ 16 h 24"/>
                <a:gd name="T12" fmla="*/ 0 60000 65536"/>
                <a:gd name="T13" fmla="*/ 0 60000 65536"/>
                <a:gd name="T14" fmla="*/ 0 60000 65536"/>
                <a:gd name="T15" fmla="*/ 0 60000 65536"/>
                <a:gd name="T16" fmla="*/ 0 60000 65536"/>
                <a:gd name="T17" fmla="*/ 0 60000 65536"/>
                <a:gd name="T18" fmla="*/ 0 w 29"/>
                <a:gd name="T19" fmla="*/ 0 h 24"/>
                <a:gd name="T20" fmla="*/ 29 w 29"/>
                <a:gd name="T21" fmla="*/ 24 h 24"/>
              </a:gdLst>
              <a:ahLst/>
              <a:cxnLst>
                <a:cxn ang="T12">
                  <a:pos x="T0" y="T1"/>
                </a:cxn>
                <a:cxn ang="T13">
                  <a:pos x="T2" y="T3"/>
                </a:cxn>
                <a:cxn ang="T14">
                  <a:pos x="T4" y="T5"/>
                </a:cxn>
                <a:cxn ang="T15">
                  <a:pos x="T6" y="T7"/>
                </a:cxn>
                <a:cxn ang="T16">
                  <a:pos x="T8" y="T9"/>
                </a:cxn>
                <a:cxn ang="T17">
                  <a:pos x="T10" y="T11"/>
                </a:cxn>
              </a:cxnLst>
              <a:rect l="T18" t="T19" r="T20" b="T21"/>
              <a:pathLst>
                <a:path w="29" h="24">
                  <a:moveTo>
                    <a:pt x="0" y="14"/>
                  </a:moveTo>
                  <a:lnTo>
                    <a:pt x="3" y="23"/>
                  </a:lnTo>
                  <a:lnTo>
                    <a:pt x="28" y="18"/>
                  </a:lnTo>
                  <a:lnTo>
                    <a:pt x="26" y="7"/>
                  </a:lnTo>
                  <a:lnTo>
                    <a:pt x="9" y="0"/>
                  </a:lnTo>
                  <a:lnTo>
                    <a:pt x="0" y="14"/>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00" name="Freeform 16"/>
            <p:cNvSpPr>
              <a:spLocks/>
            </p:cNvSpPr>
            <p:nvPr/>
          </p:nvSpPr>
          <p:spPr bwMode="auto">
            <a:xfrm>
              <a:off x="2890" y="2686"/>
              <a:ext cx="138" cy="215"/>
            </a:xfrm>
            <a:custGeom>
              <a:avLst/>
              <a:gdLst>
                <a:gd name="T0" fmla="*/ 0 w 111"/>
                <a:gd name="T1" fmla="*/ 22 h 180"/>
                <a:gd name="T2" fmla="*/ 10 w 111"/>
                <a:gd name="T3" fmla="*/ 44 h 180"/>
                <a:gd name="T4" fmla="*/ 2 w 111"/>
                <a:gd name="T5" fmla="*/ 93 h 180"/>
                <a:gd name="T6" fmla="*/ 10 w 111"/>
                <a:gd name="T7" fmla="*/ 98 h 180"/>
                <a:gd name="T8" fmla="*/ 6 w 111"/>
                <a:gd name="T9" fmla="*/ 105 h 180"/>
                <a:gd name="T10" fmla="*/ 0 w 111"/>
                <a:gd name="T11" fmla="*/ 125 h 180"/>
                <a:gd name="T12" fmla="*/ 12 w 111"/>
                <a:gd name="T13" fmla="*/ 154 h 180"/>
                <a:gd name="T14" fmla="*/ 20 w 111"/>
                <a:gd name="T15" fmla="*/ 211 h 180"/>
                <a:gd name="T16" fmla="*/ 27 w 111"/>
                <a:gd name="T17" fmla="*/ 214 h 180"/>
                <a:gd name="T18" fmla="*/ 40 w 111"/>
                <a:gd name="T19" fmla="*/ 195 h 180"/>
                <a:gd name="T20" fmla="*/ 61 w 111"/>
                <a:gd name="T21" fmla="*/ 210 h 180"/>
                <a:gd name="T22" fmla="*/ 62 w 111"/>
                <a:gd name="T23" fmla="*/ 199 h 180"/>
                <a:gd name="T24" fmla="*/ 80 w 111"/>
                <a:gd name="T25" fmla="*/ 203 h 180"/>
                <a:gd name="T26" fmla="*/ 87 w 111"/>
                <a:gd name="T27" fmla="*/ 161 h 180"/>
                <a:gd name="T28" fmla="*/ 121 w 111"/>
                <a:gd name="T29" fmla="*/ 154 h 180"/>
                <a:gd name="T30" fmla="*/ 132 w 111"/>
                <a:gd name="T31" fmla="*/ 168 h 180"/>
                <a:gd name="T32" fmla="*/ 137 w 111"/>
                <a:gd name="T33" fmla="*/ 135 h 180"/>
                <a:gd name="T34" fmla="*/ 128 w 111"/>
                <a:gd name="T35" fmla="*/ 108 h 180"/>
                <a:gd name="T36" fmla="*/ 109 w 111"/>
                <a:gd name="T37" fmla="*/ 105 h 180"/>
                <a:gd name="T38" fmla="*/ 101 w 111"/>
                <a:gd name="T39" fmla="*/ 63 h 180"/>
                <a:gd name="T40" fmla="*/ 51 w 111"/>
                <a:gd name="T41" fmla="*/ 36 h 180"/>
                <a:gd name="T42" fmla="*/ 48 w 111"/>
                <a:gd name="T43" fmla="*/ 0 h 180"/>
                <a:gd name="T44" fmla="*/ 14 w 111"/>
                <a:gd name="T45" fmla="*/ 23 h 180"/>
                <a:gd name="T46" fmla="*/ 0 w 111"/>
                <a:gd name="T47" fmla="*/ 22 h 18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80"/>
                <a:gd name="T74" fmla="*/ 111 w 111"/>
                <a:gd name="T75" fmla="*/ 180 h 18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80">
                  <a:moveTo>
                    <a:pt x="0" y="18"/>
                  </a:moveTo>
                  <a:lnTo>
                    <a:pt x="8" y="37"/>
                  </a:lnTo>
                  <a:lnTo>
                    <a:pt x="2" y="78"/>
                  </a:lnTo>
                  <a:lnTo>
                    <a:pt x="8" y="82"/>
                  </a:lnTo>
                  <a:lnTo>
                    <a:pt x="5" y="88"/>
                  </a:lnTo>
                  <a:lnTo>
                    <a:pt x="0" y="105"/>
                  </a:lnTo>
                  <a:lnTo>
                    <a:pt x="10" y="129"/>
                  </a:lnTo>
                  <a:lnTo>
                    <a:pt x="16" y="177"/>
                  </a:lnTo>
                  <a:lnTo>
                    <a:pt x="22" y="179"/>
                  </a:lnTo>
                  <a:lnTo>
                    <a:pt x="32" y="163"/>
                  </a:lnTo>
                  <a:lnTo>
                    <a:pt x="49" y="176"/>
                  </a:lnTo>
                  <a:lnTo>
                    <a:pt x="50" y="167"/>
                  </a:lnTo>
                  <a:lnTo>
                    <a:pt x="64" y="170"/>
                  </a:lnTo>
                  <a:lnTo>
                    <a:pt x="70" y="135"/>
                  </a:lnTo>
                  <a:lnTo>
                    <a:pt x="97" y="129"/>
                  </a:lnTo>
                  <a:lnTo>
                    <a:pt x="106" y="141"/>
                  </a:lnTo>
                  <a:lnTo>
                    <a:pt x="110" y="113"/>
                  </a:lnTo>
                  <a:lnTo>
                    <a:pt x="103" y="90"/>
                  </a:lnTo>
                  <a:lnTo>
                    <a:pt x="88" y="88"/>
                  </a:lnTo>
                  <a:lnTo>
                    <a:pt x="81" y="53"/>
                  </a:lnTo>
                  <a:lnTo>
                    <a:pt x="41" y="30"/>
                  </a:lnTo>
                  <a:lnTo>
                    <a:pt x="39" y="0"/>
                  </a:lnTo>
                  <a:lnTo>
                    <a:pt x="11" y="19"/>
                  </a:lnTo>
                  <a:lnTo>
                    <a:pt x="0" y="1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01" name="Freeform 17"/>
            <p:cNvSpPr>
              <a:spLocks/>
            </p:cNvSpPr>
            <p:nvPr/>
          </p:nvSpPr>
          <p:spPr bwMode="auto">
            <a:xfrm>
              <a:off x="2841" y="2453"/>
              <a:ext cx="450" cy="633"/>
            </a:xfrm>
            <a:custGeom>
              <a:avLst/>
              <a:gdLst>
                <a:gd name="T0" fmla="*/ 10 w 363"/>
                <a:gd name="T1" fmla="*/ 230 h 526"/>
                <a:gd name="T2" fmla="*/ 37 w 363"/>
                <a:gd name="T3" fmla="*/ 227 h 526"/>
                <a:gd name="T4" fmla="*/ 48 w 363"/>
                <a:gd name="T5" fmla="*/ 254 h 526"/>
                <a:gd name="T6" fmla="*/ 97 w 363"/>
                <a:gd name="T7" fmla="*/ 232 h 526"/>
                <a:gd name="T8" fmla="*/ 150 w 363"/>
                <a:gd name="T9" fmla="*/ 296 h 526"/>
                <a:gd name="T10" fmla="*/ 177 w 363"/>
                <a:gd name="T11" fmla="*/ 341 h 526"/>
                <a:gd name="T12" fmla="*/ 181 w 363"/>
                <a:gd name="T13" fmla="*/ 402 h 526"/>
                <a:gd name="T14" fmla="*/ 207 w 363"/>
                <a:gd name="T15" fmla="*/ 438 h 526"/>
                <a:gd name="T16" fmla="*/ 223 w 363"/>
                <a:gd name="T17" fmla="*/ 465 h 526"/>
                <a:gd name="T18" fmla="*/ 229 w 363"/>
                <a:gd name="T19" fmla="*/ 493 h 526"/>
                <a:gd name="T20" fmla="*/ 187 w 363"/>
                <a:gd name="T21" fmla="*/ 570 h 526"/>
                <a:gd name="T22" fmla="*/ 229 w 363"/>
                <a:gd name="T23" fmla="*/ 601 h 526"/>
                <a:gd name="T24" fmla="*/ 234 w 363"/>
                <a:gd name="T25" fmla="*/ 632 h 526"/>
                <a:gd name="T26" fmla="*/ 293 w 363"/>
                <a:gd name="T27" fmla="*/ 490 h 526"/>
                <a:gd name="T28" fmla="*/ 363 w 363"/>
                <a:gd name="T29" fmla="*/ 448 h 526"/>
                <a:gd name="T30" fmla="*/ 398 w 363"/>
                <a:gd name="T31" fmla="*/ 360 h 526"/>
                <a:gd name="T32" fmla="*/ 444 w 363"/>
                <a:gd name="T33" fmla="*/ 223 h 526"/>
                <a:gd name="T34" fmla="*/ 441 w 363"/>
                <a:gd name="T35" fmla="*/ 164 h 526"/>
                <a:gd name="T36" fmla="*/ 394 w 363"/>
                <a:gd name="T37" fmla="*/ 130 h 526"/>
                <a:gd name="T38" fmla="*/ 333 w 363"/>
                <a:gd name="T39" fmla="*/ 106 h 526"/>
                <a:gd name="T40" fmla="*/ 296 w 363"/>
                <a:gd name="T41" fmla="*/ 93 h 526"/>
                <a:gd name="T42" fmla="*/ 281 w 363"/>
                <a:gd name="T43" fmla="*/ 110 h 526"/>
                <a:gd name="T44" fmla="*/ 267 w 363"/>
                <a:gd name="T45" fmla="*/ 110 h 526"/>
                <a:gd name="T46" fmla="*/ 275 w 363"/>
                <a:gd name="T47" fmla="*/ 58 h 526"/>
                <a:gd name="T48" fmla="*/ 239 w 363"/>
                <a:gd name="T49" fmla="*/ 48 h 526"/>
                <a:gd name="T50" fmla="*/ 200 w 363"/>
                <a:gd name="T51" fmla="*/ 52 h 526"/>
                <a:gd name="T52" fmla="*/ 161 w 363"/>
                <a:gd name="T53" fmla="*/ 42 h 526"/>
                <a:gd name="T54" fmla="*/ 152 w 363"/>
                <a:gd name="T55" fmla="*/ 0 h 526"/>
                <a:gd name="T56" fmla="*/ 104 w 363"/>
                <a:gd name="T57" fmla="*/ 13 h 526"/>
                <a:gd name="T58" fmla="*/ 121 w 363"/>
                <a:gd name="T59" fmla="*/ 48 h 526"/>
                <a:gd name="T60" fmla="*/ 81 w 363"/>
                <a:gd name="T61" fmla="*/ 61 h 526"/>
                <a:gd name="T62" fmla="*/ 46 w 363"/>
                <a:gd name="T63" fmla="*/ 55 h 526"/>
                <a:gd name="T64" fmla="*/ 43 w 363"/>
                <a:gd name="T65" fmla="*/ 73 h 526"/>
                <a:gd name="T66" fmla="*/ 45 w 363"/>
                <a:gd name="T67" fmla="*/ 147 h 526"/>
                <a:gd name="T68" fmla="*/ 0 w 363"/>
                <a:gd name="T69" fmla="*/ 200 h 52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363"/>
                <a:gd name="T106" fmla="*/ 0 h 526"/>
                <a:gd name="T107" fmla="*/ 363 w 363"/>
                <a:gd name="T108" fmla="*/ 526 h 52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363" h="526">
                  <a:moveTo>
                    <a:pt x="0" y="166"/>
                  </a:moveTo>
                  <a:lnTo>
                    <a:pt x="8" y="191"/>
                  </a:lnTo>
                  <a:lnTo>
                    <a:pt x="21" y="199"/>
                  </a:lnTo>
                  <a:lnTo>
                    <a:pt x="30" y="189"/>
                  </a:lnTo>
                  <a:lnTo>
                    <a:pt x="30" y="211"/>
                  </a:lnTo>
                  <a:lnTo>
                    <a:pt x="39" y="211"/>
                  </a:lnTo>
                  <a:lnTo>
                    <a:pt x="50" y="212"/>
                  </a:lnTo>
                  <a:lnTo>
                    <a:pt x="78" y="193"/>
                  </a:lnTo>
                  <a:lnTo>
                    <a:pt x="80" y="223"/>
                  </a:lnTo>
                  <a:lnTo>
                    <a:pt x="121" y="246"/>
                  </a:lnTo>
                  <a:lnTo>
                    <a:pt x="128" y="281"/>
                  </a:lnTo>
                  <a:lnTo>
                    <a:pt x="143" y="283"/>
                  </a:lnTo>
                  <a:lnTo>
                    <a:pt x="149" y="306"/>
                  </a:lnTo>
                  <a:lnTo>
                    <a:pt x="146" y="334"/>
                  </a:lnTo>
                  <a:lnTo>
                    <a:pt x="148" y="360"/>
                  </a:lnTo>
                  <a:lnTo>
                    <a:pt x="167" y="364"/>
                  </a:lnTo>
                  <a:lnTo>
                    <a:pt x="170" y="383"/>
                  </a:lnTo>
                  <a:lnTo>
                    <a:pt x="180" y="386"/>
                  </a:lnTo>
                  <a:lnTo>
                    <a:pt x="178" y="409"/>
                  </a:lnTo>
                  <a:lnTo>
                    <a:pt x="185" y="410"/>
                  </a:lnTo>
                  <a:lnTo>
                    <a:pt x="187" y="430"/>
                  </a:lnTo>
                  <a:lnTo>
                    <a:pt x="151" y="474"/>
                  </a:lnTo>
                  <a:lnTo>
                    <a:pt x="158" y="472"/>
                  </a:lnTo>
                  <a:lnTo>
                    <a:pt x="185" y="499"/>
                  </a:lnTo>
                  <a:lnTo>
                    <a:pt x="191" y="510"/>
                  </a:lnTo>
                  <a:lnTo>
                    <a:pt x="189" y="525"/>
                  </a:lnTo>
                  <a:lnTo>
                    <a:pt x="233" y="447"/>
                  </a:lnTo>
                  <a:lnTo>
                    <a:pt x="236" y="407"/>
                  </a:lnTo>
                  <a:lnTo>
                    <a:pt x="271" y="372"/>
                  </a:lnTo>
                  <a:lnTo>
                    <a:pt x="293" y="372"/>
                  </a:lnTo>
                  <a:lnTo>
                    <a:pt x="302" y="359"/>
                  </a:lnTo>
                  <a:lnTo>
                    <a:pt x="321" y="299"/>
                  </a:lnTo>
                  <a:lnTo>
                    <a:pt x="323" y="241"/>
                  </a:lnTo>
                  <a:lnTo>
                    <a:pt x="358" y="185"/>
                  </a:lnTo>
                  <a:lnTo>
                    <a:pt x="362" y="161"/>
                  </a:lnTo>
                  <a:lnTo>
                    <a:pt x="356" y="136"/>
                  </a:lnTo>
                  <a:lnTo>
                    <a:pt x="341" y="133"/>
                  </a:lnTo>
                  <a:lnTo>
                    <a:pt x="318" y="108"/>
                  </a:lnTo>
                  <a:lnTo>
                    <a:pt x="273" y="103"/>
                  </a:lnTo>
                  <a:lnTo>
                    <a:pt x="269" y="88"/>
                  </a:lnTo>
                  <a:lnTo>
                    <a:pt x="248" y="76"/>
                  </a:lnTo>
                  <a:lnTo>
                    <a:pt x="239" y="77"/>
                  </a:lnTo>
                  <a:lnTo>
                    <a:pt x="227" y="100"/>
                  </a:lnTo>
                  <a:lnTo>
                    <a:pt x="227" y="91"/>
                  </a:lnTo>
                  <a:lnTo>
                    <a:pt x="207" y="95"/>
                  </a:lnTo>
                  <a:lnTo>
                    <a:pt x="215" y="91"/>
                  </a:lnTo>
                  <a:lnTo>
                    <a:pt x="208" y="73"/>
                  </a:lnTo>
                  <a:lnTo>
                    <a:pt x="222" y="48"/>
                  </a:lnTo>
                  <a:lnTo>
                    <a:pt x="207" y="15"/>
                  </a:lnTo>
                  <a:lnTo>
                    <a:pt x="193" y="40"/>
                  </a:lnTo>
                  <a:lnTo>
                    <a:pt x="180" y="38"/>
                  </a:lnTo>
                  <a:lnTo>
                    <a:pt x="161" y="43"/>
                  </a:lnTo>
                  <a:lnTo>
                    <a:pt x="135" y="48"/>
                  </a:lnTo>
                  <a:lnTo>
                    <a:pt x="130" y="35"/>
                  </a:lnTo>
                  <a:lnTo>
                    <a:pt x="131" y="10"/>
                  </a:lnTo>
                  <a:lnTo>
                    <a:pt x="123" y="0"/>
                  </a:lnTo>
                  <a:lnTo>
                    <a:pt x="100" y="16"/>
                  </a:lnTo>
                  <a:lnTo>
                    <a:pt x="84" y="11"/>
                  </a:lnTo>
                  <a:lnTo>
                    <a:pt x="89" y="36"/>
                  </a:lnTo>
                  <a:lnTo>
                    <a:pt x="98" y="40"/>
                  </a:lnTo>
                  <a:lnTo>
                    <a:pt x="75" y="57"/>
                  </a:lnTo>
                  <a:lnTo>
                    <a:pt x="65" y="51"/>
                  </a:lnTo>
                  <a:lnTo>
                    <a:pt x="59" y="42"/>
                  </a:lnTo>
                  <a:lnTo>
                    <a:pt x="37" y="46"/>
                  </a:lnTo>
                  <a:lnTo>
                    <a:pt x="44" y="60"/>
                  </a:lnTo>
                  <a:lnTo>
                    <a:pt x="35" y="61"/>
                  </a:lnTo>
                  <a:lnTo>
                    <a:pt x="40" y="84"/>
                  </a:lnTo>
                  <a:lnTo>
                    <a:pt x="36" y="122"/>
                  </a:lnTo>
                  <a:lnTo>
                    <a:pt x="13" y="136"/>
                  </a:lnTo>
                  <a:lnTo>
                    <a:pt x="0" y="166"/>
                  </a:lnTo>
                </a:path>
              </a:pathLst>
            </a:custGeom>
            <a:solidFill>
              <a:srgbClr val="007A00"/>
            </a:solidFill>
            <a:ln w="12700" cap="rnd" cmpd="sng">
              <a:solidFill>
                <a:srgbClr val="000000"/>
              </a:solidFill>
              <a:prstDash val="solid"/>
              <a:round/>
              <a:headEnd/>
              <a:tailEnd/>
            </a:ln>
          </p:spPr>
          <p:txBody>
            <a:bodyPr/>
            <a:lstStyle/>
            <a:p>
              <a:endParaRPr lang="it-IT"/>
            </a:p>
          </p:txBody>
        </p:sp>
        <p:sp>
          <p:nvSpPr>
            <p:cNvPr id="42002" name="Freeform 18"/>
            <p:cNvSpPr>
              <a:spLocks/>
            </p:cNvSpPr>
            <p:nvPr/>
          </p:nvSpPr>
          <p:spPr bwMode="auto">
            <a:xfrm>
              <a:off x="2663" y="2241"/>
              <a:ext cx="31" cy="44"/>
            </a:xfrm>
            <a:custGeom>
              <a:avLst/>
              <a:gdLst>
                <a:gd name="T0" fmla="*/ 0 w 25"/>
                <a:gd name="T1" fmla="*/ 10 h 36"/>
                <a:gd name="T2" fmla="*/ 16 w 25"/>
                <a:gd name="T3" fmla="*/ 43 h 36"/>
                <a:gd name="T4" fmla="*/ 30 w 25"/>
                <a:gd name="T5" fmla="*/ 0 h 36"/>
                <a:gd name="T6" fmla="*/ 0 w 25"/>
                <a:gd name="T7" fmla="*/ 10 h 36"/>
                <a:gd name="T8" fmla="*/ 0 60000 65536"/>
                <a:gd name="T9" fmla="*/ 0 60000 65536"/>
                <a:gd name="T10" fmla="*/ 0 60000 65536"/>
                <a:gd name="T11" fmla="*/ 0 60000 65536"/>
                <a:gd name="T12" fmla="*/ 0 w 25"/>
                <a:gd name="T13" fmla="*/ 0 h 36"/>
                <a:gd name="T14" fmla="*/ 25 w 25"/>
                <a:gd name="T15" fmla="*/ 36 h 36"/>
              </a:gdLst>
              <a:ahLst/>
              <a:cxnLst>
                <a:cxn ang="T8">
                  <a:pos x="T0" y="T1"/>
                </a:cxn>
                <a:cxn ang="T9">
                  <a:pos x="T2" y="T3"/>
                </a:cxn>
                <a:cxn ang="T10">
                  <a:pos x="T4" y="T5"/>
                </a:cxn>
                <a:cxn ang="T11">
                  <a:pos x="T6" y="T7"/>
                </a:cxn>
              </a:cxnLst>
              <a:rect l="T12" t="T13" r="T14" b="T15"/>
              <a:pathLst>
                <a:path w="25" h="36">
                  <a:moveTo>
                    <a:pt x="0" y="8"/>
                  </a:moveTo>
                  <a:lnTo>
                    <a:pt x="13" y="35"/>
                  </a:lnTo>
                  <a:lnTo>
                    <a:pt x="24" y="0"/>
                  </a:lnTo>
                  <a:lnTo>
                    <a:pt x="0" y="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03" name="Freeform 19"/>
            <p:cNvSpPr>
              <a:spLocks/>
            </p:cNvSpPr>
            <p:nvPr/>
          </p:nvSpPr>
          <p:spPr bwMode="auto">
            <a:xfrm>
              <a:off x="5000" y="2456"/>
              <a:ext cx="31" cy="21"/>
            </a:xfrm>
            <a:custGeom>
              <a:avLst/>
              <a:gdLst>
                <a:gd name="T0" fmla="*/ 0 w 25"/>
                <a:gd name="T1" fmla="*/ 7 h 17"/>
                <a:gd name="T2" fmla="*/ 12 w 25"/>
                <a:gd name="T3" fmla="*/ 20 h 17"/>
                <a:gd name="T4" fmla="*/ 30 w 25"/>
                <a:gd name="T5" fmla="*/ 0 h 17"/>
                <a:gd name="T6" fmla="*/ 0 w 25"/>
                <a:gd name="T7" fmla="*/ 7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6"/>
                  </a:moveTo>
                  <a:lnTo>
                    <a:pt x="10" y="16"/>
                  </a:lnTo>
                  <a:lnTo>
                    <a:pt x="24" y="0"/>
                  </a:lnTo>
                  <a:lnTo>
                    <a:pt x="0" y="6"/>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04" name="Freeform 20"/>
            <p:cNvSpPr>
              <a:spLocks/>
            </p:cNvSpPr>
            <p:nvPr/>
          </p:nvSpPr>
          <p:spPr bwMode="auto">
            <a:xfrm>
              <a:off x="3949" y="1792"/>
              <a:ext cx="72" cy="55"/>
            </a:xfrm>
            <a:custGeom>
              <a:avLst/>
              <a:gdLst>
                <a:gd name="T0" fmla="*/ 0 w 58"/>
                <a:gd name="T1" fmla="*/ 37 h 46"/>
                <a:gd name="T2" fmla="*/ 4 w 58"/>
                <a:gd name="T3" fmla="*/ 0 h 46"/>
                <a:gd name="T4" fmla="*/ 71 w 58"/>
                <a:gd name="T5" fmla="*/ 8 h 46"/>
                <a:gd name="T6" fmla="*/ 57 w 58"/>
                <a:gd name="T7" fmla="*/ 31 h 46"/>
                <a:gd name="T8" fmla="*/ 63 w 58"/>
                <a:gd name="T9" fmla="*/ 43 h 46"/>
                <a:gd name="T10" fmla="*/ 45 w 58"/>
                <a:gd name="T11" fmla="*/ 44 h 46"/>
                <a:gd name="T12" fmla="*/ 35 w 58"/>
                <a:gd name="T13" fmla="*/ 54 h 46"/>
                <a:gd name="T14" fmla="*/ 6 w 58"/>
                <a:gd name="T15" fmla="*/ 54 h 46"/>
                <a:gd name="T16" fmla="*/ 0 w 58"/>
                <a:gd name="T17" fmla="*/ 37 h 4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8"/>
                <a:gd name="T28" fmla="*/ 0 h 46"/>
                <a:gd name="T29" fmla="*/ 58 w 58"/>
                <a:gd name="T30" fmla="*/ 46 h 4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8" h="46">
                  <a:moveTo>
                    <a:pt x="0" y="31"/>
                  </a:moveTo>
                  <a:lnTo>
                    <a:pt x="3" y="0"/>
                  </a:lnTo>
                  <a:lnTo>
                    <a:pt x="57" y="7"/>
                  </a:lnTo>
                  <a:lnTo>
                    <a:pt x="46" y="26"/>
                  </a:lnTo>
                  <a:lnTo>
                    <a:pt x="51" y="36"/>
                  </a:lnTo>
                  <a:lnTo>
                    <a:pt x="36" y="37"/>
                  </a:lnTo>
                  <a:lnTo>
                    <a:pt x="28" y="45"/>
                  </a:lnTo>
                  <a:lnTo>
                    <a:pt x="5" y="45"/>
                  </a:lnTo>
                  <a:lnTo>
                    <a:pt x="0" y="3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05" name="Freeform 21"/>
            <p:cNvSpPr>
              <a:spLocks/>
            </p:cNvSpPr>
            <p:nvPr/>
          </p:nvSpPr>
          <p:spPr bwMode="auto">
            <a:xfrm>
              <a:off x="4750" y="2081"/>
              <a:ext cx="104" cy="295"/>
            </a:xfrm>
            <a:custGeom>
              <a:avLst/>
              <a:gdLst>
                <a:gd name="T0" fmla="*/ 0 w 84"/>
                <a:gd name="T1" fmla="*/ 122 h 245"/>
                <a:gd name="T2" fmla="*/ 4 w 84"/>
                <a:gd name="T3" fmla="*/ 105 h 245"/>
                <a:gd name="T4" fmla="*/ 33 w 84"/>
                <a:gd name="T5" fmla="*/ 28 h 245"/>
                <a:gd name="T6" fmla="*/ 54 w 84"/>
                <a:gd name="T7" fmla="*/ 18 h 245"/>
                <a:gd name="T8" fmla="*/ 59 w 84"/>
                <a:gd name="T9" fmla="*/ 0 h 245"/>
                <a:gd name="T10" fmla="*/ 73 w 84"/>
                <a:gd name="T11" fmla="*/ 10 h 245"/>
                <a:gd name="T12" fmla="*/ 73 w 84"/>
                <a:gd name="T13" fmla="*/ 25 h 245"/>
                <a:gd name="T14" fmla="*/ 61 w 84"/>
                <a:gd name="T15" fmla="*/ 72 h 245"/>
                <a:gd name="T16" fmla="*/ 74 w 84"/>
                <a:gd name="T17" fmla="*/ 69 h 245"/>
                <a:gd name="T18" fmla="*/ 80 w 84"/>
                <a:gd name="T19" fmla="*/ 101 h 245"/>
                <a:gd name="T20" fmla="*/ 103 w 84"/>
                <a:gd name="T21" fmla="*/ 108 h 245"/>
                <a:gd name="T22" fmla="*/ 92 w 84"/>
                <a:gd name="T23" fmla="*/ 124 h 245"/>
                <a:gd name="T24" fmla="*/ 67 w 84"/>
                <a:gd name="T25" fmla="*/ 143 h 245"/>
                <a:gd name="T26" fmla="*/ 61 w 84"/>
                <a:gd name="T27" fmla="*/ 163 h 245"/>
                <a:gd name="T28" fmla="*/ 74 w 84"/>
                <a:gd name="T29" fmla="*/ 197 h 245"/>
                <a:gd name="T30" fmla="*/ 69 w 84"/>
                <a:gd name="T31" fmla="*/ 219 h 245"/>
                <a:gd name="T32" fmla="*/ 85 w 84"/>
                <a:gd name="T33" fmla="*/ 266 h 245"/>
                <a:gd name="T34" fmla="*/ 73 w 84"/>
                <a:gd name="T35" fmla="*/ 294 h 245"/>
                <a:gd name="T36" fmla="*/ 62 w 84"/>
                <a:gd name="T37" fmla="*/ 194 h 245"/>
                <a:gd name="T38" fmla="*/ 52 w 84"/>
                <a:gd name="T39" fmla="*/ 178 h 245"/>
                <a:gd name="T40" fmla="*/ 35 w 84"/>
                <a:gd name="T41" fmla="*/ 205 h 245"/>
                <a:gd name="T42" fmla="*/ 22 w 84"/>
                <a:gd name="T43" fmla="*/ 200 h 245"/>
                <a:gd name="T44" fmla="*/ 25 w 84"/>
                <a:gd name="T45" fmla="*/ 163 h 245"/>
                <a:gd name="T46" fmla="*/ 0 w 84"/>
                <a:gd name="T47" fmla="*/ 122 h 24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4"/>
                <a:gd name="T73" fmla="*/ 0 h 245"/>
                <a:gd name="T74" fmla="*/ 84 w 84"/>
                <a:gd name="T75" fmla="*/ 245 h 24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4" h="245">
                  <a:moveTo>
                    <a:pt x="0" y="101"/>
                  </a:moveTo>
                  <a:lnTo>
                    <a:pt x="3" y="87"/>
                  </a:lnTo>
                  <a:lnTo>
                    <a:pt x="27" y="23"/>
                  </a:lnTo>
                  <a:lnTo>
                    <a:pt x="44" y="15"/>
                  </a:lnTo>
                  <a:lnTo>
                    <a:pt x="48" y="0"/>
                  </a:lnTo>
                  <a:lnTo>
                    <a:pt x="59" y="8"/>
                  </a:lnTo>
                  <a:lnTo>
                    <a:pt x="59" y="21"/>
                  </a:lnTo>
                  <a:lnTo>
                    <a:pt x="49" y="60"/>
                  </a:lnTo>
                  <a:lnTo>
                    <a:pt x="60" y="57"/>
                  </a:lnTo>
                  <a:lnTo>
                    <a:pt x="65" y="84"/>
                  </a:lnTo>
                  <a:lnTo>
                    <a:pt x="83" y="90"/>
                  </a:lnTo>
                  <a:lnTo>
                    <a:pt x="74" y="103"/>
                  </a:lnTo>
                  <a:lnTo>
                    <a:pt x="54" y="119"/>
                  </a:lnTo>
                  <a:lnTo>
                    <a:pt x="49" y="135"/>
                  </a:lnTo>
                  <a:lnTo>
                    <a:pt x="60" y="164"/>
                  </a:lnTo>
                  <a:lnTo>
                    <a:pt x="56" y="182"/>
                  </a:lnTo>
                  <a:lnTo>
                    <a:pt x="69" y="221"/>
                  </a:lnTo>
                  <a:lnTo>
                    <a:pt x="59" y="244"/>
                  </a:lnTo>
                  <a:lnTo>
                    <a:pt x="50" y="161"/>
                  </a:lnTo>
                  <a:lnTo>
                    <a:pt x="42" y="148"/>
                  </a:lnTo>
                  <a:lnTo>
                    <a:pt x="28" y="170"/>
                  </a:lnTo>
                  <a:lnTo>
                    <a:pt x="18" y="166"/>
                  </a:lnTo>
                  <a:lnTo>
                    <a:pt x="20" y="135"/>
                  </a:lnTo>
                  <a:lnTo>
                    <a:pt x="0" y="10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06" name="Freeform 22"/>
            <p:cNvSpPr>
              <a:spLocks/>
            </p:cNvSpPr>
            <p:nvPr/>
          </p:nvSpPr>
          <p:spPr bwMode="auto">
            <a:xfrm>
              <a:off x="4868" y="2303"/>
              <a:ext cx="58" cy="68"/>
            </a:xfrm>
            <a:custGeom>
              <a:avLst/>
              <a:gdLst>
                <a:gd name="T0" fmla="*/ 0 w 47"/>
                <a:gd name="T1" fmla="*/ 13 h 57"/>
                <a:gd name="T2" fmla="*/ 2 w 47"/>
                <a:gd name="T3" fmla="*/ 48 h 57"/>
                <a:gd name="T4" fmla="*/ 11 w 47"/>
                <a:gd name="T5" fmla="*/ 64 h 57"/>
                <a:gd name="T6" fmla="*/ 22 w 47"/>
                <a:gd name="T7" fmla="*/ 67 h 57"/>
                <a:gd name="T8" fmla="*/ 57 w 47"/>
                <a:gd name="T9" fmla="*/ 37 h 57"/>
                <a:gd name="T10" fmla="*/ 56 w 47"/>
                <a:gd name="T11" fmla="*/ 0 h 57"/>
                <a:gd name="T12" fmla="*/ 30 w 47"/>
                <a:gd name="T13" fmla="*/ 6 h 57"/>
                <a:gd name="T14" fmla="*/ 7 w 47"/>
                <a:gd name="T15" fmla="*/ 5 h 57"/>
                <a:gd name="T16" fmla="*/ 0 w 47"/>
                <a:gd name="T17" fmla="*/ 13 h 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7"/>
                <a:gd name="T28" fmla="*/ 0 h 57"/>
                <a:gd name="T29" fmla="*/ 47 w 47"/>
                <a:gd name="T30" fmla="*/ 57 h 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7" h="57">
                  <a:moveTo>
                    <a:pt x="0" y="11"/>
                  </a:moveTo>
                  <a:lnTo>
                    <a:pt x="2" y="40"/>
                  </a:lnTo>
                  <a:lnTo>
                    <a:pt x="9" y="54"/>
                  </a:lnTo>
                  <a:lnTo>
                    <a:pt x="18" y="56"/>
                  </a:lnTo>
                  <a:lnTo>
                    <a:pt x="46" y="31"/>
                  </a:lnTo>
                  <a:lnTo>
                    <a:pt x="45" y="0"/>
                  </a:lnTo>
                  <a:lnTo>
                    <a:pt x="24" y="5"/>
                  </a:lnTo>
                  <a:lnTo>
                    <a:pt x="6" y="4"/>
                  </a:lnTo>
                  <a:lnTo>
                    <a:pt x="0" y="1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07" name="Freeform 23"/>
            <p:cNvSpPr>
              <a:spLocks/>
            </p:cNvSpPr>
            <p:nvPr/>
          </p:nvSpPr>
          <p:spPr bwMode="auto">
            <a:xfrm>
              <a:off x="2071" y="1147"/>
              <a:ext cx="979" cy="689"/>
            </a:xfrm>
            <a:custGeom>
              <a:avLst/>
              <a:gdLst>
                <a:gd name="T0" fmla="*/ 74 w 790"/>
                <a:gd name="T1" fmla="*/ 82 h 573"/>
                <a:gd name="T2" fmla="*/ 114 w 790"/>
                <a:gd name="T3" fmla="*/ 71 h 573"/>
                <a:gd name="T4" fmla="*/ 175 w 790"/>
                <a:gd name="T5" fmla="*/ 73 h 573"/>
                <a:gd name="T6" fmla="*/ 268 w 790"/>
                <a:gd name="T7" fmla="*/ 84 h 573"/>
                <a:gd name="T8" fmla="*/ 302 w 790"/>
                <a:gd name="T9" fmla="*/ 115 h 573"/>
                <a:gd name="T10" fmla="*/ 387 w 790"/>
                <a:gd name="T11" fmla="*/ 133 h 573"/>
                <a:gd name="T12" fmla="*/ 369 w 790"/>
                <a:gd name="T13" fmla="*/ 100 h 573"/>
                <a:gd name="T14" fmla="*/ 444 w 790"/>
                <a:gd name="T15" fmla="*/ 118 h 573"/>
                <a:gd name="T16" fmla="*/ 502 w 790"/>
                <a:gd name="T17" fmla="*/ 111 h 573"/>
                <a:gd name="T18" fmla="*/ 509 w 790"/>
                <a:gd name="T19" fmla="*/ 108 h 573"/>
                <a:gd name="T20" fmla="*/ 520 w 790"/>
                <a:gd name="T21" fmla="*/ 108 h 573"/>
                <a:gd name="T22" fmla="*/ 543 w 790"/>
                <a:gd name="T23" fmla="*/ 70 h 573"/>
                <a:gd name="T24" fmla="*/ 525 w 790"/>
                <a:gd name="T25" fmla="*/ 0 h 573"/>
                <a:gd name="T26" fmla="*/ 558 w 790"/>
                <a:gd name="T27" fmla="*/ 51 h 573"/>
                <a:gd name="T28" fmla="*/ 570 w 790"/>
                <a:gd name="T29" fmla="*/ 73 h 573"/>
                <a:gd name="T30" fmla="*/ 610 w 790"/>
                <a:gd name="T31" fmla="*/ 105 h 573"/>
                <a:gd name="T32" fmla="*/ 634 w 790"/>
                <a:gd name="T33" fmla="*/ 93 h 573"/>
                <a:gd name="T34" fmla="*/ 684 w 790"/>
                <a:gd name="T35" fmla="*/ 81 h 573"/>
                <a:gd name="T36" fmla="*/ 684 w 790"/>
                <a:gd name="T37" fmla="*/ 135 h 573"/>
                <a:gd name="T38" fmla="*/ 625 w 790"/>
                <a:gd name="T39" fmla="*/ 149 h 573"/>
                <a:gd name="T40" fmla="*/ 597 w 790"/>
                <a:gd name="T41" fmla="*/ 180 h 573"/>
                <a:gd name="T42" fmla="*/ 577 w 790"/>
                <a:gd name="T43" fmla="*/ 228 h 573"/>
                <a:gd name="T44" fmla="*/ 558 w 790"/>
                <a:gd name="T45" fmla="*/ 247 h 573"/>
                <a:gd name="T46" fmla="*/ 532 w 790"/>
                <a:gd name="T47" fmla="*/ 279 h 573"/>
                <a:gd name="T48" fmla="*/ 554 w 790"/>
                <a:gd name="T49" fmla="*/ 382 h 573"/>
                <a:gd name="T50" fmla="*/ 634 w 790"/>
                <a:gd name="T51" fmla="*/ 428 h 573"/>
                <a:gd name="T52" fmla="*/ 683 w 790"/>
                <a:gd name="T53" fmla="*/ 483 h 573"/>
                <a:gd name="T54" fmla="*/ 703 w 790"/>
                <a:gd name="T55" fmla="*/ 509 h 573"/>
                <a:gd name="T56" fmla="*/ 742 w 790"/>
                <a:gd name="T57" fmla="*/ 396 h 573"/>
                <a:gd name="T58" fmla="*/ 734 w 790"/>
                <a:gd name="T59" fmla="*/ 320 h 573"/>
                <a:gd name="T60" fmla="*/ 730 w 790"/>
                <a:gd name="T61" fmla="*/ 274 h 573"/>
                <a:gd name="T62" fmla="*/ 770 w 790"/>
                <a:gd name="T63" fmla="*/ 253 h 573"/>
                <a:gd name="T64" fmla="*/ 820 w 790"/>
                <a:gd name="T65" fmla="*/ 310 h 573"/>
                <a:gd name="T66" fmla="*/ 804 w 790"/>
                <a:gd name="T67" fmla="*/ 348 h 573"/>
                <a:gd name="T68" fmla="*/ 838 w 790"/>
                <a:gd name="T69" fmla="*/ 344 h 573"/>
                <a:gd name="T70" fmla="*/ 869 w 790"/>
                <a:gd name="T71" fmla="*/ 323 h 573"/>
                <a:gd name="T72" fmla="*/ 879 w 790"/>
                <a:gd name="T73" fmla="*/ 337 h 573"/>
                <a:gd name="T74" fmla="*/ 900 w 790"/>
                <a:gd name="T75" fmla="*/ 349 h 573"/>
                <a:gd name="T76" fmla="*/ 902 w 790"/>
                <a:gd name="T77" fmla="*/ 372 h 573"/>
                <a:gd name="T78" fmla="*/ 906 w 790"/>
                <a:gd name="T79" fmla="*/ 398 h 573"/>
                <a:gd name="T80" fmla="*/ 958 w 790"/>
                <a:gd name="T81" fmla="*/ 434 h 573"/>
                <a:gd name="T82" fmla="*/ 960 w 790"/>
                <a:gd name="T83" fmla="*/ 458 h 573"/>
                <a:gd name="T84" fmla="*/ 978 w 790"/>
                <a:gd name="T85" fmla="*/ 485 h 573"/>
                <a:gd name="T86" fmla="*/ 802 w 790"/>
                <a:gd name="T87" fmla="*/ 594 h 573"/>
                <a:gd name="T88" fmla="*/ 854 w 790"/>
                <a:gd name="T89" fmla="*/ 570 h 573"/>
                <a:gd name="T90" fmla="*/ 915 w 790"/>
                <a:gd name="T91" fmla="*/ 619 h 573"/>
                <a:gd name="T92" fmla="*/ 916 w 790"/>
                <a:gd name="T93" fmla="*/ 624 h 573"/>
                <a:gd name="T94" fmla="*/ 891 w 790"/>
                <a:gd name="T95" fmla="*/ 623 h 573"/>
                <a:gd name="T96" fmla="*/ 839 w 790"/>
                <a:gd name="T97" fmla="*/ 616 h 573"/>
                <a:gd name="T98" fmla="*/ 747 w 790"/>
                <a:gd name="T99" fmla="*/ 640 h 573"/>
                <a:gd name="T100" fmla="*/ 714 w 790"/>
                <a:gd name="T101" fmla="*/ 671 h 573"/>
                <a:gd name="T102" fmla="*/ 672 w 790"/>
                <a:gd name="T103" fmla="*/ 667 h 573"/>
                <a:gd name="T104" fmla="*/ 704 w 790"/>
                <a:gd name="T105" fmla="*/ 632 h 573"/>
                <a:gd name="T106" fmla="*/ 643 w 790"/>
                <a:gd name="T107" fmla="*/ 571 h 573"/>
                <a:gd name="T108" fmla="*/ 618 w 790"/>
                <a:gd name="T109" fmla="*/ 565 h 573"/>
                <a:gd name="T110" fmla="*/ 525 w 790"/>
                <a:gd name="T111" fmla="*/ 542 h 573"/>
                <a:gd name="T112" fmla="*/ 188 w 790"/>
                <a:gd name="T113" fmla="*/ 531 h 573"/>
                <a:gd name="T114" fmla="*/ 150 w 790"/>
                <a:gd name="T115" fmla="*/ 480 h 573"/>
                <a:gd name="T116" fmla="*/ 126 w 790"/>
                <a:gd name="T117" fmla="*/ 402 h 573"/>
                <a:gd name="T118" fmla="*/ 35 w 790"/>
                <a:gd name="T119" fmla="*/ 327 h 57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790"/>
                <a:gd name="T181" fmla="*/ 0 h 573"/>
                <a:gd name="T182" fmla="*/ 790 w 790"/>
                <a:gd name="T183" fmla="*/ 573 h 57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790" h="573">
                  <a:moveTo>
                    <a:pt x="0" y="253"/>
                  </a:moveTo>
                  <a:lnTo>
                    <a:pt x="0" y="53"/>
                  </a:lnTo>
                  <a:lnTo>
                    <a:pt x="63" y="79"/>
                  </a:lnTo>
                  <a:lnTo>
                    <a:pt x="60" y="68"/>
                  </a:lnTo>
                  <a:lnTo>
                    <a:pt x="67" y="62"/>
                  </a:lnTo>
                  <a:lnTo>
                    <a:pt x="105" y="40"/>
                  </a:lnTo>
                  <a:lnTo>
                    <a:pt x="75" y="67"/>
                  </a:lnTo>
                  <a:lnTo>
                    <a:pt x="92" y="59"/>
                  </a:lnTo>
                  <a:lnTo>
                    <a:pt x="92" y="65"/>
                  </a:lnTo>
                  <a:lnTo>
                    <a:pt x="124" y="41"/>
                  </a:lnTo>
                  <a:lnTo>
                    <a:pt x="120" y="33"/>
                  </a:lnTo>
                  <a:lnTo>
                    <a:pt x="141" y="61"/>
                  </a:lnTo>
                  <a:lnTo>
                    <a:pt x="155" y="44"/>
                  </a:lnTo>
                  <a:lnTo>
                    <a:pt x="154" y="61"/>
                  </a:lnTo>
                  <a:lnTo>
                    <a:pt x="170" y="49"/>
                  </a:lnTo>
                  <a:lnTo>
                    <a:pt x="216" y="70"/>
                  </a:lnTo>
                  <a:lnTo>
                    <a:pt x="237" y="69"/>
                  </a:lnTo>
                  <a:lnTo>
                    <a:pt x="250" y="82"/>
                  </a:lnTo>
                  <a:lnTo>
                    <a:pt x="235" y="92"/>
                  </a:lnTo>
                  <a:lnTo>
                    <a:pt x="244" y="96"/>
                  </a:lnTo>
                  <a:lnTo>
                    <a:pt x="286" y="90"/>
                  </a:lnTo>
                  <a:lnTo>
                    <a:pt x="305" y="107"/>
                  </a:lnTo>
                  <a:lnTo>
                    <a:pt x="307" y="118"/>
                  </a:lnTo>
                  <a:lnTo>
                    <a:pt x="312" y="111"/>
                  </a:lnTo>
                  <a:lnTo>
                    <a:pt x="305" y="96"/>
                  </a:lnTo>
                  <a:lnTo>
                    <a:pt x="325" y="77"/>
                  </a:lnTo>
                  <a:lnTo>
                    <a:pt x="305" y="89"/>
                  </a:lnTo>
                  <a:lnTo>
                    <a:pt x="298" y="83"/>
                  </a:lnTo>
                  <a:lnTo>
                    <a:pt x="322" y="69"/>
                  </a:lnTo>
                  <a:lnTo>
                    <a:pt x="335" y="90"/>
                  </a:lnTo>
                  <a:lnTo>
                    <a:pt x="349" y="89"/>
                  </a:lnTo>
                  <a:lnTo>
                    <a:pt x="358" y="98"/>
                  </a:lnTo>
                  <a:lnTo>
                    <a:pt x="395" y="96"/>
                  </a:lnTo>
                  <a:lnTo>
                    <a:pt x="393" y="90"/>
                  </a:lnTo>
                  <a:lnTo>
                    <a:pt x="404" y="102"/>
                  </a:lnTo>
                  <a:lnTo>
                    <a:pt x="405" y="92"/>
                  </a:lnTo>
                  <a:lnTo>
                    <a:pt x="397" y="95"/>
                  </a:lnTo>
                  <a:lnTo>
                    <a:pt x="391" y="83"/>
                  </a:lnTo>
                  <a:lnTo>
                    <a:pt x="405" y="82"/>
                  </a:lnTo>
                  <a:lnTo>
                    <a:pt x="411" y="90"/>
                  </a:lnTo>
                  <a:lnTo>
                    <a:pt x="416" y="88"/>
                  </a:lnTo>
                  <a:lnTo>
                    <a:pt x="413" y="102"/>
                  </a:lnTo>
                  <a:lnTo>
                    <a:pt x="423" y="110"/>
                  </a:lnTo>
                  <a:lnTo>
                    <a:pt x="420" y="90"/>
                  </a:lnTo>
                  <a:lnTo>
                    <a:pt x="439" y="78"/>
                  </a:lnTo>
                  <a:lnTo>
                    <a:pt x="434" y="68"/>
                  </a:lnTo>
                  <a:lnTo>
                    <a:pt x="429" y="75"/>
                  </a:lnTo>
                  <a:lnTo>
                    <a:pt x="438" y="58"/>
                  </a:lnTo>
                  <a:lnTo>
                    <a:pt x="412" y="46"/>
                  </a:lnTo>
                  <a:lnTo>
                    <a:pt x="414" y="16"/>
                  </a:lnTo>
                  <a:lnTo>
                    <a:pt x="420" y="17"/>
                  </a:lnTo>
                  <a:lnTo>
                    <a:pt x="424" y="0"/>
                  </a:lnTo>
                  <a:lnTo>
                    <a:pt x="444" y="16"/>
                  </a:lnTo>
                  <a:lnTo>
                    <a:pt x="445" y="27"/>
                  </a:lnTo>
                  <a:lnTo>
                    <a:pt x="458" y="43"/>
                  </a:lnTo>
                  <a:lnTo>
                    <a:pt x="450" y="42"/>
                  </a:lnTo>
                  <a:lnTo>
                    <a:pt x="454" y="47"/>
                  </a:lnTo>
                  <a:lnTo>
                    <a:pt x="448" y="54"/>
                  </a:lnTo>
                  <a:lnTo>
                    <a:pt x="464" y="58"/>
                  </a:lnTo>
                  <a:lnTo>
                    <a:pt x="460" y="61"/>
                  </a:lnTo>
                  <a:lnTo>
                    <a:pt x="469" y="87"/>
                  </a:lnTo>
                  <a:lnTo>
                    <a:pt x="477" y="64"/>
                  </a:lnTo>
                  <a:lnTo>
                    <a:pt x="489" y="72"/>
                  </a:lnTo>
                  <a:lnTo>
                    <a:pt x="492" y="87"/>
                  </a:lnTo>
                  <a:lnTo>
                    <a:pt x="487" y="92"/>
                  </a:lnTo>
                  <a:lnTo>
                    <a:pt x="497" y="110"/>
                  </a:lnTo>
                  <a:lnTo>
                    <a:pt x="504" y="105"/>
                  </a:lnTo>
                  <a:lnTo>
                    <a:pt x="512" y="77"/>
                  </a:lnTo>
                  <a:lnTo>
                    <a:pt x="522" y="75"/>
                  </a:lnTo>
                  <a:lnTo>
                    <a:pt x="515" y="51"/>
                  </a:lnTo>
                  <a:lnTo>
                    <a:pt x="541" y="53"/>
                  </a:lnTo>
                  <a:lnTo>
                    <a:pt x="552" y="67"/>
                  </a:lnTo>
                  <a:lnTo>
                    <a:pt x="548" y="74"/>
                  </a:lnTo>
                  <a:lnTo>
                    <a:pt x="553" y="77"/>
                  </a:lnTo>
                  <a:lnTo>
                    <a:pt x="541" y="82"/>
                  </a:lnTo>
                  <a:lnTo>
                    <a:pt x="552" y="112"/>
                  </a:lnTo>
                  <a:lnTo>
                    <a:pt x="534" y="128"/>
                  </a:lnTo>
                  <a:lnTo>
                    <a:pt x="528" y="121"/>
                  </a:lnTo>
                  <a:lnTo>
                    <a:pt x="531" y="132"/>
                  </a:lnTo>
                  <a:lnTo>
                    <a:pt x="504" y="124"/>
                  </a:lnTo>
                  <a:lnTo>
                    <a:pt x="509" y="135"/>
                  </a:lnTo>
                  <a:lnTo>
                    <a:pt x="499" y="150"/>
                  </a:lnTo>
                  <a:lnTo>
                    <a:pt x="472" y="138"/>
                  </a:lnTo>
                  <a:lnTo>
                    <a:pt x="482" y="150"/>
                  </a:lnTo>
                  <a:lnTo>
                    <a:pt x="501" y="153"/>
                  </a:lnTo>
                  <a:lnTo>
                    <a:pt x="488" y="178"/>
                  </a:lnTo>
                  <a:lnTo>
                    <a:pt x="473" y="176"/>
                  </a:lnTo>
                  <a:lnTo>
                    <a:pt x="466" y="190"/>
                  </a:lnTo>
                  <a:lnTo>
                    <a:pt x="441" y="178"/>
                  </a:lnTo>
                  <a:lnTo>
                    <a:pt x="464" y="190"/>
                  </a:lnTo>
                  <a:lnTo>
                    <a:pt x="467" y="200"/>
                  </a:lnTo>
                  <a:lnTo>
                    <a:pt x="450" y="205"/>
                  </a:lnTo>
                  <a:lnTo>
                    <a:pt x="454" y="207"/>
                  </a:lnTo>
                  <a:lnTo>
                    <a:pt x="448" y="208"/>
                  </a:lnTo>
                  <a:lnTo>
                    <a:pt x="448" y="218"/>
                  </a:lnTo>
                  <a:lnTo>
                    <a:pt x="429" y="232"/>
                  </a:lnTo>
                  <a:lnTo>
                    <a:pt x="425" y="278"/>
                  </a:lnTo>
                  <a:lnTo>
                    <a:pt x="433" y="288"/>
                  </a:lnTo>
                  <a:lnTo>
                    <a:pt x="443" y="283"/>
                  </a:lnTo>
                  <a:lnTo>
                    <a:pt x="447" y="318"/>
                  </a:lnTo>
                  <a:lnTo>
                    <a:pt x="462" y="310"/>
                  </a:lnTo>
                  <a:lnTo>
                    <a:pt x="479" y="320"/>
                  </a:lnTo>
                  <a:lnTo>
                    <a:pt x="515" y="346"/>
                  </a:lnTo>
                  <a:lnTo>
                    <a:pt x="512" y="356"/>
                  </a:lnTo>
                  <a:lnTo>
                    <a:pt x="516" y="348"/>
                  </a:lnTo>
                  <a:lnTo>
                    <a:pt x="542" y="351"/>
                  </a:lnTo>
                  <a:lnTo>
                    <a:pt x="542" y="389"/>
                  </a:lnTo>
                  <a:lnTo>
                    <a:pt x="551" y="402"/>
                  </a:lnTo>
                  <a:lnTo>
                    <a:pt x="545" y="405"/>
                  </a:lnTo>
                  <a:lnTo>
                    <a:pt x="558" y="412"/>
                  </a:lnTo>
                  <a:lnTo>
                    <a:pt x="554" y="424"/>
                  </a:lnTo>
                  <a:lnTo>
                    <a:pt x="567" y="423"/>
                  </a:lnTo>
                  <a:lnTo>
                    <a:pt x="585" y="402"/>
                  </a:lnTo>
                  <a:lnTo>
                    <a:pt x="577" y="398"/>
                  </a:lnTo>
                  <a:lnTo>
                    <a:pt x="567" y="361"/>
                  </a:lnTo>
                  <a:lnTo>
                    <a:pt x="599" y="329"/>
                  </a:lnTo>
                  <a:lnTo>
                    <a:pt x="594" y="329"/>
                  </a:lnTo>
                  <a:lnTo>
                    <a:pt x="588" y="291"/>
                  </a:lnTo>
                  <a:lnTo>
                    <a:pt x="576" y="283"/>
                  </a:lnTo>
                  <a:lnTo>
                    <a:pt x="592" y="266"/>
                  </a:lnTo>
                  <a:lnTo>
                    <a:pt x="586" y="258"/>
                  </a:lnTo>
                  <a:lnTo>
                    <a:pt x="589" y="245"/>
                  </a:lnTo>
                  <a:lnTo>
                    <a:pt x="582" y="243"/>
                  </a:lnTo>
                  <a:lnTo>
                    <a:pt x="589" y="228"/>
                  </a:lnTo>
                  <a:lnTo>
                    <a:pt x="581" y="220"/>
                  </a:lnTo>
                  <a:lnTo>
                    <a:pt x="585" y="208"/>
                  </a:lnTo>
                  <a:lnTo>
                    <a:pt x="610" y="216"/>
                  </a:lnTo>
                  <a:lnTo>
                    <a:pt x="621" y="210"/>
                  </a:lnTo>
                  <a:lnTo>
                    <a:pt x="642" y="228"/>
                  </a:lnTo>
                  <a:lnTo>
                    <a:pt x="642" y="237"/>
                  </a:lnTo>
                  <a:lnTo>
                    <a:pt x="660" y="238"/>
                  </a:lnTo>
                  <a:lnTo>
                    <a:pt x="662" y="258"/>
                  </a:lnTo>
                  <a:lnTo>
                    <a:pt x="645" y="258"/>
                  </a:lnTo>
                  <a:lnTo>
                    <a:pt x="660" y="261"/>
                  </a:lnTo>
                  <a:lnTo>
                    <a:pt x="664" y="273"/>
                  </a:lnTo>
                  <a:lnTo>
                    <a:pt x="649" y="289"/>
                  </a:lnTo>
                  <a:lnTo>
                    <a:pt x="671" y="281"/>
                  </a:lnTo>
                  <a:lnTo>
                    <a:pt x="672" y="295"/>
                  </a:lnTo>
                  <a:lnTo>
                    <a:pt x="662" y="301"/>
                  </a:lnTo>
                  <a:lnTo>
                    <a:pt x="676" y="286"/>
                  </a:lnTo>
                  <a:lnTo>
                    <a:pt x="677" y="296"/>
                  </a:lnTo>
                  <a:lnTo>
                    <a:pt x="690" y="281"/>
                  </a:lnTo>
                  <a:lnTo>
                    <a:pt x="692" y="289"/>
                  </a:lnTo>
                  <a:lnTo>
                    <a:pt x="701" y="269"/>
                  </a:lnTo>
                  <a:lnTo>
                    <a:pt x="698" y="265"/>
                  </a:lnTo>
                  <a:lnTo>
                    <a:pt x="708" y="253"/>
                  </a:lnTo>
                  <a:lnTo>
                    <a:pt x="719" y="275"/>
                  </a:lnTo>
                  <a:lnTo>
                    <a:pt x="709" y="280"/>
                  </a:lnTo>
                  <a:lnTo>
                    <a:pt x="720" y="277"/>
                  </a:lnTo>
                  <a:lnTo>
                    <a:pt x="724" y="286"/>
                  </a:lnTo>
                  <a:lnTo>
                    <a:pt x="717" y="288"/>
                  </a:lnTo>
                  <a:lnTo>
                    <a:pt x="726" y="290"/>
                  </a:lnTo>
                  <a:lnTo>
                    <a:pt x="720" y="296"/>
                  </a:lnTo>
                  <a:lnTo>
                    <a:pt x="726" y="295"/>
                  </a:lnTo>
                  <a:lnTo>
                    <a:pt x="731" y="304"/>
                  </a:lnTo>
                  <a:lnTo>
                    <a:pt x="728" y="309"/>
                  </a:lnTo>
                  <a:lnTo>
                    <a:pt x="737" y="316"/>
                  </a:lnTo>
                  <a:lnTo>
                    <a:pt x="723" y="324"/>
                  </a:lnTo>
                  <a:lnTo>
                    <a:pt x="733" y="324"/>
                  </a:lnTo>
                  <a:lnTo>
                    <a:pt x="731" y="331"/>
                  </a:lnTo>
                  <a:lnTo>
                    <a:pt x="747" y="338"/>
                  </a:lnTo>
                  <a:lnTo>
                    <a:pt x="752" y="356"/>
                  </a:lnTo>
                  <a:lnTo>
                    <a:pt x="758" y="349"/>
                  </a:lnTo>
                  <a:lnTo>
                    <a:pt x="773" y="361"/>
                  </a:lnTo>
                  <a:lnTo>
                    <a:pt x="740" y="376"/>
                  </a:lnTo>
                  <a:lnTo>
                    <a:pt x="747" y="384"/>
                  </a:lnTo>
                  <a:lnTo>
                    <a:pt x="775" y="367"/>
                  </a:lnTo>
                  <a:lnTo>
                    <a:pt x="775" y="381"/>
                  </a:lnTo>
                  <a:lnTo>
                    <a:pt x="788" y="379"/>
                  </a:lnTo>
                  <a:lnTo>
                    <a:pt x="789" y="386"/>
                  </a:lnTo>
                  <a:lnTo>
                    <a:pt x="783" y="386"/>
                  </a:lnTo>
                  <a:lnTo>
                    <a:pt x="789" y="403"/>
                  </a:lnTo>
                  <a:lnTo>
                    <a:pt x="750" y="437"/>
                  </a:lnTo>
                  <a:lnTo>
                    <a:pt x="692" y="437"/>
                  </a:lnTo>
                  <a:lnTo>
                    <a:pt x="667" y="460"/>
                  </a:lnTo>
                  <a:lnTo>
                    <a:pt x="647" y="494"/>
                  </a:lnTo>
                  <a:lnTo>
                    <a:pt x="667" y="468"/>
                  </a:lnTo>
                  <a:lnTo>
                    <a:pt x="698" y="453"/>
                  </a:lnTo>
                  <a:lnTo>
                    <a:pt x="709" y="465"/>
                  </a:lnTo>
                  <a:lnTo>
                    <a:pt x="689" y="474"/>
                  </a:lnTo>
                  <a:lnTo>
                    <a:pt x="705" y="479"/>
                  </a:lnTo>
                  <a:lnTo>
                    <a:pt x="701" y="489"/>
                  </a:lnTo>
                  <a:lnTo>
                    <a:pt x="713" y="508"/>
                  </a:lnTo>
                  <a:lnTo>
                    <a:pt x="738" y="515"/>
                  </a:lnTo>
                  <a:lnTo>
                    <a:pt x="744" y="491"/>
                  </a:lnTo>
                  <a:lnTo>
                    <a:pt x="744" y="506"/>
                  </a:lnTo>
                  <a:lnTo>
                    <a:pt x="751" y="504"/>
                  </a:lnTo>
                  <a:lnTo>
                    <a:pt x="739" y="519"/>
                  </a:lnTo>
                  <a:lnTo>
                    <a:pt x="710" y="530"/>
                  </a:lnTo>
                  <a:lnTo>
                    <a:pt x="700" y="548"/>
                  </a:lnTo>
                  <a:lnTo>
                    <a:pt x="692" y="532"/>
                  </a:lnTo>
                  <a:lnTo>
                    <a:pt x="719" y="518"/>
                  </a:lnTo>
                  <a:lnTo>
                    <a:pt x="705" y="519"/>
                  </a:lnTo>
                  <a:lnTo>
                    <a:pt x="708" y="508"/>
                  </a:lnTo>
                  <a:lnTo>
                    <a:pt x="684" y="520"/>
                  </a:lnTo>
                  <a:lnTo>
                    <a:pt x="677" y="512"/>
                  </a:lnTo>
                  <a:lnTo>
                    <a:pt x="677" y="491"/>
                  </a:lnTo>
                  <a:lnTo>
                    <a:pt x="662" y="484"/>
                  </a:lnTo>
                  <a:lnTo>
                    <a:pt x="650" y="519"/>
                  </a:lnTo>
                  <a:lnTo>
                    <a:pt x="603" y="532"/>
                  </a:lnTo>
                  <a:lnTo>
                    <a:pt x="572" y="545"/>
                  </a:lnTo>
                  <a:lnTo>
                    <a:pt x="567" y="552"/>
                  </a:lnTo>
                  <a:lnTo>
                    <a:pt x="574" y="553"/>
                  </a:lnTo>
                  <a:lnTo>
                    <a:pt x="576" y="558"/>
                  </a:lnTo>
                  <a:lnTo>
                    <a:pt x="536" y="572"/>
                  </a:lnTo>
                  <a:lnTo>
                    <a:pt x="538" y="565"/>
                  </a:lnTo>
                  <a:lnTo>
                    <a:pt x="541" y="562"/>
                  </a:lnTo>
                  <a:lnTo>
                    <a:pt x="542" y="555"/>
                  </a:lnTo>
                  <a:lnTo>
                    <a:pt x="548" y="550"/>
                  </a:lnTo>
                  <a:lnTo>
                    <a:pt x="549" y="519"/>
                  </a:lnTo>
                  <a:lnTo>
                    <a:pt x="556" y="530"/>
                  </a:lnTo>
                  <a:lnTo>
                    <a:pt x="568" y="526"/>
                  </a:lnTo>
                  <a:lnTo>
                    <a:pt x="558" y="508"/>
                  </a:lnTo>
                  <a:lnTo>
                    <a:pt x="524" y="499"/>
                  </a:lnTo>
                  <a:lnTo>
                    <a:pt x="522" y="499"/>
                  </a:lnTo>
                  <a:lnTo>
                    <a:pt x="519" y="475"/>
                  </a:lnTo>
                  <a:lnTo>
                    <a:pt x="512" y="477"/>
                  </a:lnTo>
                  <a:lnTo>
                    <a:pt x="506" y="463"/>
                  </a:lnTo>
                  <a:lnTo>
                    <a:pt x="499" y="462"/>
                  </a:lnTo>
                  <a:lnTo>
                    <a:pt x="499" y="470"/>
                  </a:lnTo>
                  <a:lnTo>
                    <a:pt x="490" y="458"/>
                  </a:lnTo>
                  <a:lnTo>
                    <a:pt x="474" y="475"/>
                  </a:lnTo>
                  <a:lnTo>
                    <a:pt x="430" y="463"/>
                  </a:lnTo>
                  <a:lnTo>
                    <a:pt x="424" y="451"/>
                  </a:lnTo>
                  <a:lnTo>
                    <a:pt x="424" y="458"/>
                  </a:lnTo>
                  <a:lnTo>
                    <a:pt x="170" y="458"/>
                  </a:lnTo>
                  <a:lnTo>
                    <a:pt x="166" y="445"/>
                  </a:lnTo>
                  <a:lnTo>
                    <a:pt x="152" y="442"/>
                  </a:lnTo>
                  <a:lnTo>
                    <a:pt x="153" y="433"/>
                  </a:lnTo>
                  <a:lnTo>
                    <a:pt x="124" y="422"/>
                  </a:lnTo>
                  <a:lnTo>
                    <a:pt x="128" y="416"/>
                  </a:lnTo>
                  <a:lnTo>
                    <a:pt x="121" y="399"/>
                  </a:lnTo>
                  <a:lnTo>
                    <a:pt x="114" y="398"/>
                  </a:lnTo>
                  <a:lnTo>
                    <a:pt x="99" y="364"/>
                  </a:lnTo>
                  <a:lnTo>
                    <a:pt x="101" y="353"/>
                  </a:lnTo>
                  <a:lnTo>
                    <a:pt x="102" y="334"/>
                  </a:lnTo>
                  <a:lnTo>
                    <a:pt x="85" y="324"/>
                  </a:lnTo>
                  <a:lnTo>
                    <a:pt x="52" y="263"/>
                  </a:lnTo>
                  <a:lnTo>
                    <a:pt x="33" y="280"/>
                  </a:lnTo>
                  <a:lnTo>
                    <a:pt x="28" y="272"/>
                  </a:lnTo>
                  <a:lnTo>
                    <a:pt x="27" y="271"/>
                  </a:lnTo>
                  <a:lnTo>
                    <a:pt x="18" y="253"/>
                  </a:lnTo>
                  <a:lnTo>
                    <a:pt x="0" y="253"/>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08" name="Freeform 24"/>
            <p:cNvSpPr>
              <a:spLocks/>
            </p:cNvSpPr>
            <p:nvPr/>
          </p:nvSpPr>
          <p:spPr bwMode="auto">
            <a:xfrm>
              <a:off x="2216" y="1662"/>
              <a:ext cx="60" cy="46"/>
            </a:xfrm>
            <a:custGeom>
              <a:avLst/>
              <a:gdLst>
                <a:gd name="T0" fmla="*/ 0 w 49"/>
                <a:gd name="T1" fmla="*/ 0 h 39"/>
                <a:gd name="T2" fmla="*/ 32 w 49"/>
                <a:gd name="T3" fmla="*/ 9 h 39"/>
                <a:gd name="T4" fmla="*/ 59 w 49"/>
                <a:gd name="T5" fmla="*/ 45 h 39"/>
                <a:gd name="T6" fmla="*/ 43 w 49"/>
                <a:gd name="T7" fmla="*/ 38 h 39"/>
                <a:gd name="T8" fmla="*/ 0 w 49"/>
                <a:gd name="T9" fmla="*/ 0 h 39"/>
                <a:gd name="T10" fmla="*/ 0 60000 65536"/>
                <a:gd name="T11" fmla="*/ 0 60000 65536"/>
                <a:gd name="T12" fmla="*/ 0 60000 65536"/>
                <a:gd name="T13" fmla="*/ 0 60000 65536"/>
                <a:gd name="T14" fmla="*/ 0 60000 65536"/>
                <a:gd name="T15" fmla="*/ 0 w 49"/>
                <a:gd name="T16" fmla="*/ 0 h 39"/>
                <a:gd name="T17" fmla="*/ 49 w 49"/>
                <a:gd name="T18" fmla="*/ 39 h 39"/>
              </a:gdLst>
              <a:ahLst/>
              <a:cxnLst>
                <a:cxn ang="T10">
                  <a:pos x="T0" y="T1"/>
                </a:cxn>
                <a:cxn ang="T11">
                  <a:pos x="T2" y="T3"/>
                </a:cxn>
                <a:cxn ang="T12">
                  <a:pos x="T4" y="T5"/>
                </a:cxn>
                <a:cxn ang="T13">
                  <a:pos x="T6" y="T7"/>
                </a:cxn>
                <a:cxn ang="T14">
                  <a:pos x="T8" y="T9"/>
                </a:cxn>
              </a:cxnLst>
              <a:rect l="T15" t="T16" r="T17" b="T18"/>
              <a:pathLst>
                <a:path w="49" h="39">
                  <a:moveTo>
                    <a:pt x="0" y="0"/>
                  </a:moveTo>
                  <a:lnTo>
                    <a:pt x="26" y="8"/>
                  </a:lnTo>
                  <a:lnTo>
                    <a:pt x="48" y="38"/>
                  </a:lnTo>
                  <a:lnTo>
                    <a:pt x="35" y="32"/>
                  </a:lnTo>
                  <a:lnTo>
                    <a:pt x="0" y="0"/>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09" name="Freeform 25"/>
            <p:cNvSpPr>
              <a:spLocks/>
            </p:cNvSpPr>
            <p:nvPr/>
          </p:nvSpPr>
          <p:spPr bwMode="auto">
            <a:xfrm>
              <a:off x="2243" y="1068"/>
              <a:ext cx="120" cy="104"/>
            </a:xfrm>
            <a:custGeom>
              <a:avLst/>
              <a:gdLst>
                <a:gd name="T0" fmla="*/ 0 w 97"/>
                <a:gd name="T1" fmla="*/ 78 h 87"/>
                <a:gd name="T2" fmla="*/ 6 w 97"/>
                <a:gd name="T3" fmla="*/ 65 h 87"/>
                <a:gd name="T4" fmla="*/ 22 w 97"/>
                <a:gd name="T5" fmla="*/ 22 h 87"/>
                <a:gd name="T6" fmla="*/ 15 w 97"/>
                <a:gd name="T7" fmla="*/ 5 h 87"/>
                <a:gd name="T8" fmla="*/ 51 w 97"/>
                <a:gd name="T9" fmla="*/ 0 h 87"/>
                <a:gd name="T10" fmla="*/ 77 w 97"/>
                <a:gd name="T11" fmla="*/ 18 h 87"/>
                <a:gd name="T12" fmla="*/ 92 w 97"/>
                <a:gd name="T13" fmla="*/ 7 h 87"/>
                <a:gd name="T14" fmla="*/ 119 w 97"/>
                <a:gd name="T15" fmla="*/ 31 h 87"/>
                <a:gd name="T16" fmla="*/ 64 w 97"/>
                <a:gd name="T17" fmla="*/ 69 h 87"/>
                <a:gd name="T18" fmla="*/ 59 w 97"/>
                <a:gd name="T19" fmla="*/ 92 h 87"/>
                <a:gd name="T20" fmla="*/ 32 w 97"/>
                <a:gd name="T21" fmla="*/ 103 h 87"/>
                <a:gd name="T22" fmla="*/ 21 w 97"/>
                <a:gd name="T23" fmla="*/ 85 h 87"/>
                <a:gd name="T24" fmla="*/ 0 w 97"/>
                <a:gd name="T25" fmla="*/ 78 h 8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97"/>
                <a:gd name="T40" fmla="*/ 0 h 87"/>
                <a:gd name="T41" fmla="*/ 97 w 97"/>
                <a:gd name="T42" fmla="*/ 87 h 8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97" h="87">
                  <a:moveTo>
                    <a:pt x="0" y="65"/>
                  </a:moveTo>
                  <a:lnTo>
                    <a:pt x="5" y="54"/>
                  </a:lnTo>
                  <a:lnTo>
                    <a:pt x="18" y="18"/>
                  </a:lnTo>
                  <a:lnTo>
                    <a:pt x="12" y="4"/>
                  </a:lnTo>
                  <a:lnTo>
                    <a:pt x="41" y="0"/>
                  </a:lnTo>
                  <a:lnTo>
                    <a:pt x="62" y="15"/>
                  </a:lnTo>
                  <a:lnTo>
                    <a:pt x="74" y="6"/>
                  </a:lnTo>
                  <a:lnTo>
                    <a:pt x="96" y="26"/>
                  </a:lnTo>
                  <a:lnTo>
                    <a:pt x="52" y="58"/>
                  </a:lnTo>
                  <a:lnTo>
                    <a:pt x="48" y="77"/>
                  </a:lnTo>
                  <a:lnTo>
                    <a:pt x="26" y="86"/>
                  </a:lnTo>
                  <a:lnTo>
                    <a:pt x="17" y="71"/>
                  </a:lnTo>
                  <a:lnTo>
                    <a:pt x="0" y="6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0" name="Freeform 26"/>
            <p:cNvSpPr>
              <a:spLocks/>
            </p:cNvSpPr>
            <p:nvPr/>
          </p:nvSpPr>
          <p:spPr bwMode="auto">
            <a:xfrm>
              <a:off x="2276" y="972"/>
              <a:ext cx="87" cy="58"/>
            </a:xfrm>
            <a:custGeom>
              <a:avLst/>
              <a:gdLst>
                <a:gd name="T0" fmla="*/ 0 w 70"/>
                <a:gd name="T1" fmla="*/ 44 h 49"/>
                <a:gd name="T2" fmla="*/ 20 w 70"/>
                <a:gd name="T3" fmla="*/ 52 h 49"/>
                <a:gd name="T4" fmla="*/ 25 w 70"/>
                <a:gd name="T5" fmla="*/ 44 h 49"/>
                <a:gd name="T6" fmla="*/ 29 w 70"/>
                <a:gd name="T7" fmla="*/ 57 h 49"/>
                <a:gd name="T8" fmla="*/ 37 w 70"/>
                <a:gd name="T9" fmla="*/ 52 h 49"/>
                <a:gd name="T10" fmla="*/ 36 w 70"/>
                <a:gd name="T11" fmla="*/ 39 h 49"/>
                <a:gd name="T12" fmla="*/ 45 w 70"/>
                <a:gd name="T13" fmla="*/ 46 h 49"/>
                <a:gd name="T14" fmla="*/ 51 w 70"/>
                <a:gd name="T15" fmla="*/ 26 h 49"/>
                <a:gd name="T16" fmla="*/ 58 w 70"/>
                <a:gd name="T17" fmla="*/ 24 h 49"/>
                <a:gd name="T18" fmla="*/ 61 w 70"/>
                <a:gd name="T19" fmla="*/ 43 h 49"/>
                <a:gd name="T20" fmla="*/ 80 w 70"/>
                <a:gd name="T21" fmla="*/ 28 h 49"/>
                <a:gd name="T22" fmla="*/ 73 w 70"/>
                <a:gd name="T23" fmla="*/ 13 h 49"/>
                <a:gd name="T24" fmla="*/ 86 w 70"/>
                <a:gd name="T25" fmla="*/ 9 h 49"/>
                <a:gd name="T26" fmla="*/ 73 w 70"/>
                <a:gd name="T27" fmla="*/ 0 h 49"/>
                <a:gd name="T28" fmla="*/ 42 w 70"/>
                <a:gd name="T29" fmla="*/ 9 h 49"/>
                <a:gd name="T30" fmla="*/ 0 w 70"/>
                <a:gd name="T31" fmla="*/ 44 h 4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70"/>
                <a:gd name="T49" fmla="*/ 0 h 49"/>
                <a:gd name="T50" fmla="*/ 70 w 70"/>
                <a:gd name="T51" fmla="*/ 49 h 49"/>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70" h="49">
                  <a:moveTo>
                    <a:pt x="0" y="37"/>
                  </a:moveTo>
                  <a:lnTo>
                    <a:pt x="16" y="44"/>
                  </a:lnTo>
                  <a:lnTo>
                    <a:pt x="20" y="37"/>
                  </a:lnTo>
                  <a:lnTo>
                    <a:pt x="23" y="48"/>
                  </a:lnTo>
                  <a:lnTo>
                    <a:pt x="30" y="44"/>
                  </a:lnTo>
                  <a:lnTo>
                    <a:pt x="29" y="33"/>
                  </a:lnTo>
                  <a:lnTo>
                    <a:pt x="36" y="39"/>
                  </a:lnTo>
                  <a:lnTo>
                    <a:pt x="41" y="22"/>
                  </a:lnTo>
                  <a:lnTo>
                    <a:pt x="47" y="20"/>
                  </a:lnTo>
                  <a:lnTo>
                    <a:pt x="49" y="36"/>
                  </a:lnTo>
                  <a:lnTo>
                    <a:pt x="64" y="24"/>
                  </a:lnTo>
                  <a:lnTo>
                    <a:pt x="59" y="11"/>
                  </a:lnTo>
                  <a:lnTo>
                    <a:pt x="69" y="8"/>
                  </a:lnTo>
                  <a:lnTo>
                    <a:pt x="59" y="0"/>
                  </a:lnTo>
                  <a:lnTo>
                    <a:pt x="34" y="8"/>
                  </a:lnTo>
                  <a:lnTo>
                    <a:pt x="0" y="3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1" name="Freeform 27"/>
            <p:cNvSpPr>
              <a:spLocks/>
            </p:cNvSpPr>
            <p:nvPr/>
          </p:nvSpPr>
          <p:spPr bwMode="auto">
            <a:xfrm>
              <a:off x="2321" y="1105"/>
              <a:ext cx="209" cy="142"/>
            </a:xfrm>
            <a:custGeom>
              <a:avLst/>
              <a:gdLst>
                <a:gd name="T0" fmla="*/ 0 w 169"/>
                <a:gd name="T1" fmla="*/ 45 h 118"/>
                <a:gd name="T2" fmla="*/ 11 w 169"/>
                <a:gd name="T3" fmla="*/ 34 h 118"/>
                <a:gd name="T4" fmla="*/ 6 w 169"/>
                <a:gd name="T5" fmla="*/ 28 h 118"/>
                <a:gd name="T6" fmla="*/ 31 w 169"/>
                <a:gd name="T7" fmla="*/ 8 h 118"/>
                <a:gd name="T8" fmla="*/ 51 w 169"/>
                <a:gd name="T9" fmla="*/ 0 h 118"/>
                <a:gd name="T10" fmla="*/ 57 w 169"/>
                <a:gd name="T11" fmla="*/ 14 h 118"/>
                <a:gd name="T12" fmla="*/ 51 w 169"/>
                <a:gd name="T13" fmla="*/ 23 h 118"/>
                <a:gd name="T14" fmla="*/ 68 w 169"/>
                <a:gd name="T15" fmla="*/ 11 h 118"/>
                <a:gd name="T16" fmla="*/ 89 w 169"/>
                <a:gd name="T17" fmla="*/ 20 h 118"/>
                <a:gd name="T18" fmla="*/ 82 w 169"/>
                <a:gd name="T19" fmla="*/ 31 h 118"/>
                <a:gd name="T20" fmla="*/ 105 w 169"/>
                <a:gd name="T21" fmla="*/ 24 h 118"/>
                <a:gd name="T22" fmla="*/ 99 w 169"/>
                <a:gd name="T23" fmla="*/ 12 h 118"/>
                <a:gd name="T24" fmla="*/ 108 w 169"/>
                <a:gd name="T25" fmla="*/ 13 h 118"/>
                <a:gd name="T26" fmla="*/ 126 w 169"/>
                <a:gd name="T27" fmla="*/ 52 h 118"/>
                <a:gd name="T28" fmla="*/ 132 w 169"/>
                <a:gd name="T29" fmla="*/ 42 h 118"/>
                <a:gd name="T30" fmla="*/ 125 w 169"/>
                <a:gd name="T31" fmla="*/ 1 h 118"/>
                <a:gd name="T32" fmla="*/ 140 w 169"/>
                <a:gd name="T33" fmla="*/ 2 h 118"/>
                <a:gd name="T34" fmla="*/ 157 w 169"/>
                <a:gd name="T35" fmla="*/ 17 h 118"/>
                <a:gd name="T36" fmla="*/ 166 w 169"/>
                <a:gd name="T37" fmla="*/ 67 h 118"/>
                <a:gd name="T38" fmla="*/ 208 w 169"/>
                <a:gd name="T39" fmla="*/ 93 h 118"/>
                <a:gd name="T40" fmla="*/ 208 w 169"/>
                <a:gd name="T41" fmla="*/ 106 h 118"/>
                <a:gd name="T42" fmla="*/ 195 w 169"/>
                <a:gd name="T43" fmla="*/ 100 h 118"/>
                <a:gd name="T44" fmla="*/ 183 w 169"/>
                <a:gd name="T45" fmla="*/ 110 h 118"/>
                <a:gd name="T46" fmla="*/ 200 w 169"/>
                <a:gd name="T47" fmla="*/ 120 h 118"/>
                <a:gd name="T48" fmla="*/ 184 w 169"/>
                <a:gd name="T49" fmla="*/ 132 h 118"/>
                <a:gd name="T50" fmla="*/ 158 w 169"/>
                <a:gd name="T51" fmla="*/ 126 h 118"/>
                <a:gd name="T52" fmla="*/ 142 w 169"/>
                <a:gd name="T53" fmla="*/ 112 h 118"/>
                <a:gd name="T54" fmla="*/ 109 w 169"/>
                <a:gd name="T55" fmla="*/ 135 h 118"/>
                <a:gd name="T56" fmla="*/ 67 w 169"/>
                <a:gd name="T57" fmla="*/ 141 h 118"/>
                <a:gd name="T58" fmla="*/ 58 w 169"/>
                <a:gd name="T59" fmla="*/ 118 h 118"/>
                <a:gd name="T60" fmla="*/ 35 w 169"/>
                <a:gd name="T61" fmla="*/ 117 h 118"/>
                <a:gd name="T62" fmla="*/ 19 w 169"/>
                <a:gd name="T63" fmla="*/ 97 h 118"/>
                <a:gd name="T64" fmla="*/ 79 w 169"/>
                <a:gd name="T65" fmla="*/ 85 h 118"/>
                <a:gd name="T66" fmla="*/ 17 w 169"/>
                <a:gd name="T67" fmla="*/ 81 h 118"/>
                <a:gd name="T68" fmla="*/ 9 w 169"/>
                <a:gd name="T69" fmla="*/ 69 h 118"/>
                <a:gd name="T70" fmla="*/ 41 w 169"/>
                <a:gd name="T71" fmla="*/ 55 h 118"/>
                <a:gd name="T72" fmla="*/ 11 w 169"/>
                <a:gd name="T73" fmla="*/ 58 h 118"/>
                <a:gd name="T74" fmla="*/ 14 w 169"/>
                <a:gd name="T75" fmla="*/ 52 h 118"/>
                <a:gd name="T76" fmla="*/ 0 w 169"/>
                <a:gd name="T77" fmla="*/ 45 h 11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69"/>
                <a:gd name="T118" fmla="*/ 0 h 118"/>
                <a:gd name="T119" fmla="*/ 169 w 169"/>
                <a:gd name="T120" fmla="*/ 118 h 11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69" h="118">
                  <a:moveTo>
                    <a:pt x="0" y="37"/>
                  </a:moveTo>
                  <a:lnTo>
                    <a:pt x="9" y="28"/>
                  </a:lnTo>
                  <a:lnTo>
                    <a:pt x="5" y="23"/>
                  </a:lnTo>
                  <a:lnTo>
                    <a:pt x="25" y="7"/>
                  </a:lnTo>
                  <a:lnTo>
                    <a:pt x="41" y="0"/>
                  </a:lnTo>
                  <a:lnTo>
                    <a:pt x="46" y="12"/>
                  </a:lnTo>
                  <a:lnTo>
                    <a:pt x="41" y="19"/>
                  </a:lnTo>
                  <a:lnTo>
                    <a:pt x="55" y="9"/>
                  </a:lnTo>
                  <a:lnTo>
                    <a:pt x="72" y="17"/>
                  </a:lnTo>
                  <a:lnTo>
                    <a:pt x="66" y="26"/>
                  </a:lnTo>
                  <a:lnTo>
                    <a:pt x="85" y="20"/>
                  </a:lnTo>
                  <a:lnTo>
                    <a:pt x="80" y="10"/>
                  </a:lnTo>
                  <a:lnTo>
                    <a:pt x="87" y="11"/>
                  </a:lnTo>
                  <a:lnTo>
                    <a:pt x="102" y="43"/>
                  </a:lnTo>
                  <a:lnTo>
                    <a:pt x="107" y="35"/>
                  </a:lnTo>
                  <a:lnTo>
                    <a:pt x="101" y="1"/>
                  </a:lnTo>
                  <a:lnTo>
                    <a:pt x="113" y="2"/>
                  </a:lnTo>
                  <a:lnTo>
                    <a:pt x="127" y="14"/>
                  </a:lnTo>
                  <a:lnTo>
                    <a:pt x="134" y="56"/>
                  </a:lnTo>
                  <a:lnTo>
                    <a:pt x="168" y="77"/>
                  </a:lnTo>
                  <a:lnTo>
                    <a:pt x="168" y="88"/>
                  </a:lnTo>
                  <a:lnTo>
                    <a:pt x="158" y="83"/>
                  </a:lnTo>
                  <a:lnTo>
                    <a:pt x="148" y="91"/>
                  </a:lnTo>
                  <a:lnTo>
                    <a:pt x="162" y="100"/>
                  </a:lnTo>
                  <a:lnTo>
                    <a:pt x="149" y="110"/>
                  </a:lnTo>
                  <a:lnTo>
                    <a:pt x="128" y="105"/>
                  </a:lnTo>
                  <a:lnTo>
                    <a:pt x="115" y="93"/>
                  </a:lnTo>
                  <a:lnTo>
                    <a:pt x="88" y="112"/>
                  </a:lnTo>
                  <a:lnTo>
                    <a:pt x="54" y="117"/>
                  </a:lnTo>
                  <a:lnTo>
                    <a:pt x="47" y="98"/>
                  </a:lnTo>
                  <a:lnTo>
                    <a:pt x="28" y="97"/>
                  </a:lnTo>
                  <a:lnTo>
                    <a:pt x="15" y="81"/>
                  </a:lnTo>
                  <a:lnTo>
                    <a:pt x="64" y="71"/>
                  </a:lnTo>
                  <a:lnTo>
                    <a:pt x="14" y="67"/>
                  </a:lnTo>
                  <a:lnTo>
                    <a:pt x="7" y="57"/>
                  </a:lnTo>
                  <a:lnTo>
                    <a:pt x="33" y="46"/>
                  </a:lnTo>
                  <a:lnTo>
                    <a:pt x="9" y="48"/>
                  </a:lnTo>
                  <a:lnTo>
                    <a:pt x="11" y="43"/>
                  </a:lnTo>
                  <a:lnTo>
                    <a:pt x="0" y="3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2" name="Freeform 28"/>
            <p:cNvSpPr>
              <a:spLocks/>
            </p:cNvSpPr>
            <p:nvPr/>
          </p:nvSpPr>
          <p:spPr bwMode="auto">
            <a:xfrm>
              <a:off x="2339" y="994"/>
              <a:ext cx="139" cy="78"/>
            </a:xfrm>
            <a:custGeom>
              <a:avLst/>
              <a:gdLst>
                <a:gd name="T0" fmla="*/ 0 w 113"/>
                <a:gd name="T1" fmla="*/ 50 h 65"/>
                <a:gd name="T2" fmla="*/ 4 w 113"/>
                <a:gd name="T3" fmla="*/ 44 h 65"/>
                <a:gd name="T4" fmla="*/ 28 w 113"/>
                <a:gd name="T5" fmla="*/ 37 h 65"/>
                <a:gd name="T6" fmla="*/ 4 w 113"/>
                <a:gd name="T7" fmla="*/ 38 h 65"/>
                <a:gd name="T8" fmla="*/ 31 w 113"/>
                <a:gd name="T9" fmla="*/ 31 h 65"/>
                <a:gd name="T10" fmla="*/ 9 w 113"/>
                <a:gd name="T11" fmla="*/ 31 h 65"/>
                <a:gd name="T12" fmla="*/ 11 w 113"/>
                <a:gd name="T13" fmla="*/ 23 h 65"/>
                <a:gd name="T14" fmla="*/ 32 w 113"/>
                <a:gd name="T15" fmla="*/ 22 h 65"/>
                <a:gd name="T16" fmla="*/ 17 w 113"/>
                <a:gd name="T17" fmla="*/ 20 h 65"/>
                <a:gd name="T18" fmla="*/ 30 w 113"/>
                <a:gd name="T19" fmla="*/ 12 h 65"/>
                <a:gd name="T20" fmla="*/ 57 w 113"/>
                <a:gd name="T21" fmla="*/ 22 h 65"/>
                <a:gd name="T22" fmla="*/ 71 w 113"/>
                <a:gd name="T23" fmla="*/ 41 h 65"/>
                <a:gd name="T24" fmla="*/ 97 w 113"/>
                <a:gd name="T25" fmla="*/ 43 h 65"/>
                <a:gd name="T26" fmla="*/ 87 w 113"/>
                <a:gd name="T27" fmla="*/ 31 h 65"/>
                <a:gd name="T28" fmla="*/ 93 w 113"/>
                <a:gd name="T29" fmla="*/ 23 h 65"/>
                <a:gd name="T30" fmla="*/ 81 w 113"/>
                <a:gd name="T31" fmla="*/ 14 h 65"/>
                <a:gd name="T32" fmla="*/ 100 w 113"/>
                <a:gd name="T33" fmla="*/ 0 h 65"/>
                <a:gd name="T34" fmla="*/ 108 w 113"/>
                <a:gd name="T35" fmla="*/ 17 h 65"/>
                <a:gd name="T36" fmla="*/ 102 w 113"/>
                <a:gd name="T37" fmla="*/ 24 h 65"/>
                <a:gd name="T38" fmla="*/ 112 w 113"/>
                <a:gd name="T39" fmla="*/ 28 h 65"/>
                <a:gd name="T40" fmla="*/ 108 w 113"/>
                <a:gd name="T41" fmla="*/ 35 h 65"/>
                <a:gd name="T42" fmla="*/ 122 w 113"/>
                <a:gd name="T43" fmla="*/ 38 h 65"/>
                <a:gd name="T44" fmla="*/ 129 w 113"/>
                <a:gd name="T45" fmla="*/ 26 h 65"/>
                <a:gd name="T46" fmla="*/ 138 w 113"/>
                <a:gd name="T47" fmla="*/ 40 h 65"/>
                <a:gd name="T48" fmla="*/ 130 w 113"/>
                <a:gd name="T49" fmla="*/ 58 h 65"/>
                <a:gd name="T50" fmla="*/ 101 w 113"/>
                <a:gd name="T51" fmla="*/ 56 h 65"/>
                <a:gd name="T52" fmla="*/ 54 w 113"/>
                <a:gd name="T53" fmla="*/ 77 h 65"/>
                <a:gd name="T54" fmla="*/ 36 w 113"/>
                <a:gd name="T55" fmla="*/ 66 h 65"/>
                <a:gd name="T56" fmla="*/ 75 w 113"/>
                <a:gd name="T57" fmla="*/ 49 h 65"/>
                <a:gd name="T58" fmla="*/ 42 w 113"/>
                <a:gd name="T59" fmla="*/ 60 h 65"/>
                <a:gd name="T60" fmla="*/ 48 w 113"/>
                <a:gd name="T61" fmla="*/ 46 h 65"/>
                <a:gd name="T62" fmla="*/ 31 w 113"/>
                <a:gd name="T63" fmla="*/ 60 h 65"/>
                <a:gd name="T64" fmla="*/ 11 w 113"/>
                <a:gd name="T65" fmla="*/ 56 h 65"/>
                <a:gd name="T66" fmla="*/ 0 w 113"/>
                <a:gd name="T67" fmla="*/ 50 h 6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13"/>
                <a:gd name="T103" fmla="*/ 0 h 65"/>
                <a:gd name="T104" fmla="*/ 113 w 113"/>
                <a:gd name="T105" fmla="*/ 65 h 65"/>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13" h="65">
                  <a:moveTo>
                    <a:pt x="0" y="42"/>
                  </a:moveTo>
                  <a:lnTo>
                    <a:pt x="3" y="37"/>
                  </a:lnTo>
                  <a:lnTo>
                    <a:pt x="23" y="31"/>
                  </a:lnTo>
                  <a:lnTo>
                    <a:pt x="3" y="32"/>
                  </a:lnTo>
                  <a:lnTo>
                    <a:pt x="25" y="26"/>
                  </a:lnTo>
                  <a:lnTo>
                    <a:pt x="7" y="26"/>
                  </a:lnTo>
                  <a:lnTo>
                    <a:pt x="9" y="19"/>
                  </a:lnTo>
                  <a:lnTo>
                    <a:pt x="26" y="18"/>
                  </a:lnTo>
                  <a:lnTo>
                    <a:pt x="14" y="17"/>
                  </a:lnTo>
                  <a:lnTo>
                    <a:pt x="24" y="10"/>
                  </a:lnTo>
                  <a:lnTo>
                    <a:pt x="46" y="18"/>
                  </a:lnTo>
                  <a:lnTo>
                    <a:pt x="58" y="34"/>
                  </a:lnTo>
                  <a:lnTo>
                    <a:pt x="79" y="36"/>
                  </a:lnTo>
                  <a:lnTo>
                    <a:pt x="71" y="26"/>
                  </a:lnTo>
                  <a:lnTo>
                    <a:pt x="76" y="19"/>
                  </a:lnTo>
                  <a:lnTo>
                    <a:pt x="66" y="12"/>
                  </a:lnTo>
                  <a:lnTo>
                    <a:pt x="81" y="0"/>
                  </a:lnTo>
                  <a:lnTo>
                    <a:pt x="88" y="14"/>
                  </a:lnTo>
                  <a:lnTo>
                    <a:pt x="83" y="20"/>
                  </a:lnTo>
                  <a:lnTo>
                    <a:pt x="91" y="23"/>
                  </a:lnTo>
                  <a:lnTo>
                    <a:pt x="88" y="29"/>
                  </a:lnTo>
                  <a:lnTo>
                    <a:pt x="99" y="32"/>
                  </a:lnTo>
                  <a:lnTo>
                    <a:pt x="105" y="22"/>
                  </a:lnTo>
                  <a:lnTo>
                    <a:pt x="112" y="33"/>
                  </a:lnTo>
                  <a:lnTo>
                    <a:pt x="106" y="48"/>
                  </a:lnTo>
                  <a:lnTo>
                    <a:pt x="82" y="47"/>
                  </a:lnTo>
                  <a:lnTo>
                    <a:pt x="44" y="64"/>
                  </a:lnTo>
                  <a:lnTo>
                    <a:pt x="29" y="55"/>
                  </a:lnTo>
                  <a:lnTo>
                    <a:pt x="61" y="41"/>
                  </a:lnTo>
                  <a:lnTo>
                    <a:pt x="34" y="50"/>
                  </a:lnTo>
                  <a:lnTo>
                    <a:pt x="39" y="38"/>
                  </a:lnTo>
                  <a:lnTo>
                    <a:pt x="25" y="50"/>
                  </a:lnTo>
                  <a:lnTo>
                    <a:pt x="9" y="47"/>
                  </a:lnTo>
                  <a:lnTo>
                    <a:pt x="0" y="4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3" name="Freeform 29"/>
            <p:cNvSpPr>
              <a:spLocks/>
            </p:cNvSpPr>
            <p:nvPr/>
          </p:nvSpPr>
          <p:spPr bwMode="auto">
            <a:xfrm>
              <a:off x="2477" y="914"/>
              <a:ext cx="74" cy="49"/>
            </a:xfrm>
            <a:custGeom>
              <a:avLst/>
              <a:gdLst>
                <a:gd name="T0" fmla="*/ 0 w 60"/>
                <a:gd name="T1" fmla="*/ 0 h 41"/>
                <a:gd name="T2" fmla="*/ 7 w 60"/>
                <a:gd name="T3" fmla="*/ 16 h 41"/>
                <a:gd name="T4" fmla="*/ 25 w 60"/>
                <a:gd name="T5" fmla="*/ 16 h 41"/>
                <a:gd name="T6" fmla="*/ 19 w 60"/>
                <a:gd name="T7" fmla="*/ 20 h 41"/>
                <a:gd name="T8" fmla="*/ 23 w 60"/>
                <a:gd name="T9" fmla="*/ 26 h 41"/>
                <a:gd name="T10" fmla="*/ 7 w 60"/>
                <a:gd name="T11" fmla="*/ 29 h 41"/>
                <a:gd name="T12" fmla="*/ 32 w 60"/>
                <a:gd name="T13" fmla="*/ 36 h 41"/>
                <a:gd name="T14" fmla="*/ 73 w 60"/>
                <a:gd name="T15" fmla="*/ 48 h 41"/>
                <a:gd name="T16" fmla="*/ 65 w 60"/>
                <a:gd name="T17" fmla="*/ 19 h 41"/>
                <a:gd name="T18" fmla="*/ 37 w 60"/>
                <a:gd name="T19" fmla="*/ 4 h 41"/>
                <a:gd name="T20" fmla="*/ 28 w 60"/>
                <a:gd name="T21" fmla="*/ 10 h 41"/>
                <a:gd name="T22" fmla="*/ 26 w 60"/>
                <a:gd name="T23" fmla="*/ 0 h 41"/>
                <a:gd name="T24" fmla="*/ 0 w 60"/>
                <a:gd name="T25" fmla="*/ 0 h 4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60"/>
                <a:gd name="T40" fmla="*/ 0 h 41"/>
                <a:gd name="T41" fmla="*/ 60 w 60"/>
                <a:gd name="T42" fmla="*/ 41 h 4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60" h="41">
                  <a:moveTo>
                    <a:pt x="0" y="0"/>
                  </a:moveTo>
                  <a:lnTo>
                    <a:pt x="6" y="13"/>
                  </a:lnTo>
                  <a:lnTo>
                    <a:pt x="20" y="13"/>
                  </a:lnTo>
                  <a:lnTo>
                    <a:pt x="15" y="17"/>
                  </a:lnTo>
                  <a:lnTo>
                    <a:pt x="19" y="22"/>
                  </a:lnTo>
                  <a:lnTo>
                    <a:pt x="6" y="24"/>
                  </a:lnTo>
                  <a:lnTo>
                    <a:pt x="26" y="30"/>
                  </a:lnTo>
                  <a:lnTo>
                    <a:pt x="59" y="40"/>
                  </a:lnTo>
                  <a:lnTo>
                    <a:pt x="53" y="16"/>
                  </a:lnTo>
                  <a:lnTo>
                    <a:pt x="30" y="3"/>
                  </a:lnTo>
                  <a:lnTo>
                    <a:pt x="23" y="8"/>
                  </a:lnTo>
                  <a:lnTo>
                    <a:pt x="21" y="0"/>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4" name="Freeform 30"/>
            <p:cNvSpPr>
              <a:spLocks/>
            </p:cNvSpPr>
            <p:nvPr/>
          </p:nvSpPr>
          <p:spPr bwMode="auto">
            <a:xfrm>
              <a:off x="2511" y="1006"/>
              <a:ext cx="60" cy="49"/>
            </a:xfrm>
            <a:custGeom>
              <a:avLst/>
              <a:gdLst>
                <a:gd name="T0" fmla="*/ 0 w 49"/>
                <a:gd name="T1" fmla="*/ 31 h 42"/>
                <a:gd name="T2" fmla="*/ 6 w 49"/>
                <a:gd name="T3" fmla="*/ 20 h 42"/>
                <a:gd name="T4" fmla="*/ 17 w 49"/>
                <a:gd name="T5" fmla="*/ 22 h 42"/>
                <a:gd name="T6" fmla="*/ 4 w 49"/>
                <a:gd name="T7" fmla="*/ 11 h 42"/>
                <a:gd name="T8" fmla="*/ 6 w 49"/>
                <a:gd name="T9" fmla="*/ 3 h 42"/>
                <a:gd name="T10" fmla="*/ 31 w 49"/>
                <a:gd name="T11" fmla="*/ 19 h 42"/>
                <a:gd name="T12" fmla="*/ 17 w 49"/>
                <a:gd name="T13" fmla="*/ 2 h 42"/>
                <a:gd name="T14" fmla="*/ 51 w 49"/>
                <a:gd name="T15" fmla="*/ 0 h 42"/>
                <a:gd name="T16" fmla="*/ 59 w 49"/>
                <a:gd name="T17" fmla="*/ 35 h 42"/>
                <a:gd name="T18" fmla="*/ 50 w 49"/>
                <a:gd name="T19" fmla="*/ 29 h 42"/>
                <a:gd name="T20" fmla="*/ 50 w 49"/>
                <a:gd name="T21" fmla="*/ 48 h 42"/>
                <a:gd name="T22" fmla="*/ 22 w 49"/>
                <a:gd name="T23" fmla="*/ 46 h 42"/>
                <a:gd name="T24" fmla="*/ 28 w 49"/>
                <a:gd name="T25" fmla="*/ 41 h 42"/>
                <a:gd name="T26" fmla="*/ 21 w 49"/>
                <a:gd name="T27" fmla="*/ 34 h 42"/>
                <a:gd name="T28" fmla="*/ 40 w 49"/>
                <a:gd name="T29" fmla="*/ 23 h 42"/>
                <a:gd name="T30" fmla="*/ 0 w 49"/>
                <a:gd name="T31" fmla="*/ 31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49"/>
                <a:gd name="T49" fmla="*/ 0 h 42"/>
                <a:gd name="T50" fmla="*/ 49 w 49"/>
                <a:gd name="T51" fmla="*/ 42 h 4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49" h="42">
                  <a:moveTo>
                    <a:pt x="0" y="27"/>
                  </a:moveTo>
                  <a:lnTo>
                    <a:pt x="5" y="17"/>
                  </a:lnTo>
                  <a:lnTo>
                    <a:pt x="14" y="19"/>
                  </a:lnTo>
                  <a:lnTo>
                    <a:pt x="3" y="9"/>
                  </a:lnTo>
                  <a:lnTo>
                    <a:pt x="5" y="3"/>
                  </a:lnTo>
                  <a:lnTo>
                    <a:pt x="25" y="16"/>
                  </a:lnTo>
                  <a:lnTo>
                    <a:pt x="14" y="2"/>
                  </a:lnTo>
                  <a:lnTo>
                    <a:pt x="42" y="0"/>
                  </a:lnTo>
                  <a:lnTo>
                    <a:pt x="48" y="30"/>
                  </a:lnTo>
                  <a:lnTo>
                    <a:pt x="41" y="25"/>
                  </a:lnTo>
                  <a:lnTo>
                    <a:pt x="41" y="41"/>
                  </a:lnTo>
                  <a:lnTo>
                    <a:pt x="18" y="39"/>
                  </a:lnTo>
                  <a:lnTo>
                    <a:pt x="23" y="35"/>
                  </a:lnTo>
                  <a:lnTo>
                    <a:pt x="17" y="29"/>
                  </a:lnTo>
                  <a:lnTo>
                    <a:pt x="33" y="20"/>
                  </a:lnTo>
                  <a:lnTo>
                    <a:pt x="0" y="2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5" name="Freeform 31"/>
            <p:cNvSpPr>
              <a:spLocks/>
            </p:cNvSpPr>
            <p:nvPr/>
          </p:nvSpPr>
          <p:spPr bwMode="auto">
            <a:xfrm>
              <a:off x="2513" y="1089"/>
              <a:ext cx="68" cy="79"/>
            </a:xfrm>
            <a:custGeom>
              <a:avLst/>
              <a:gdLst>
                <a:gd name="T0" fmla="*/ 0 w 55"/>
                <a:gd name="T1" fmla="*/ 39 h 65"/>
                <a:gd name="T2" fmla="*/ 4 w 55"/>
                <a:gd name="T3" fmla="*/ 29 h 65"/>
                <a:gd name="T4" fmla="*/ 26 w 55"/>
                <a:gd name="T5" fmla="*/ 34 h 65"/>
                <a:gd name="T6" fmla="*/ 23 w 55"/>
                <a:gd name="T7" fmla="*/ 22 h 65"/>
                <a:gd name="T8" fmla="*/ 30 w 55"/>
                <a:gd name="T9" fmla="*/ 23 h 65"/>
                <a:gd name="T10" fmla="*/ 14 w 55"/>
                <a:gd name="T11" fmla="*/ 16 h 65"/>
                <a:gd name="T12" fmla="*/ 21 w 55"/>
                <a:gd name="T13" fmla="*/ 12 h 65"/>
                <a:gd name="T14" fmla="*/ 15 w 55"/>
                <a:gd name="T15" fmla="*/ 6 h 65"/>
                <a:gd name="T16" fmla="*/ 57 w 55"/>
                <a:gd name="T17" fmla="*/ 0 h 65"/>
                <a:gd name="T18" fmla="*/ 58 w 55"/>
                <a:gd name="T19" fmla="*/ 17 h 65"/>
                <a:gd name="T20" fmla="*/ 45 w 55"/>
                <a:gd name="T21" fmla="*/ 30 h 65"/>
                <a:gd name="T22" fmla="*/ 66 w 55"/>
                <a:gd name="T23" fmla="*/ 34 h 65"/>
                <a:gd name="T24" fmla="*/ 67 w 55"/>
                <a:gd name="T25" fmla="*/ 62 h 65"/>
                <a:gd name="T26" fmla="*/ 37 w 55"/>
                <a:gd name="T27" fmla="*/ 78 h 65"/>
                <a:gd name="T28" fmla="*/ 26 w 55"/>
                <a:gd name="T29" fmla="*/ 56 h 65"/>
                <a:gd name="T30" fmla="*/ 0 w 55"/>
                <a:gd name="T31" fmla="*/ 39 h 6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5"/>
                <a:gd name="T49" fmla="*/ 0 h 65"/>
                <a:gd name="T50" fmla="*/ 55 w 55"/>
                <a:gd name="T51" fmla="*/ 65 h 65"/>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5" h="65">
                  <a:moveTo>
                    <a:pt x="0" y="32"/>
                  </a:moveTo>
                  <a:lnTo>
                    <a:pt x="3" y="24"/>
                  </a:lnTo>
                  <a:lnTo>
                    <a:pt x="21" y="28"/>
                  </a:lnTo>
                  <a:lnTo>
                    <a:pt x="19" y="18"/>
                  </a:lnTo>
                  <a:lnTo>
                    <a:pt x="24" y="19"/>
                  </a:lnTo>
                  <a:lnTo>
                    <a:pt x="11" y="13"/>
                  </a:lnTo>
                  <a:lnTo>
                    <a:pt x="17" y="10"/>
                  </a:lnTo>
                  <a:lnTo>
                    <a:pt x="12" y="5"/>
                  </a:lnTo>
                  <a:lnTo>
                    <a:pt x="46" y="0"/>
                  </a:lnTo>
                  <a:lnTo>
                    <a:pt x="47" y="14"/>
                  </a:lnTo>
                  <a:lnTo>
                    <a:pt x="36" y="25"/>
                  </a:lnTo>
                  <a:lnTo>
                    <a:pt x="53" y="28"/>
                  </a:lnTo>
                  <a:lnTo>
                    <a:pt x="54" y="51"/>
                  </a:lnTo>
                  <a:lnTo>
                    <a:pt x="30" y="64"/>
                  </a:lnTo>
                  <a:lnTo>
                    <a:pt x="21" y="46"/>
                  </a:lnTo>
                  <a:lnTo>
                    <a:pt x="0" y="3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6" name="Freeform 32"/>
            <p:cNvSpPr>
              <a:spLocks/>
            </p:cNvSpPr>
            <p:nvPr/>
          </p:nvSpPr>
          <p:spPr bwMode="auto">
            <a:xfrm>
              <a:off x="2562" y="926"/>
              <a:ext cx="41" cy="40"/>
            </a:xfrm>
            <a:custGeom>
              <a:avLst/>
              <a:gdLst>
                <a:gd name="T0" fmla="*/ 0 w 34"/>
                <a:gd name="T1" fmla="*/ 0 h 34"/>
                <a:gd name="T2" fmla="*/ 5 w 34"/>
                <a:gd name="T3" fmla="*/ 24 h 34"/>
                <a:gd name="T4" fmla="*/ 17 w 34"/>
                <a:gd name="T5" fmla="*/ 24 h 34"/>
                <a:gd name="T6" fmla="*/ 6 w 34"/>
                <a:gd name="T7" fmla="*/ 27 h 34"/>
                <a:gd name="T8" fmla="*/ 11 w 34"/>
                <a:gd name="T9" fmla="*/ 39 h 34"/>
                <a:gd name="T10" fmla="*/ 36 w 34"/>
                <a:gd name="T11" fmla="*/ 32 h 34"/>
                <a:gd name="T12" fmla="*/ 40 w 34"/>
                <a:gd name="T13" fmla="*/ 19 h 34"/>
                <a:gd name="T14" fmla="*/ 0 w 34"/>
                <a:gd name="T15" fmla="*/ 0 h 34"/>
                <a:gd name="T16" fmla="*/ 0 60000 65536"/>
                <a:gd name="T17" fmla="*/ 0 60000 65536"/>
                <a:gd name="T18" fmla="*/ 0 60000 65536"/>
                <a:gd name="T19" fmla="*/ 0 60000 65536"/>
                <a:gd name="T20" fmla="*/ 0 60000 65536"/>
                <a:gd name="T21" fmla="*/ 0 60000 65536"/>
                <a:gd name="T22" fmla="*/ 0 60000 65536"/>
                <a:gd name="T23" fmla="*/ 0 60000 65536"/>
                <a:gd name="T24" fmla="*/ 0 w 34"/>
                <a:gd name="T25" fmla="*/ 0 h 34"/>
                <a:gd name="T26" fmla="*/ 34 w 34"/>
                <a:gd name="T27" fmla="*/ 34 h 3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4" h="34">
                  <a:moveTo>
                    <a:pt x="0" y="0"/>
                  </a:moveTo>
                  <a:lnTo>
                    <a:pt x="4" y="20"/>
                  </a:lnTo>
                  <a:lnTo>
                    <a:pt x="14" y="20"/>
                  </a:lnTo>
                  <a:lnTo>
                    <a:pt x="5" y="23"/>
                  </a:lnTo>
                  <a:lnTo>
                    <a:pt x="9" y="33"/>
                  </a:lnTo>
                  <a:lnTo>
                    <a:pt x="30" y="27"/>
                  </a:lnTo>
                  <a:lnTo>
                    <a:pt x="33" y="16"/>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7" name="Freeform 33"/>
            <p:cNvSpPr>
              <a:spLocks/>
            </p:cNvSpPr>
            <p:nvPr/>
          </p:nvSpPr>
          <p:spPr bwMode="auto">
            <a:xfrm>
              <a:off x="2576" y="985"/>
              <a:ext cx="198" cy="87"/>
            </a:xfrm>
            <a:custGeom>
              <a:avLst/>
              <a:gdLst>
                <a:gd name="T0" fmla="*/ 0 w 160"/>
                <a:gd name="T1" fmla="*/ 13 h 72"/>
                <a:gd name="T2" fmla="*/ 11 w 160"/>
                <a:gd name="T3" fmla="*/ 0 h 72"/>
                <a:gd name="T4" fmla="*/ 28 w 160"/>
                <a:gd name="T5" fmla="*/ 7 h 72"/>
                <a:gd name="T6" fmla="*/ 41 w 160"/>
                <a:gd name="T7" fmla="*/ 13 h 72"/>
                <a:gd name="T8" fmla="*/ 37 w 160"/>
                <a:gd name="T9" fmla="*/ 23 h 72"/>
                <a:gd name="T10" fmla="*/ 59 w 160"/>
                <a:gd name="T11" fmla="*/ 14 h 72"/>
                <a:gd name="T12" fmla="*/ 74 w 160"/>
                <a:gd name="T13" fmla="*/ 23 h 72"/>
                <a:gd name="T14" fmla="*/ 62 w 160"/>
                <a:gd name="T15" fmla="*/ 23 h 72"/>
                <a:gd name="T16" fmla="*/ 87 w 160"/>
                <a:gd name="T17" fmla="*/ 30 h 72"/>
                <a:gd name="T18" fmla="*/ 59 w 160"/>
                <a:gd name="T19" fmla="*/ 33 h 72"/>
                <a:gd name="T20" fmla="*/ 74 w 160"/>
                <a:gd name="T21" fmla="*/ 39 h 72"/>
                <a:gd name="T22" fmla="*/ 64 w 160"/>
                <a:gd name="T23" fmla="*/ 46 h 72"/>
                <a:gd name="T24" fmla="*/ 78 w 160"/>
                <a:gd name="T25" fmla="*/ 40 h 72"/>
                <a:gd name="T26" fmla="*/ 90 w 160"/>
                <a:gd name="T27" fmla="*/ 57 h 72"/>
                <a:gd name="T28" fmla="*/ 93 w 160"/>
                <a:gd name="T29" fmla="*/ 48 h 72"/>
                <a:gd name="T30" fmla="*/ 129 w 160"/>
                <a:gd name="T31" fmla="*/ 57 h 72"/>
                <a:gd name="T32" fmla="*/ 166 w 160"/>
                <a:gd name="T33" fmla="*/ 40 h 72"/>
                <a:gd name="T34" fmla="*/ 197 w 160"/>
                <a:gd name="T35" fmla="*/ 59 h 72"/>
                <a:gd name="T36" fmla="*/ 187 w 160"/>
                <a:gd name="T37" fmla="*/ 69 h 72"/>
                <a:gd name="T38" fmla="*/ 191 w 160"/>
                <a:gd name="T39" fmla="*/ 82 h 72"/>
                <a:gd name="T40" fmla="*/ 173 w 160"/>
                <a:gd name="T41" fmla="*/ 86 h 72"/>
                <a:gd name="T42" fmla="*/ 152 w 160"/>
                <a:gd name="T43" fmla="*/ 72 h 72"/>
                <a:gd name="T44" fmla="*/ 152 w 160"/>
                <a:gd name="T45" fmla="*/ 82 h 72"/>
                <a:gd name="T46" fmla="*/ 141 w 160"/>
                <a:gd name="T47" fmla="*/ 85 h 72"/>
                <a:gd name="T48" fmla="*/ 98 w 160"/>
                <a:gd name="T49" fmla="*/ 86 h 72"/>
                <a:gd name="T50" fmla="*/ 93 w 160"/>
                <a:gd name="T51" fmla="*/ 75 h 72"/>
                <a:gd name="T52" fmla="*/ 82 w 160"/>
                <a:gd name="T53" fmla="*/ 85 h 72"/>
                <a:gd name="T54" fmla="*/ 68 w 160"/>
                <a:gd name="T55" fmla="*/ 75 h 72"/>
                <a:gd name="T56" fmla="*/ 59 w 160"/>
                <a:gd name="T57" fmla="*/ 82 h 72"/>
                <a:gd name="T58" fmla="*/ 42 w 160"/>
                <a:gd name="T59" fmla="*/ 25 h 72"/>
                <a:gd name="T60" fmla="*/ 21 w 160"/>
                <a:gd name="T61" fmla="*/ 30 h 72"/>
                <a:gd name="T62" fmla="*/ 0 w 160"/>
                <a:gd name="T63" fmla="*/ 13 h 7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60"/>
                <a:gd name="T97" fmla="*/ 0 h 72"/>
                <a:gd name="T98" fmla="*/ 160 w 160"/>
                <a:gd name="T99" fmla="*/ 72 h 7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60" h="72">
                  <a:moveTo>
                    <a:pt x="0" y="11"/>
                  </a:moveTo>
                  <a:lnTo>
                    <a:pt x="9" y="0"/>
                  </a:lnTo>
                  <a:lnTo>
                    <a:pt x="23" y="6"/>
                  </a:lnTo>
                  <a:lnTo>
                    <a:pt x="33" y="11"/>
                  </a:lnTo>
                  <a:lnTo>
                    <a:pt x="30" y="19"/>
                  </a:lnTo>
                  <a:lnTo>
                    <a:pt x="48" y="12"/>
                  </a:lnTo>
                  <a:lnTo>
                    <a:pt x="60" y="19"/>
                  </a:lnTo>
                  <a:lnTo>
                    <a:pt x="50" y="19"/>
                  </a:lnTo>
                  <a:lnTo>
                    <a:pt x="70" y="25"/>
                  </a:lnTo>
                  <a:lnTo>
                    <a:pt x="48" y="27"/>
                  </a:lnTo>
                  <a:lnTo>
                    <a:pt x="60" y="32"/>
                  </a:lnTo>
                  <a:lnTo>
                    <a:pt x="52" y="38"/>
                  </a:lnTo>
                  <a:lnTo>
                    <a:pt x="63" y="33"/>
                  </a:lnTo>
                  <a:lnTo>
                    <a:pt x="73" y="47"/>
                  </a:lnTo>
                  <a:lnTo>
                    <a:pt x="75" y="40"/>
                  </a:lnTo>
                  <a:lnTo>
                    <a:pt x="104" y="47"/>
                  </a:lnTo>
                  <a:lnTo>
                    <a:pt x="134" y="33"/>
                  </a:lnTo>
                  <a:lnTo>
                    <a:pt x="159" y="49"/>
                  </a:lnTo>
                  <a:lnTo>
                    <a:pt x="151" y="57"/>
                  </a:lnTo>
                  <a:lnTo>
                    <a:pt x="154" y="68"/>
                  </a:lnTo>
                  <a:lnTo>
                    <a:pt x="140" y="71"/>
                  </a:lnTo>
                  <a:lnTo>
                    <a:pt x="123" y="60"/>
                  </a:lnTo>
                  <a:lnTo>
                    <a:pt x="123" y="68"/>
                  </a:lnTo>
                  <a:lnTo>
                    <a:pt x="114" y="70"/>
                  </a:lnTo>
                  <a:lnTo>
                    <a:pt x="79" y="71"/>
                  </a:lnTo>
                  <a:lnTo>
                    <a:pt x="75" y="62"/>
                  </a:lnTo>
                  <a:lnTo>
                    <a:pt x="66" y="70"/>
                  </a:lnTo>
                  <a:lnTo>
                    <a:pt x="55" y="62"/>
                  </a:lnTo>
                  <a:lnTo>
                    <a:pt x="48" y="68"/>
                  </a:lnTo>
                  <a:lnTo>
                    <a:pt x="34" y="21"/>
                  </a:lnTo>
                  <a:lnTo>
                    <a:pt x="17" y="25"/>
                  </a:lnTo>
                  <a:lnTo>
                    <a:pt x="0" y="1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8" name="Freeform 34"/>
            <p:cNvSpPr>
              <a:spLocks/>
            </p:cNvSpPr>
            <p:nvPr/>
          </p:nvSpPr>
          <p:spPr bwMode="auto">
            <a:xfrm>
              <a:off x="2584" y="839"/>
              <a:ext cx="129" cy="116"/>
            </a:xfrm>
            <a:custGeom>
              <a:avLst/>
              <a:gdLst>
                <a:gd name="T0" fmla="*/ 0 w 104"/>
                <a:gd name="T1" fmla="*/ 35 h 96"/>
                <a:gd name="T2" fmla="*/ 30 w 104"/>
                <a:gd name="T3" fmla="*/ 29 h 96"/>
                <a:gd name="T4" fmla="*/ 14 w 104"/>
                <a:gd name="T5" fmla="*/ 13 h 96"/>
                <a:gd name="T6" fmla="*/ 41 w 104"/>
                <a:gd name="T7" fmla="*/ 6 h 96"/>
                <a:gd name="T8" fmla="*/ 19 w 104"/>
                <a:gd name="T9" fmla="*/ 0 h 96"/>
                <a:gd name="T10" fmla="*/ 53 w 104"/>
                <a:gd name="T11" fmla="*/ 7 h 96"/>
                <a:gd name="T12" fmla="*/ 63 w 104"/>
                <a:gd name="T13" fmla="*/ 29 h 96"/>
                <a:gd name="T14" fmla="*/ 82 w 104"/>
                <a:gd name="T15" fmla="*/ 30 h 96"/>
                <a:gd name="T16" fmla="*/ 88 w 104"/>
                <a:gd name="T17" fmla="*/ 45 h 96"/>
                <a:gd name="T18" fmla="*/ 89 w 104"/>
                <a:gd name="T19" fmla="*/ 35 h 96"/>
                <a:gd name="T20" fmla="*/ 98 w 104"/>
                <a:gd name="T21" fmla="*/ 35 h 96"/>
                <a:gd name="T22" fmla="*/ 96 w 104"/>
                <a:gd name="T23" fmla="*/ 45 h 96"/>
                <a:gd name="T24" fmla="*/ 105 w 104"/>
                <a:gd name="T25" fmla="*/ 52 h 96"/>
                <a:gd name="T26" fmla="*/ 98 w 104"/>
                <a:gd name="T27" fmla="*/ 63 h 96"/>
                <a:gd name="T28" fmla="*/ 119 w 104"/>
                <a:gd name="T29" fmla="*/ 62 h 96"/>
                <a:gd name="T30" fmla="*/ 128 w 104"/>
                <a:gd name="T31" fmla="*/ 76 h 96"/>
                <a:gd name="T32" fmla="*/ 103 w 104"/>
                <a:gd name="T33" fmla="*/ 81 h 96"/>
                <a:gd name="T34" fmla="*/ 97 w 104"/>
                <a:gd name="T35" fmla="*/ 95 h 96"/>
                <a:gd name="T36" fmla="*/ 92 w 104"/>
                <a:gd name="T37" fmla="*/ 81 h 96"/>
                <a:gd name="T38" fmla="*/ 86 w 104"/>
                <a:gd name="T39" fmla="*/ 114 h 96"/>
                <a:gd name="T40" fmla="*/ 69 w 104"/>
                <a:gd name="T41" fmla="*/ 97 h 96"/>
                <a:gd name="T42" fmla="*/ 78 w 104"/>
                <a:gd name="T43" fmla="*/ 115 h 96"/>
                <a:gd name="T44" fmla="*/ 48 w 104"/>
                <a:gd name="T45" fmla="*/ 111 h 96"/>
                <a:gd name="T46" fmla="*/ 38 w 104"/>
                <a:gd name="T47" fmla="*/ 103 h 96"/>
                <a:gd name="T48" fmla="*/ 52 w 104"/>
                <a:gd name="T49" fmla="*/ 102 h 96"/>
                <a:gd name="T50" fmla="*/ 37 w 104"/>
                <a:gd name="T51" fmla="*/ 98 h 96"/>
                <a:gd name="T52" fmla="*/ 33 w 104"/>
                <a:gd name="T53" fmla="*/ 93 h 96"/>
                <a:gd name="T54" fmla="*/ 41 w 104"/>
                <a:gd name="T55" fmla="*/ 93 h 96"/>
                <a:gd name="T56" fmla="*/ 29 w 104"/>
                <a:gd name="T57" fmla="*/ 85 h 96"/>
                <a:gd name="T58" fmla="*/ 69 w 104"/>
                <a:gd name="T59" fmla="*/ 75 h 96"/>
                <a:gd name="T60" fmla="*/ 19 w 104"/>
                <a:gd name="T61" fmla="*/ 76 h 96"/>
                <a:gd name="T62" fmla="*/ 10 w 104"/>
                <a:gd name="T63" fmla="*/ 65 h 96"/>
                <a:gd name="T64" fmla="*/ 29 w 104"/>
                <a:gd name="T65" fmla="*/ 60 h 96"/>
                <a:gd name="T66" fmla="*/ 1 w 104"/>
                <a:gd name="T67" fmla="*/ 52 h 96"/>
                <a:gd name="T68" fmla="*/ 6 w 104"/>
                <a:gd name="T69" fmla="*/ 51 h 96"/>
                <a:gd name="T70" fmla="*/ 0 w 104"/>
                <a:gd name="T71" fmla="*/ 44 h 96"/>
                <a:gd name="T72" fmla="*/ 30 w 104"/>
                <a:gd name="T73" fmla="*/ 44 h 96"/>
                <a:gd name="T74" fmla="*/ 0 w 104"/>
                <a:gd name="T75" fmla="*/ 35 h 9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4"/>
                <a:gd name="T115" fmla="*/ 0 h 96"/>
                <a:gd name="T116" fmla="*/ 104 w 104"/>
                <a:gd name="T117" fmla="*/ 96 h 9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4" h="96">
                  <a:moveTo>
                    <a:pt x="0" y="29"/>
                  </a:moveTo>
                  <a:lnTo>
                    <a:pt x="24" y="24"/>
                  </a:lnTo>
                  <a:lnTo>
                    <a:pt x="11" y="11"/>
                  </a:lnTo>
                  <a:lnTo>
                    <a:pt x="33" y="5"/>
                  </a:lnTo>
                  <a:lnTo>
                    <a:pt x="15" y="0"/>
                  </a:lnTo>
                  <a:lnTo>
                    <a:pt x="43" y="6"/>
                  </a:lnTo>
                  <a:lnTo>
                    <a:pt x="51" y="24"/>
                  </a:lnTo>
                  <a:lnTo>
                    <a:pt x="66" y="25"/>
                  </a:lnTo>
                  <a:lnTo>
                    <a:pt x="71" y="37"/>
                  </a:lnTo>
                  <a:lnTo>
                    <a:pt x="72" y="29"/>
                  </a:lnTo>
                  <a:lnTo>
                    <a:pt x="79" y="29"/>
                  </a:lnTo>
                  <a:lnTo>
                    <a:pt x="77" y="37"/>
                  </a:lnTo>
                  <a:lnTo>
                    <a:pt x="85" y="43"/>
                  </a:lnTo>
                  <a:lnTo>
                    <a:pt x="79" y="52"/>
                  </a:lnTo>
                  <a:lnTo>
                    <a:pt x="96" y="51"/>
                  </a:lnTo>
                  <a:lnTo>
                    <a:pt x="103" y="63"/>
                  </a:lnTo>
                  <a:lnTo>
                    <a:pt x="83" y="67"/>
                  </a:lnTo>
                  <a:lnTo>
                    <a:pt x="78" y="79"/>
                  </a:lnTo>
                  <a:lnTo>
                    <a:pt x="74" y="67"/>
                  </a:lnTo>
                  <a:lnTo>
                    <a:pt x="69" y="94"/>
                  </a:lnTo>
                  <a:lnTo>
                    <a:pt x="56" y="80"/>
                  </a:lnTo>
                  <a:lnTo>
                    <a:pt x="63" y="95"/>
                  </a:lnTo>
                  <a:lnTo>
                    <a:pt x="39" y="92"/>
                  </a:lnTo>
                  <a:lnTo>
                    <a:pt x="31" y="85"/>
                  </a:lnTo>
                  <a:lnTo>
                    <a:pt x="42" y="84"/>
                  </a:lnTo>
                  <a:lnTo>
                    <a:pt x="30" y="81"/>
                  </a:lnTo>
                  <a:lnTo>
                    <a:pt x="27" y="77"/>
                  </a:lnTo>
                  <a:lnTo>
                    <a:pt x="33" y="77"/>
                  </a:lnTo>
                  <a:lnTo>
                    <a:pt x="23" y="70"/>
                  </a:lnTo>
                  <a:lnTo>
                    <a:pt x="56" y="62"/>
                  </a:lnTo>
                  <a:lnTo>
                    <a:pt x="15" y="63"/>
                  </a:lnTo>
                  <a:lnTo>
                    <a:pt x="8" y="54"/>
                  </a:lnTo>
                  <a:lnTo>
                    <a:pt x="23" y="50"/>
                  </a:lnTo>
                  <a:lnTo>
                    <a:pt x="1" y="43"/>
                  </a:lnTo>
                  <a:lnTo>
                    <a:pt x="5" y="42"/>
                  </a:lnTo>
                  <a:lnTo>
                    <a:pt x="0" y="36"/>
                  </a:lnTo>
                  <a:lnTo>
                    <a:pt x="24" y="36"/>
                  </a:lnTo>
                  <a:lnTo>
                    <a:pt x="0" y="2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19" name="Freeform 35"/>
            <p:cNvSpPr>
              <a:spLocks/>
            </p:cNvSpPr>
            <p:nvPr/>
          </p:nvSpPr>
          <p:spPr bwMode="auto">
            <a:xfrm>
              <a:off x="2584" y="1035"/>
              <a:ext cx="31" cy="31"/>
            </a:xfrm>
            <a:custGeom>
              <a:avLst/>
              <a:gdLst>
                <a:gd name="T0" fmla="*/ 0 w 25"/>
                <a:gd name="T1" fmla="*/ 20 h 26"/>
                <a:gd name="T2" fmla="*/ 5 w 25"/>
                <a:gd name="T3" fmla="*/ 0 h 26"/>
                <a:gd name="T4" fmla="*/ 25 w 25"/>
                <a:gd name="T5" fmla="*/ 6 h 26"/>
                <a:gd name="T6" fmla="*/ 30 w 25"/>
                <a:gd name="T7" fmla="*/ 30 h 26"/>
                <a:gd name="T8" fmla="*/ 0 w 25"/>
                <a:gd name="T9" fmla="*/ 20 h 26"/>
                <a:gd name="T10" fmla="*/ 0 60000 65536"/>
                <a:gd name="T11" fmla="*/ 0 60000 65536"/>
                <a:gd name="T12" fmla="*/ 0 60000 65536"/>
                <a:gd name="T13" fmla="*/ 0 60000 65536"/>
                <a:gd name="T14" fmla="*/ 0 60000 65536"/>
                <a:gd name="T15" fmla="*/ 0 w 25"/>
                <a:gd name="T16" fmla="*/ 0 h 26"/>
                <a:gd name="T17" fmla="*/ 25 w 25"/>
                <a:gd name="T18" fmla="*/ 26 h 26"/>
              </a:gdLst>
              <a:ahLst/>
              <a:cxnLst>
                <a:cxn ang="T10">
                  <a:pos x="T0" y="T1"/>
                </a:cxn>
                <a:cxn ang="T11">
                  <a:pos x="T2" y="T3"/>
                </a:cxn>
                <a:cxn ang="T12">
                  <a:pos x="T4" y="T5"/>
                </a:cxn>
                <a:cxn ang="T13">
                  <a:pos x="T6" y="T7"/>
                </a:cxn>
                <a:cxn ang="T14">
                  <a:pos x="T8" y="T9"/>
                </a:cxn>
              </a:cxnLst>
              <a:rect l="T15" t="T16" r="T17" b="T18"/>
              <a:pathLst>
                <a:path w="25" h="26">
                  <a:moveTo>
                    <a:pt x="0" y="17"/>
                  </a:moveTo>
                  <a:lnTo>
                    <a:pt x="4" y="0"/>
                  </a:lnTo>
                  <a:lnTo>
                    <a:pt x="20" y="5"/>
                  </a:lnTo>
                  <a:lnTo>
                    <a:pt x="24" y="25"/>
                  </a:lnTo>
                  <a:lnTo>
                    <a:pt x="0" y="1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20" name="Freeform 36"/>
            <p:cNvSpPr>
              <a:spLocks/>
            </p:cNvSpPr>
            <p:nvPr/>
          </p:nvSpPr>
          <p:spPr bwMode="auto">
            <a:xfrm>
              <a:off x="2584" y="965"/>
              <a:ext cx="36" cy="20"/>
            </a:xfrm>
            <a:custGeom>
              <a:avLst/>
              <a:gdLst>
                <a:gd name="T0" fmla="*/ 0 w 29"/>
                <a:gd name="T1" fmla="*/ 7 h 17"/>
                <a:gd name="T2" fmla="*/ 7 w 29"/>
                <a:gd name="T3" fmla="*/ 19 h 17"/>
                <a:gd name="T4" fmla="*/ 35 w 29"/>
                <a:gd name="T5" fmla="*/ 7 h 17"/>
                <a:gd name="T6" fmla="*/ 9 w 29"/>
                <a:gd name="T7" fmla="*/ 0 h 17"/>
                <a:gd name="T8" fmla="*/ 0 w 29"/>
                <a:gd name="T9" fmla="*/ 7 h 17"/>
                <a:gd name="T10" fmla="*/ 0 60000 65536"/>
                <a:gd name="T11" fmla="*/ 0 60000 65536"/>
                <a:gd name="T12" fmla="*/ 0 60000 65536"/>
                <a:gd name="T13" fmla="*/ 0 60000 65536"/>
                <a:gd name="T14" fmla="*/ 0 60000 65536"/>
                <a:gd name="T15" fmla="*/ 0 w 29"/>
                <a:gd name="T16" fmla="*/ 0 h 17"/>
                <a:gd name="T17" fmla="*/ 29 w 29"/>
                <a:gd name="T18" fmla="*/ 17 h 17"/>
              </a:gdLst>
              <a:ahLst/>
              <a:cxnLst>
                <a:cxn ang="T10">
                  <a:pos x="T0" y="T1"/>
                </a:cxn>
                <a:cxn ang="T11">
                  <a:pos x="T2" y="T3"/>
                </a:cxn>
                <a:cxn ang="T12">
                  <a:pos x="T4" y="T5"/>
                </a:cxn>
                <a:cxn ang="T13">
                  <a:pos x="T6" y="T7"/>
                </a:cxn>
                <a:cxn ang="T14">
                  <a:pos x="T8" y="T9"/>
                </a:cxn>
              </a:cxnLst>
              <a:rect l="T15" t="T16" r="T17" b="T18"/>
              <a:pathLst>
                <a:path w="29" h="17">
                  <a:moveTo>
                    <a:pt x="0" y="6"/>
                  </a:moveTo>
                  <a:lnTo>
                    <a:pt x="6" y="16"/>
                  </a:lnTo>
                  <a:lnTo>
                    <a:pt x="28" y="6"/>
                  </a:lnTo>
                  <a:lnTo>
                    <a:pt x="7" y="0"/>
                  </a:lnTo>
                  <a:lnTo>
                    <a:pt x="0" y="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21" name="Freeform 37"/>
            <p:cNvSpPr>
              <a:spLocks/>
            </p:cNvSpPr>
            <p:nvPr/>
          </p:nvSpPr>
          <p:spPr bwMode="auto">
            <a:xfrm>
              <a:off x="2589" y="1086"/>
              <a:ext cx="62" cy="61"/>
            </a:xfrm>
            <a:custGeom>
              <a:avLst/>
              <a:gdLst>
                <a:gd name="T0" fmla="*/ 0 w 51"/>
                <a:gd name="T1" fmla="*/ 10 h 51"/>
                <a:gd name="T2" fmla="*/ 1 w 51"/>
                <a:gd name="T3" fmla="*/ 37 h 51"/>
                <a:gd name="T4" fmla="*/ 9 w 51"/>
                <a:gd name="T5" fmla="*/ 43 h 51"/>
                <a:gd name="T6" fmla="*/ 6 w 51"/>
                <a:gd name="T7" fmla="*/ 59 h 51"/>
                <a:gd name="T8" fmla="*/ 15 w 51"/>
                <a:gd name="T9" fmla="*/ 60 h 51"/>
                <a:gd name="T10" fmla="*/ 26 w 51"/>
                <a:gd name="T11" fmla="*/ 47 h 51"/>
                <a:gd name="T12" fmla="*/ 15 w 51"/>
                <a:gd name="T13" fmla="*/ 37 h 51"/>
                <a:gd name="T14" fmla="*/ 39 w 51"/>
                <a:gd name="T15" fmla="*/ 37 h 51"/>
                <a:gd name="T16" fmla="*/ 61 w 51"/>
                <a:gd name="T17" fmla="*/ 4 h 51"/>
                <a:gd name="T18" fmla="*/ 5 w 51"/>
                <a:gd name="T19" fmla="*/ 0 h 51"/>
                <a:gd name="T20" fmla="*/ 12 w 51"/>
                <a:gd name="T21" fmla="*/ 11 h 51"/>
                <a:gd name="T22" fmla="*/ 0 w 51"/>
                <a:gd name="T23" fmla="*/ 10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1"/>
                <a:gd name="T37" fmla="*/ 0 h 51"/>
                <a:gd name="T38" fmla="*/ 51 w 51"/>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1" h="51">
                  <a:moveTo>
                    <a:pt x="0" y="8"/>
                  </a:moveTo>
                  <a:lnTo>
                    <a:pt x="1" y="31"/>
                  </a:lnTo>
                  <a:lnTo>
                    <a:pt x="7" y="36"/>
                  </a:lnTo>
                  <a:lnTo>
                    <a:pt x="5" y="49"/>
                  </a:lnTo>
                  <a:lnTo>
                    <a:pt x="12" y="50"/>
                  </a:lnTo>
                  <a:lnTo>
                    <a:pt x="21" y="39"/>
                  </a:lnTo>
                  <a:lnTo>
                    <a:pt x="12" y="31"/>
                  </a:lnTo>
                  <a:lnTo>
                    <a:pt x="32" y="31"/>
                  </a:lnTo>
                  <a:lnTo>
                    <a:pt x="50" y="3"/>
                  </a:lnTo>
                  <a:lnTo>
                    <a:pt x="4" y="0"/>
                  </a:lnTo>
                  <a:lnTo>
                    <a:pt x="10" y="9"/>
                  </a:lnTo>
                  <a:lnTo>
                    <a:pt x="0" y="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22" name="Freeform 38"/>
            <p:cNvSpPr>
              <a:spLocks/>
            </p:cNvSpPr>
            <p:nvPr/>
          </p:nvSpPr>
          <p:spPr bwMode="auto">
            <a:xfrm>
              <a:off x="2634" y="771"/>
              <a:ext cx="353" cy="248"/>
            </a:xfrm>
            <a:custGeom>
              <a:avLst/>
              <a:gdLst>
                <a:gd name="T0" fmla="*/ 19 w 285"/>
                <a:gd name="T1" fmla="*/ 68 h 207"/>
                <a:gd name="T2" fmla="*/ 37 w 285"/>
                <a:gd name="T3" fmla="*/ 72 h 207"/>
                <a:gd name="T4" fmla="*/ 85 w 285"/>
                <a:gd name="T5" fmla="*/ 69 h 207"/>
                <a:gd name="T6" fmla="*/ 76 w 285"/>
                <a:gd name="T7" fmla="*/ 79 h 207"/>
                <a:gd name="T8" fmla="*/ 64 w 285"/>
                <a:gd name="T9" fmla="*/ 96 h 207"/>
                <a:gd name="T10" fmla="*/ 95 w 285"/>
                <a:gd name="T11" fmla="*/ 97 h 207"/>
                <a:gd name="T12" fmla="*/ 135 w 285"/>
                <a:gd name="T13" fmla="*/ 73 h 207"/>
                <a:gd name="T14" fmla="*/ 188 w 285"/>
                <a:gd name="T15" fmla="*/ 81 h 207"/>
                <a:gd name="T16" fmla="*/ 136 w 285"/>
                <a:gd name="T17" fmla="*/ 128 h 207"/>
                <a:gd name="T18" fmla="*/ 62 w 285"/>
                <a:gd name="T19" fmla="*/ 103 h 207"/>
                <a:gd name="T20" fmla="*/ 62 w 285"/>
                <a:gd name="T21" fmla="*/ 123 h 207"/>
                <a:gd name="T22" fmla="*/ 119 w 285"/>
                <a:gd name="T23" fmla="*/ 152 h 207"/>
                <a:gd name="T24" fmla="*/ 77 w 285"/>
                <a:gd name="T25" fmla="*/ 155 h 207"/>
                <a:gd name="T26" fmla="*/ 69 w 285"/>
                <a:gd name="T27" fmla="*/ 175 h 207"/>
                <a:gd name="T28" fmla="*/ 84 w 285"/>
                <a:gd name="T29" fmla="*/ 165 h 207"/>
                <a:gd name="T30" fmla="*/ 71 w 285"/>
                <a:gd name="T31" fmla="*/ 188 h 207"/>
                <a:gd name="T32" fmla="*/ 82 w 285"/>
                <a:gd name="T33" fmla="*/ 201 h 207"/>
                <a:gd name="T34" fmla="*/ 85 w 285"/>
                <a:gd name="T35" fmla="*/ 210 h 207"/>
                <a:gd name="T36" fmla="*/ 58 w 285"/>
                <a:gd name="T37" fmla="*/ 213 h 207"/>
                <a:gd name="T38" fmla="*/ 37 w 285"/>
                <a:gd name="T39" fmla="*/ 226 h 207"/>
                <a:gd name="T40" fmla="*/ 74 w 285"/>
                <a:gd name="T41" fmla="*/ 244 h 207"/>
                <a:gd name="T42" fmla="*/ 98 w 285"/>
                <a:gd name="T43" fmla="*/ 237 h 207"/>
                <a:gd name="T44" fmla="*/ 110 w 285"/>
                <a:gd name="T45" fmla="*/ 237 h 207"/>
                <a:gd name="T46" fmla="*/ 124 w 285"/>
                <a:gd name="T47" fmla="*/ 247 h 207"/>
                <a:gd name="T48" fmla="*/ 146 w 285"/>
                <a:gd name="T49" fmla="*/ 226 h 207"/>
                <a:gd name="T50" fmla="*/ 157 w 285"/>
                <a:gd name="T51" fmla="*/ 210 h 207"/>
                <a:gd name="T52" fmla="*/ 182 w 285"/>
                <a:gd name="T53" fmla="*/ 188 h 207"/>
                <a:gd name="T54" fmla="*/ 193 w 285"/>
                <a:gd name="T55" fmla="*/ 179 h 207"/>
                <a:gd name="T56" fmla="*/ 196 w 285"/>
                <a:gd name="T57" fmla="*/ 158 h 207"/>
                <a:gd name="T58" fmla="*/ 161 w 285"/>
                <a:gd name="T59" fmla="*/ 146 h 207"/>
                <a:gd name="T60" fmla="*/ 161 w 285"/>
                <a:gd name="T61" fmla="*/ 143 h 207"/>
                <a:gd name="T62" fmla="*/ 232 w 285"/>
                <a:gd name="T63" fmla="*/ 128 h 207"/>
                <a:gd name="T64" fmla="*/ 248 w 285"/>
                <a:gd name="T65" fmla="*/ 111 h 207"/>
                <a:gd name="T66" fmla="*/ 315 w 285"/>
                <a:gd name="T67" fmla="*/ 63 h 207"/>
                <a:gd name="T68" fmla="*/ 263 w 285"/>
                <a:gd name="T69" fmla="*/ 62 h 207"/>
                <a:gd name="T70" fmla="*/ 352 w 285"/>
                <a:gd name="T71" fmla="*/ 37 h 207"/>
                <a:gd name="T72" fmla="*/ 323 w 285"/>
                <a:gd name="T73" fmla="*/ 11 h 207"/>
                <a:gd name="T74" fmla="*/ 209 w 285"/>
                <a:gd name="T75" fmla="*/ 0 h 207"/>
                <a:gd name="T76" fmla="*/ 193 w 285"/>
                <a:gd name="T77" fmla="*/ 5 h 207"/>
                <a:gd name="T78" fmla="*/ 175 w 285"/>
                <a:gd name="T79" fmla="*/ 28 h 207"/>
                <a:gd name="T80" fmla="*/ 135 w 285"/>
                <a:gd name="T81" fmla="*/ 16 h 207"/>
                <a:gd name="T82" fmla="*/ 103 w 285"/>
                <a:gd name="T83" fmla="*/ 17 h 207"/>
                <a:gd name="T84" fmla="*/ 123 w 285"/>
                <a:gd name="T85" fmla="*/ 43 h 207"/>
                <a:gd name="T86" fmla="*/ 76 w 285"/>
                <a:gd name="T87" fmla="*/ 44 h 20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85"/>
                <a:gd name="T133" fmla="*/ 0 h 207"/>
                <a:gd name="T134" fmla="*/ 285 w 285"/>
                <a:gd name="T135" fmla="*/ 207 h 207"/>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85" h="207">
                  <a:moveTo>
                    <a:pt x="0" y="49"/>
                  </a:moveTo>
                  <a:lnTo>
                    <a:pt x="24" y="49"/>
                  </a:lnTo>
                  <a:lnTo>
                    <a:pt x="15" y="57"/>
                  </a:lnTo>
                  <a:lnTo>
                    <a:pt x="51" y="51"/>
                  </a:lnTo>
                  <a:lnTo>
                    <a:pt x="20" y="57"/>
                  </a:lnTo>
                  <a:lnTo>
                    <a:pt x="30" y="60"/>
                  </a:lnTo>
                  <a:lnTo>
                    <a:pt x="19" y="61"/>
                  </a:lnTo>
                  <a:lnTo>
                    <a:pt x="23" y="66"/>
                  </a:lnTo>
                  <a:lnTo>
                    <a:pt x="69" y="58"/>
                  </a:lnTo>
                  <a:lnTo>
                    <a:pt x="24" y="71"/>
                  </a:lnTo>
                  <a:lnTo>
                    <a:pt x="44" y="80"/>
                  </a:lnTo>
                  <a:lnTo>
                    <a:pt x="61" y="66"/>
                  </a:lnTo>
                  <a:lnTo>
                    <a:pt x="91" y="63"/>
                  </a:lnTo>
                  <a:lnTo>
                    <a:pt x="60" y="69"/>
                  </a:lnTo>
                  <a:lnTo>
                    <a:pt x="52" y="80"/>
                  </a:lnTo>
                  <a:lnTo>
                    <a:pt x="71" y="82"/>
                  </a:lnTo>
                  <a:lnTo>
                    <a:pt x="91" y="70"/>
                  </a:lnTo>
                  <a:lnTo>
                    <a:pt x="77" y="81"/>
                  </a:lnTo>
                  <a:lnTo>
                    <a:pt x="91" y="81"/>
                  </a:lnTo>
                  <a:lnTo>
                    <a:pt x="112" y="72"/>
                  </a:lnTo>
                  <a:lnTo>
                    <a:pt x="109" y="61"/>
                  </a:lnTo>
                  <a:lnTo>
                    <a:pt x="132" y="52"/>
                  </a:lnTo>
                  <a:lnTo>
                    <a:pt x="116" y="71"/>
                  </a:lnTo>
                  <a:lnTo>
                    <a:pt x="152" y="68"/>
                  </a:lnTo>
                  <a:lnTo>
                    <a:pt x="79" y="86"/>
                  </a:lnTo>
                  <a:lnTo>
                    <a:pt x="95" y="107"/>
                  </a:lnTo>
                  <a:lnTo>
                    <a:pt x="110" y="107"/>
                  </a:lnTo>
                  <a:lnTo>
                    <a:pt x="102" y="111"/>
                  </a:lnTo>
                  <a:lnTo>
                    <a:pt x="74" y="90"/>
                  </a:lnTo>
                  <a:lnTo>
                    <a:pt x="50" y="86"/>
                  </a:lnTo>
                  <a:lnTo>
                    <a:pt x="49" y="96"/>
                  </a:lnTo>
                  <a:lnTo>
                    <a:pt x="61" y="99"/>
                  </a:lnTo>
                  <a:lnTo>
                    <a:pt x="50" y="103"/>
                  </a:lnTo>
                  <a:lnTo>
                    <a:pt x="79" y="125"/>
                  </a:lnTo>
                  <a:lnTo>
                    <a:pt x="67" y="126"/>
                  </a:lnTo>
                  <a:lnTo>
                    <a:pt x="96" y="127"/>
                  </a:lnTo>
                  <a:lnTo>
                    <a:pt x="79" y="132"/>
                  </a:lnTo>
                  <a:lnTo>
                    <a:pt x="88" y="140"/>
                  </a:lnTo>
                  <a:lnTo>
                    <a:pt x="62" y="129"/>
                  </a:lnTo>
                  <a:lnTo>
                    <a:pt x="47" y="134"/>
                  </a:lnTo>
                  <a:lnTo>
                    <a:pt x="41" y="152"/>
                  </a:lnTo>
                  <a:lnTo>
                    <a:pt x="56" y="146"/>
                  </a:lnTo>
                  <a:lnTo>
                    <a:pt x="54" y="152"/>
                  </a:lnTo>
                  <a:lnTo>
                    <a:pt x="59" y="152"/>
                  </a:lnTo>
                  <a:lnTo>
                    <a:pt x="68" y="138"/>
                  </a:lnTo>
                  <a:lnTo>
                    <a:pt x="65" y="149"/>
                  </a:lnTo>
                  <a:lnTo>
                    <a:pt x="73" y="151"/>
                  </a:lnTo>
                  <a:lnTo>
                    <a:pt x="57" y="157"/>
                  </a:lnTo>
                  <a:lnTo>
                    <a:pt x="67" y="157"/>
                  </a:lnTo>
                  <a:lnTo>
                    <a:pt x="59" y="161"/>
                  </a:lnTo>
                  <a:lnTo>
                    <a:pt x="66" y="168"/>
                  </a:lnTo>
                  <a:lnTo>
                    <a:pt x="77" y="168"/>
                  </a:lnTo>
                  <a:lnTo>
                    <a:pt x="88" y="154"/>
                  </a:lnTo>
                  <a:lnTo>
                    <a:pt x="69" y="175"/>
                  </a:lnTo>
                  <a:lnTo>
                    <a:pt x="50" y="159"/>
                  </a:lnTo>
                  <a:lnTo>
                    <a:pt x="33" y="162"/>
                  </a:lnTo>
                  <a:lnTo>
                    <a:pt x="47" y="178"/>
                  </a:lnTo>
                  <a:lnTo>
                    <a:pt x="23" y="187"/>
                  </a:lnTo>
                  <a:lnTo>
                    <a:pt x="25" y="200"/>
                  </a:lnTo>
                  <a:lnTo>
                    <a:pt x="30" y="189"/>
                  </a:lnTo>
                  <a:lnTo>
                    <a:pt x="31" y="200"/>
                  </a:lnTo>
                  <a:lnTo>
                    <a:pt x="48" y="195"/>
                  </a:lnTo>
                  <a:lnTo>
                    <a:pt x="60" y="204"/>
                  </a:lnTo>
                  <a:lnTo>
                    <a:pt x="68" y="204"/>
                  </a:lnTo>
                  <a:lnTo>
                    <a:pt x="62" y="195"/>
                  </a:lnTo>
                  <a:lnTo>
                    <a:pt x="79" y="198"/>
                  </a:lnTo>
                  <a:lnTo>
                    <a:pt x="77" y="190"/>
                  </a:lnTo>
                  <a:lnTo>
                    <a:pt x="85" y="200"/>
                  </a:lnTo>
                  <a:lnTo>
                    <a:pt x="89" y="198"/>
                  </a:lnTo>
                  <a:lnTo>
                    <a:pt x="87" y="192"/>
                  </a:lnTo>
                  <a:lnTo>
                    <a:pt x="100" y="198"/>
                  </a:lnTo>
                  <a:lnTo>
                    <a:pt x="100" y="206"/>
                  </a:lnTo>
                  <a:lnTo>
                    <a:pt x="125" y="198"/>
                  </a:lnTo>
                  <a:lnTo>
                    <a:pt x="129" y="186"/>
                  </a:lnTo>
                  <a:lnTo>
                    <a:pt x="118" y="189"/>
                  </a:lnTo>
                  <a:lnTo>
                    <a:pt x="118" y="178"/>
                  </a:lnTo>
                  <a:lnTo>
                    <a:pt x="91" y="177"/>
                  </a:lnTo>
                  <a:lnTo>
                    <a:pt x="127" y="175"/>
                  </a:lnTo>
                  <a:lnTo>
                    <a:pt x="132" y="167"/>
                  </a:lnTo>
                  <a:lnTo>
                    <a:pt x="127" y="156"/>
                  </a:lnTo>
                  <a:lnTo>
                    <a:pt x="147" y="157"/>
                  </a:lnTo>
                  <a:lnTo>
                    <a:pt x="152" y="152"/>
                  </a:lnTo>
                  <a:lnTo>
                    <a:pt x="138" y="149"/>
                  </a:lnTo>
                  <a:lnTo>
                    <a:pt x="156" y="149"/>
                  </a:lnTo>
                  <a:lnTo>
                    <a:pt x="144" y="142"/>
                  </a:lnTo>
                  <a:lnTo>
                    <a:pt x="159" y="137"/>
                  </a:lnTo>
                  <a:lnTo>
                    <a:pt x="158" y="132"/>
                  </a:lnTo>
                  <a:lnTo>
                    <a:pt x="131" y="129"/>
                  </a:lnTo>
                  <a:lnTo>
                    <a:pt x="146" y="124"/>
                  </a:lnTo>
                  <a:lnTo>
                    <a:pt x="130" y="122"/>
                  </a:lnTo>
                  <a:lnTo>
                    <a:pt x="159" y="126"/>
                  </a:lnTo>
                  <a:lnTo>
                    <a:pt x="160" y="121"/>
                  </a:lnTo>
                  <a:lnTo>
                    <a:pt x="130" y="119"/>
                  </a:lnTo>
                  <a:lnTo>
                    <a:pt x="169" y="111"/>
                  </a:lnTo>
                  <a:lnTo>
                    <a:pt x="158" y="104"/>
                  </a:lnTo>
                  <a:lnTo>
                    <a:pt x="187" y="107"/>
                  </a:lnTo>
                  <a:lnTo>
                    <a:pt x="195" y="96"/>
                  </a:lnTo>
                  <a:lnTo>
                    <a:pt x="181" y="94"/>
                  </a:lnTo>
                  <a:lnTo>
                    <a:pt x="200" y="93"/>
                  </a:lnTo>
                  <a:lnTo>
                    <a:pt x="197" y="85"/>
                  </a:lnTo>
                  <a:lnTo>
                    <a:pt x="206" y="86"/>
                  </a:lnTo>
                  <a:lnTo>
                    <a:pt x="254" y="53"/>
                  </a:lnTo>
                  <a:lnTo>
                    <a:pt x="201" y="65"/>
                  </a:lnTo>
                  <a:lnTo>
                    <a:pt x="230" y="51"/>
                  </a:lnTo>
                  <a:lnTo>
                    <a:pt x="212" y="52"/>
                  </a:lnTo>
                  <a:lnTo>
                    <a:pt x="208" y="46"/>
                  </a:lnTo>
                  <a:lnTo>
                    <a:pt x="241" y="49"/>
                  </a:lnTo>
                  <a:lnTo>
                    <a:pt x="284" y="31"/>
                  </a:lnTo>
                  <a:lnTo>
                    <a:pt x="283" y="23"/>
                  </a:lnTo>
                  <a:lnTo>
                    <a:pt x="266" y="23"/>
                  </a:lnTo>
                  <a:lnTo>
                    <a:pt x="261" y="9"/>
                  </a:lnTo>
                  <a:lnTo>
                    <a:pt x="212" y="16"/>
                  </a:lnTo>
                  <a:lnTo>
                    <a:pt x="234" y="6"/>
                  </a:lnTo>
                  <a:lnTo>
                    <a:pt x="169" y="0"/>
                  </a:lnTo>
                  <a:lnTo>
                    <a:pt x="163" y="7"/>
                  </a:lnTo>
                  <a:lnTo>
                    <a:pt x="168" y="11"/>
                  </a:lnTo>
                  <a:lnTo>
                    <a:pt x="156" y="4"/>
                  </a:lnTo>
                  <a:lnTo>
                    <a:pt x="127" y="4"/>
                  </a:lnTo>
                  <a:lnTo>
                    <a:pt x="148" y="19"/>
                  </a:lnTo>
                  <a:lnTo>
                    <a:pt x="141" y="23"/>
                  </a:lnTo>
                  <a:lnTo>
                    <a:pt x="130" y="8"/>
                  </a:lnTo>
                  <a:lnTo>
                    <a:pt x="103" y="6"/>
                  </a:lnTo>
                  <a:lnTo>
                    <a:pt x="109" y="13"/>
                  </a:lnTo>
                  <a:lnTo>
                    <a:pt x="88" y="11"/>
                  </a:lnTo>
                  <a:lnTo>
                    <a:pt x="99" y="21"/>
                  </a:lnTo>
                  <a:lnTo>
                    <a:pt x="83" y="14"/>
                  </a:lnTo>
                  <a:lnTo>
                    <a:pt x="88" y="21"/>
                  </a:lnTo>
                  <a:lnTo>
                    <a:pt x="78" y="23"/>
                  </a:lnTo>
                  <a:lnTo>
                    <a:pt x="99" y="36"/>
                  </a:lnTo>
                  <a:lnTo>
                    <a:pt x="54" y="21"/>
                  </a:lnTo>
                  <a:lnTo>
                    <a:pt x="43" y="32"/>
                  </a:lnTo>
                  <a:lnTo>
                    <a:pt x="61" y="37"/>
                  </a:lnTo>
                  <a:lnTo>
                    <a:pt x="31" y="33"/>
                  </a:lnTo>
                  <a:lnTo>
                    <a:pt x="0" y="4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23" name="Freeform 39"/>
            <p:cNvSpPr>
              <a:spLocks/>
            </p:cNvSpPr>
            <p:nvPr/>
          </p:nvSpPr>
          <p:spPr bwMode="auto">
            <a:xfrm>
              <a:off x="2654" y="1090"/>
              <a:ext cx="330" cy="323"/>
            </a:xfrm>
            <a:custGeom>
              <a:avLst/>
              <a:gdLst>
                <a:gd name="T0" fmla="*/ 1 w 266"/>
                <a:gd name="T1" fmla="*/ 37 h 268"/>
                <a:gd name="T2" fmla="*/ 38 w 266"/>
                <a:gd name="T3" fmla="*/ 0 h 268"/>
                <a:gd name="T4" fmla="*/ 37 w 266"/>
                <a:gd name="T5" fmla="*/ 37 h 268"/>
                <a:gd name="T6" fmla="*/ 57 w 266"/>
                <a:gd name="T7" fmla="*/ 76 h 268"/>
                <a:gd name="T8" fmla="*/ 58 w 266"/>
                <a:gd name="T9" fmla="*/ 83 h 268"/>
                <a:gd name="T10" fmla="*/ 46 w 266"/>
                <a:gd name="T11" fmla="*/ 55 h 268"/>
                <a:gd name="T12" fmla="*/ 48 w 266"/>
                <a:gd name="T13" fmla="*/ 29 h 268"/>
                <a:gd name="T14" fmla="*/ 51 w 266"/>
                <a:gd name="T15" fmla="*/ 25 h 268"/>
                <a:gd name="T16" fmla="*/ 57 w 266"/>
                <a:gd name="T17" fmla="*/ 16 h 268"/>
                <a:gd name="T18" fmla="*/ 83 w 266"/>
                <a:gd name="T19" fmla="*/ 5 h 268"/>
                <a:gd name="T20" fmla="*/ 98 w 266"/>
                <a:gd name="T21" fmla="*/ 19 h 268"/>
                <a:gd name="T22" fmla="*/ 103 w 266"/>
                <a:gd name="T23" fmla="*/ 57 h 268"/>
                <a:gd name="T24" fmla="*/ 124 w 266"/>
                <a:gd name="T25" fmla="*/ 48 h 268"/>
                <a:gd name="T26" fmla="*/ 170 w 266"/>
                <a:gd name="T27" fmla="*/ 41 h 268"/>
                <a:gd name="T28" fmla="*/ 172 w 266"/>
                <a:gd name="T29" fmla="*/ 66 h 268"/>
                <a:gd name="T30" fmla="*/ 184 w 266"/>
                <a:gd name="T31" fmla="*/ 71 h 268"/>
                <a:gd name="T32" fmla="*/ 201 w 266"/>
                <a:gd name="T33" fmla="*/ 65 h 268"/>
                <a:gd name="T34" fmla="*/ 217 w 266"/>
                <a:gd name="T35" fmla="*/ 81 h 268"/>
                <a:gd name="T36" fmla="*/ 222 w 266"/>
                <a:gd name="T37" fmla="*/ 83 h 268"/>
                <a:gd name="T38" fmla="*/ 232 w 266"/>
                <a:gd name="T39" fmla="*/ 89 h 268"/>
                <a:gd name="T40" fmla="*/ 248 w 266"/>
                <a:gd name="T41" fmla="*/ 96 h 268"/>
                <a:gd name="T42" fmla="*/ 246 w 266"/>
                <a:gd name="T43" fmla="*/ 107 h 268"/>
                <a:gd name="T44" fmla="*/ 252 w 266"/>
                <a:gd name="T45" fmla="*/ 104 h 268"/>
                <a:gd name="T46" fmla="*/ 243 w 266"/>
                <a:gd name="T47" fmla="*/ 125 h 268"/>
                <a:gd name="T48" fmla="*/ 247 w 266"/>
                <a:gd name="T49" fmla="*/ 135 h 268"/>
                <a:gd name="T50" fmla="*/ 249 w 266"/>
                <a:gd name="T51" fmla="*/ 151 h 268"/>
                <a:gd name="T52" fmla="*/ 289 w 266"/>
                <a:gd name="T53" fmla="*/ 166 h 268"/>
                <a:gd name="T54" fmla="*/ 310 w 266"/>
                <a:gd name="T55" fmla="*/ 187 h 268"/>
                <a:gd name="T56" fmla="*/ 329 w 266"/>
                <a:gd name="T57" fmla="*/ 202 h 268"/>
                <a:gd name="T58" fmla="*/ 316 w 266"/>
                <a:gd name="T59" fmla="*/ 213 h 268"/>
                <a:gd name="T60" fmla="*/ 315 w 266"/>
                <a:gd name="T61" fmla="*/ 231 h 268"/>
                <a:gd name="T62" fmla="*/ 304 w 266"/>
                <a:gd name="T63" fmla="*/ 249 h 268"/>
                <a:gd name="T64" fmla="*/ 252 w 266"/>
                <a:gd name="T65" fmla="*/ 211 h 268"/>
                <a:gd name="T66" fmla="*/ 254 w 266"/>
                <a:gd name="T67" fmla="*/ 231 h 268"/>
                <a:gd name="T68" fmla="*/ 269 w 266"/>
                <a:gd name="T69" fmla="*/ 252 h 268"/>
                <a:gd name="T70" fmla="*/ 285 w 266"/>
                <a:gd name="T71" fmla="*/ 269 h 268"/>
                <a:gd name="T72" fmla="*/ 290 w 266"/>
                <a:gd name="T73" fmla="*/ 307 h 268"/>
                <a:gd name="T74" fmla="*/ 274 w 266"/>
                <a:gd name="T75" fmla="*/ 322 h 268"/>
                <a:gd name="T76" fmla="*/ 207 w 266"/>
                <a:gd name="T77" fmla="*/ 282 h 268"/>
                <a:gd name="T78" fmla="*/ 196 w 266"/>
                <a:gd name="T79" fmla="*/ 272 h 268"/>
                <a:gd name="T80" fmla="*/ 176 w 266"/>
                <a:gd name="T81" fmla="*/ 249 h 268"/>
                <a:gd name="T82" fmla="*/ 166 w 266"/>
                <a:gd name="T83" fmla="*/ 256 h 268"/>
                <a:gd name="T84" fmla="*/ 136 w 266"/>
                <a:gd name="T85" fmla="*/ 256 h 268"/>
                <a:gd name="T86" fmla="*/ 189 w 266"/>
                <a:gd name="T87" fmla="*/ 235 h 268"/>
                <a:gd name="T88" fmla="*/ 202 w 266"/>
                <a:gd name="T89" fmla="*/ 187 h 268"/>
                <a:gd name="T90" fmla="*/ 174 w 266"/>
                <a:gd name="T91" fmla="*/ 146 h 268"/>
                <a:gd name="T92" fmla="*/ 154 w 266"/>
                <a:gd name="T93" fmla="*/ 149 h 268"/>
                <a:gd name="T94" fmla="*/ 163 w 266"/>
                <a:gd name="T95" fmla="*/ 133 h 268"/>
                <a:gd name="T96" fmla="*/ 141 w 266"/>
                <a:gd name="T97" fmla="*/ 106 h 268"/>
                <a:gd name="T98" fmla="*/ 128 w 266"/>
                <a:gd name="T99" fmla="*/ 116 h 268"/>
                <a:gd name="T100" fmla="*/ 104 w 266"/>
                <a:gd name="T101" fmla="*/ 119 h 268"/>
                <a:gd name="T102" fmla="*/ 6 w 266"/>
                <a:gd name="T103" fmla="*/ 83 h 268"/>
                <a:gd name="T104" fmla="*/ 0 w 266"/>
                <a:gd name="T105" fmla="*/ 72 h 26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266"/>
                <a:gd name="T160" fmla="*/ 0 h 268"/>
                <a:gd name="T161" fmla="*/ 266 w 266"/>
                <a:gd name="T162" fmla="*/ 268 h 26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266" h="268">
                  <a:moveTo>
                    <a:pt x="0" y="60"/>
                  </a:moveTo>
                  <a:lnTo>
                    <a:pt x="1" y="31"/>
                  </a:lnTo>
                  <a:lnTo>
                    <a:pt x="12" y="9"/>
                  </a:lnTo>
                  <a:lnTo>
                    <a:pt x="31" y="0"/>
                  </a:lnTo>
                  <a:lnTo>
                    <a:pt x="46" y="4"/>
                  </a:lnTo>
                  <a:lnTo>
                    <a:pt x="30" y="31"/>
                  </a:lnTo>
                  <a:lnTo>
                    <a:pt x="34" y="47"/>
                  </a:lnTo>
                  <a:lnTo>
                    <a:pt x="46" y="63"/>
                  </a:lnTo>
                  <a:lnTo>
                    <a:pt x="31" y="69"/>
                  </a:lnTo>
                  <a:lnTo>
                    <a:pt x="47" y="69"/>
                  </a:lnTo>
                  <a:lnTo>
                    <a:pt x="49" y="55"/>
                  </a:lnTo>
                  <a:lnTo>
                    <a:pt x="37" y="46"/>
                  </a:lnTo>
                  <a:lnTo>
                    <a:pt x="47" y="37"/>
                  </a:lnTo>
                  <a:lnTo>
                    <a:pt x="39" y="24"/>
                  </a:lnTo>
                  <a:lnTo>
                    <a:pt x="55" y="27"/>
                  </a:lnTo>
                  <a:lnTo>
                    <a:pt x="41" y="21"/>
                  </a:lnTo>
                  <a:lnTo>
                    <a:pt x="57" y="22"/>
                  </a:lnTo>
                  <a:lnTo>
                    <a:pt x="46" y="13"/>
                  </a:lnTo>
                  <a:lnTo>
                    <a:pt x="59" y="14"/>
                  </a:lnTo>
                  <a:lnTo>
                    <a:pt x="67" y="4"/>
                  </a:lnTo>
                  <a:lnTo>
                    <a:pt x="78" y="3"/>
                  </a:lnTo>
                  <a:lnTo>
                    <a:pt x="79" y="16"/>
                  </a:lnTo>
                  <a:lnTo>
                    <a:pt x="86" y="21"/>
                  </a:lnTo>
                  <a:lnTo>
                    <a:pt x="83" y="47"/>
                  </a:lnTo>
                  <a:lnTo>
                    <a:pt x="94" y="34"/>
                  </a:lnTo>
                  <a:lnTo>
                    <a:pt x="100" y="40"/>
                  </a:lnTo>
                  <a:lnTo>
                    <a:pt x="114" y="27"/>
                  </a:lnTo>
                  <a:lnTo>
                    <a:pt x="137" y="34"/>
                  </a:lnTo>
                  <a:lnTo>
                    <a:pt x="146" y="47"/>
                  </a:lnTo>
                  <a:lnTo>
                    <a:pt x="139" y="55"/>
                  </a:lnTo>
                  <a:lnTo>
                    <a:pt x="152" y="52"/>
                  </a:lnTo>
                  <a:lnTo>
                    <a:pt x="148" y="59"/>
                  </a:lnTo>
                  <a:lnTo>
                    <a:pt x="156" y="63"/>
                  </a:lnTo>
                  <a:lnTo>
                    <a:pt x="162" y="54"/>
                  </a:lnTo>
                  <a:lnTo>
                    <a:pt x="172" y="59"/>
                  </a:lnTo>
                  <a:lnTo>
                    <a:pt x="175" y="67"/>
                  </a:lnTo>
                  <a:lnTo>
                    <a:pt x="167" y="69"/>
                  </a:lnTo>
                  <a:lnTo>
                    <a:pt x="179" y="69"/>
                  </a:lnTo>
                  <a:lnTo>
                    <a:pt x="177" y="79"/>
                  </a:lnTo>
                  <a:lnTo>
                    <a:pt x="187" y="74"/>
                  </a:lnTo>
                  <a:lnTo>
                    <a:pt x="181" y="82"/>
                  </a:lnTo>
                  <a:lnTo>
                    <a:pt x="200" y="80"/>
                  </a:lnTo>
                  <a:lnTo>
                    <a:pt x="189" y="89"/>
                  </a:lnTo>
                  <a:lnTo>
                    <a:pt x="198" y="89"/>
                  </a:lnTo>
                  <a:lnTo>
                    <a:pt x="194" y="95"/>
                  </a:lnTo>
                  <a:lnTo>
                    <a:pt x="203" y="86"/>
                  </a:lnTo>
                  <a:lnTo>
                    <a:pt x="211" y="96"/>
                  </a:lnTo>
                  <a:lnTo>
                    <a:pt x="196" y="104"/>
                  </a:lnTo>
                  <a:lnTo>
                    <a:pt x="218" y="110"/>
                  </a:lnTo>
                  <a:lnTo>
                    <a:pt x="199" y="112"/>
                  </a:lnTo>
                  <a:lnTo>
                    <a:pt x="206" y="116"/>
                  </a:lnTo>
                  <a:lnTo>
                    <a:pt x="201" y="125"/>
                  </a:lnTo>
                  <a:lnTo>
                    <a:pt x="223" y="141"/>
                  </a:lnTo>
                  <a:lnTo>
                    <a:pt x="233" y="138"/>
                  </a:lnTo>
                  <a:lnTo>
                    <a:pt x="239" y="157"/>
                  </a:lnTo>
                  <a:lnTo>
                    <a:pt x="250" y="155"/>
                  </a:lnTo>
                  <a:lnTo>
                    <a:pt x="248" y="164"/>
                  </a:lnTo>
                  <a:lnTo>
                    <a:pt x="265" y="168"/>
                  </a:lnTo>
                  <a:lnTo>
                    <a:pt x="263" y="178"/>
                  </a:lnTo>
                  <a:lnTo>
                    <a:pt x="255" y="177"/>
                  </a:lnTo>
                  <a:lnTo>
                    <a:pt x="258" y="183"/>
                  </a:lnTo>
                  <a:lnTo>
                    <a:pt x="254" y="192"/>
                  </a:lnTo>
                  <a:lnTo>
                    <a:pt x="247" y="188"/>
                  </a:lnTo>
                  <a:lnTo>
                    <a:pt x="245" y="207"/>
                  </a:lnTo>
                  <a:lnTo>
                    <a:pt x="215" y="172"/>
                  </a:lnTo>
                  <a:lnTo>
                    <a:pt x="203" y="175"/>
                  </a:lnTo>
                  <a:lnTo>
                    <a:pt x="211" y="184"/>
                  </a:lnTo>
                  <a:lnTo>
                    <a:pt x="205" y="192"/>
                  </a:lnTo>
                  <a:lnTo>
                    <a:pt x="210" y="192"/>
                  </a:lnTo>
                  <a:lnTo>
                    <a:pt x="217" y="209"/>
                  </a:lnTo>
                  <a:lnTo>
                    <a:pt x="231" y="213"/>
                  </a:lnTo>
                  <a:lnTo>
                    <a:pt x="230" y="223"/>
                  </a:lnTo>
                  <a:lnTo>
                    <a:pt x="238" y="231"/>
                  </a:lnTo>
                  <a:lnTo>
                    <a:pt x="234" y="255"/>
                  </a:lnTo>
                  <a:lnTo>
                    <a:pt x="196" y="231"/>
                  </a:lnTo>
                  <a:lnTo>
                    <a:pt x="221" y="267"/>
                  </a:lnTo>
                  <a:lnTo>
                    <a:pt x="174" y="247"/>
                  </a:lnTo>
                  <a:lnTo>
                    <a:pt x="167" y="234"/>
                  </a:lnTo>
                  <a:lnTo>
                    <a:pt x="173" y="233"/>
                  </a:lnTo>
                  <a:lnTo>
                    <a:pt x="158" y="226"/>
                  </a:lnTo>
                  <a:lnTo>
                    <a:pt x="153" y="212"/>
                  </a:lnTo>
                  <a:lnTo>
                    <a:pt x="142" y="207"/>
                  </a:lnTo>
                  <a:lnTo>
                    <a:pt x="141" y="217"/>
                  </a:lnTo>
                  <a:lnTo>
                    <a:pt x="134" y="212"/>
                  </a:lnTo>
                  <a:lnTo>
                    <a:pt x="123" y="221"/>
                  </a:lnTo>
                  <a:lnTo>
                    <a:pt x="110" y="212"/>
                  </a:lnTo>
                  <a:lnTo>
                    <a:pt x="117" y="195"/>
                  </a:lnTo>
                  <a:lnTo>
                    <a:pt x="152" y="195"/>
                  </a:lnTo>
                  <a:lnTo>
                    <a:pt x="144" y="179"/>
                  </a:lnTo>
                  <a:lnTo>
                    <a:pt x="163" y="155"/>
                  </a:lnTo>
                  <a:lnTo>
                    <a:pt x="150" y="124"/>
                  </a:lnTo>
                  <a:lnTo>
                    <a:pt x="140" y="121"/>
                  </a:lnTo>
                  <a:lnTo>
                    <a:pt x="145" y="116"/>
                  </a:lnTo>
                  <a:lnTo>
                    <a:pt x="124" y="124"/>
                  </a:lnTo>
                  <a:lnTo>
                    <a:pt x="123" y="115"/>
                  </a:lnTo>
                  <a:lnTo>
                    <a:pt x="131" y="110"/>
                  </a:lnTo>
                  <a:lnTo>
                    <a:pt x="115" y="98"/>
                  </a:lnTo>
                  <a:lnTo>
                    <a:pt x="114" y="88"/>
                  </a:lnTo>
                  <a:lnTo>
                    <a:pt x="99" y="83"/>
                  </a:lnTo>
                  <a:lnTo>
                    <a:pt x="103" y="96"/>
                  </a:lnTo>
                  <a:lnTo>
                    <a:pt x="77" y="91"/>
                  </a:lnTo>
                  <a:lnTo>
                    <a:pt x="84" y="99"/>
                  </a:lnTo>
                  <a:lnTo>
                    <a:pt x="17" y="86"/>
                  </a:lnTo>
                  <a:lnTo>
                    <a:pt x="5" y="69"/>
                  </a:lnTo>
                  <a:lnTo>
                    <a:pt x="26" y="70"/>
                  </a:lnTo>
                  <a:lnTo>
                    <a:pt x="0" y="6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24" name="Freeform 40"/>
            <p:cNvSpPr>
              <a:spLocks/>
            </p:cNvSpPr>
            <p:nvPr/>
          </p:nvSpPr>
          <p:spPr bwMode="auto">
            <a:xfrm>
              <a:off x="2688" y="1312"/>
              <a:ext cx="77" cy="71"/>
            </a:xfrm>
            <a:custGeom>
              <a:avLst/>
              <a:gdLst>
                <a:gd name="T0" fmla="*/ 0 w 62"/>
                <a:gd name="T1" fmla="*/ 58 h 59"/>
                <a:gd name="T2" fmla="*/ 11 w 62"/>
                <a:gd name="T3" fmla="*/ 43 h 59"/>
                <a:gd name="T4" fmla="*/ 19 w 62"/>
                <a:gd name="T5" fmla="*/ 0 h 59"/>
                <a:gd name="T6" fmla="*/ 25 w 62"/>
                <a:gd name="T7" fmla="*/ 16 h 59"/>
                <a:gd name="T8" fmla="*/ 41 w 62"/>
                <a:gd name="T9" fmla="*/ 19 h 59"/>
                <a:gd name="T10" fmla="*/ 76 w 62"/>
                <a:gd name="T11" fmla="*/ 52 h 59"/>
                <a:gd name="T12" fmla="*/ 71 w 62"/>
                <a:gd name="T13" fmla="*/ 63 h 59"/>
                <a:gd name="T14" fmla="*/ 40 w 62"/>
                <a:gd name="T15" fmla="*/ 47 h 59"/>
                <a:gd name="T16" fmla="*/ 22 w 62"/>
                <a:gd name="T17" fmla="*/ 70 h 59"/>
                <a:gd name="T18" fmla="*/ 17 w 62"/>
                <a:gd name="T19" fmla="*/ 52 h 59"/>
                <a:gd name="T20" fmla="*/ 0 w 62"/>
                <a:gd name="T21" fmla="*/ 58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2"/>
                <a:gd name="T34" fmla="*/ 0 h 59"/>
                <a:gd name="T35" fmla="*/ 62 w 62"/>
                <a:gd name="T36" fmla="*/ 59 h 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2" h="59">
                  <a:moveTo>
                    <a:pt x="0" y="48"/>
                  </a:moveTo>
                  <a:lnTo>
                    <a:pt x="9" y="36"/>
                  </a:lnTo>
                  <a:lnTo>
                    <a:pt x="15" y="0"/>
                  </a:lnTo>
                  <a:lnTo>
                    <a:pt x="20" y="13"/>
                  </a:lnTo>
                  <a:lnTo>
                    <a:pt x="33" y="16"/>
                  </a:lnTo>
                  <a:lnTo>
                    <a:pt x="61" y="43"/>
                  </a:lnTo>
                  <a:lnTo>
                    <a:pt x="57" y="52"/>
                  </a:lnTo>
                  <a:lnTo>
                    <a:pt x="32" y="39"/>
                  </a:lnTo>
                  <a:lnTo>
                    <a:pt x="18" y="58"/>
                  </a:lnTo>
                  <a:lnTo>
                    <a:pt x="14" y="43"/>
                  </a:lnTo>
                  <a:lnTo>
                    <a:pt x="0" y="4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25" name="Freeform 41"/>
            <p:cNvSpPr>
              <a:spLocks/>
            </p:cNvSpPr>
            <p:nvPr/>
          </p:nvSpPr>
          <p:spPr bwMode="auto">
            <a:xfrm>
              <a:off x="3008" y="1645"/>
              <a:ext cx="77" cy="101"/>
            </a:xfrm>
            <a:custGeom>
              <a:avLst/>
              <a:gdLst>
                <a:gd name="T0" fmla="*/ 0 w 62"/>
                <a:gd name="T1" fmla="*/ 78 h 85"/>
                <a:gd name="T2" fmla="*/ 31 w 62"/>
                <a:gd name="T3" fmla="*/ 5 h 85"/>
                <a:gd name="T4" fmla="*/ 42 w 62"/>
                <a:gd name="T5" fmla="*/ 0 h 85"/>
                <a:gd name="T6" fmla="*/ 29 w 62"/>
                <a:gd name="T7" fmla="*/ 39 h 85"/>
                <a:gd name="T8" fmla="*/ 39 w 62"/>
                <a:gd name="T9" fmla="*/ 30 h 85"/>
                <a:gd name="T10" fmla="*/ 46 w 62"/>
                <a:gd name="T11" fmla="*/ 46 h 85"/>
                <a:gd name="T12" fmla="*/ 66 w 62"/>
                <a:gd name="T13" fmla="*/ 46 h 85"/>
                <a:gd name="T14" fmla="*/ 61 w 62"/>
                <a:gd name="T15" fmla="*/ 62 h 85"/>
                <a:gd name="T16" fmla="*/ 71 w 62"/>
                <a:gd name="T17" fmla="*/ 61 h 85"/>
                <a:gd name="T18" fmla="*/ 65 w 62"/>
                <a:gd name="T19" fmla="*/ 76 h 85"/>
                <a:gd name="T20" fmla="*/ 75 w 62"/>
                <a:gd name="T21" fmla="*/ 68 h 85"/>
                <a:gd name="T22" fmla="*/ 76 w 62"/>
                <a:gd name="T23" fmla="*/ 83 h 85"/>
                <a:gd name="T24" fmla="*/ 67 w 62"/>
                <a:gd name="T25" fmla="*/ 100 h 85"/>
                <a:gd name="T26" fmla="*/ 66 w 62"/>
                <a:gd name="T27" fmla="*/ 88 h 85"/>
                <a:gd name="T28" fmla="*/ 61 w 62"/>
                <a:gd name="T29" fmla="*/ 94 h 85"/>
                <a:gd name="T30" fmla="*/ 61 w 62"/>
                <a:gd name="T31" fmla="*/ 75 h 85"/>
                <a:gd name="T32" fmla="*/ 41 w 62"/>
                <a:gd name="T33" fmla="*/ 94 h 85"/>
                <a:gd name="T34" fmla="*/ 52 w 62"/>
                <a:gd name="T35" fmla="*/ 81 h 85"/>
                <a:gd name="T36" fmla="*/ 37 w 62"/>
                <a:gd name="T37" fmla="*/ 83 h 85"/>
                <a:gd name="T38" fmla="*/ 41 w 62"/>
                <a:gd name="T39" fmla="*/ 75 h 85"/>
                <a:gd name="T40" fmla="*/ 0 w 62"/>
                <a:gd name="T41" fmla="*/ 78 h 8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2"/>
                <a:gd name="T64" fmla="*/ 0 h 85"/>
                <a:gd name="T65" fmla="*/ 62 w 62"/>
                <a:gd name="T66" fmla="*/ 85 h 8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2" h="85">
                  <a:moveTo>
                    <a:pt x="0" y="66"/>
                  </a:moveTo>
                  <a:lnTo>
                    <a:pt x="25" y="4"/>
                  </a:lnTo>
                  <a:lnTo>
                    <a:pt x="34" y="0"/>
                  </a:lnTo>
                  <a:lnTo>
                    <a:pt x="23" y="33"/>
                  </a:lnTo>
                  <a:lnTo>
                    <a:pt x="31" y="25"/>
                  </a:lnTo>
                  <a:lnTo>
                    <a:pt x="37" y="39"/>
                  </a:lnTo>
                  <a:lnTo>
                    <a:pt x="53" y="39"/>
                  </a:lnTo>
                  <a:lnTo>
                    <a:pt x="49" y="52"/>
                  </a:lnTo>
                  <a:lnTo>
                    <a:pt x="57" y="51"/>
                  </a:lnTo>
                  <a:lnTo>
                    <a:pt x="52" y="64"/>
                  </a:lnTo>
                  <a:lnTo>
                    <a:pt x="60" y="57"/>
                  </a:lnTo>
                  <a:lnTo>
                    <a:pt x="61" y="70"/>
                  </a:lnTo>
                  <a:lnTo>
                    <a:pt x="54" y="84"/>
                  </a:lnTo>
                  <a:lnTo>
                    <a:pt x="53" y="74"/>
                  </a:lnTo>
                  <a:lnTo>
                    <a:pt x="49" y="79"/>
                  </a:lnTo>
                  <a:lnTo>
                    <a:pt x="49" y="63"/>
                  </a:lnTo>
                  <a:lnTo>
                    <a:pt x="33" y="79"/>
                  </a:lnTo>
                  <a:lnTo>
                    <a:pt x="42" y="68"/>
                  </a:lnTo>
                  <a:lnTo>
                    <a:pt x="30" y="70"/>
                  </a:lnTo>
                  <a:lnTo>
                    <a:pt x="33" y="63"/>
                  </a:lnTo>
                  <a:lnTo>
                    <a:pt x="0" y="6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26" name="Freeform 42"/>
            <p:cNvSpPr>
              <a:spLocks/>
            </p:cNvSpPr>
            <p:nvPr/>
          </p:nvSpPr>
          <p:spPr bwMode="auto">
            <a:xfrm>
              <a:off x="4607" y="2381"/>
              <a:ext cx="31" cy="60"/>
            </a:xfrm>
            <a:custGeom>
              <a:avLst/>
              <a:gdLst>
                <a:gd name="T0" fmla="*/ 0 w 25"/>
                <a:gd name="T1" fmla="*/ 0 h 49"/>
                <a:gd name="T2" fmla="*/ 5 w 25"/>
                <a:gd name="T3" fmla="*/ 59 h 49"/>
                <a:gd name="T4" fmla="*/ 30 w 25"/>
                <a:gd name="T5" fmla="*/ 49 h 49"/>
                <a:gd name="T6" fmla="*/ 17 w 25"/>
                <a:gd name="T7" fmla="*/ 13 h 49"/>
                <a:gd name="T8" fmla="*/ 0 w 25"/>
                <a:gd name="T9" fmla="*/ 0 h 49"/>
                <a:gd name="T10" fmla="*/ 0 60000 65536"/>
                <a:gd name="T11" fmla="*/ 0 60000 65536"/>
                <a:gd name="T12" fmla="*/ 0 60000 65536"/>
                <a:gd name="T13" fmla="*/ 0 60000 65536"/>
                <a:gd name="T14" fmla="*/ 0 60000 65536"/>
                <a:gd name="T15" fmla="*/ 0 w 25"/>
                <a:gd name="T16" fmla="*/ 0 h 49"/>
                <a:gd name="T17" fmla="*/ 25 w 25"/>
                <a:gd name="T18" fmla="*/ 49 h 49"/>
              </a:gdLst>
              <a:ahLst/>
              <a:cxnLst>
                <a:cxn ang="T10">
                  <a:pos x="T0" y="T1"/>
                </a:cxn>
                <a:cxn ang="T11">
                  <a:pos x="T2" y="T3"/>
                </a:cxn>
                <a:cxn ang="T12">
                  <a:pos x="T4" y="T5"/>
                </a:cxn>
                <a:cxn ang="T13">
                  <a:pos x="T6" y="T7"/>
                </a:cxn>
                <a:cxn ang="T14">
                  <a:pos x="T8" y="T9"/>
                </a:cxn>
              </a:cxnLst>
              <a:rect l="T15" t="T16" r="T17" b="T18"/>
              <a:pathLst>
                <a:path w="25" h="49">
                  <a:moveTo>
                    <a:pt x="0" y="0"/>
                  </a:moveTo>
                  <a:lnTo>
                    <a:pt x="4" y="48"/>
                  </a:lnTo>
                  <a:lnTo>
                    <a:pt x="24" y="40"/>
                  </a:lnTo>
                  <a:lnTo>
                    <a:pt x="14" y="11"/>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27" name="Freeform 43"/>
            <p:cNvSpPr>
              <a:spLocks/>
            </p:cNvSpPr>
            <p:nvPr/>
          </p:nvSpPr>
          <p:spPr bwMode="auto">
            <a:xfrm>
              <a:off x="2821" y="2812"/>
              <a:ext cx="96" cy="660"/>
            </a:xfrm>
            <a:custGeom>
              <a:avLst/>
              <a:gdLst>
                <a:gd name="T0" fmla="*/ 0 w 77"/>
                <a:gd name="T1" fmla="*/ 516 h 550"/>
                <a:gd name="T2" fmla="*/ 6 w 77"/>
                <a:gd name="T3" fmla="*/ 497 h 550"/>
                <a:gd name="T4" fmla="*/ 19 w 77"/>
                <a:gd name="T5" fmla="*/ 510 h 550"/>
                <a:gd name="T6" fmla="*/ 31 w 77"/>
                <a:gd name="T7" fmla="*/ 476 h 550"/>
                <a:gd name="T8" fmla="*/ 26 w 77"/>
                <a:gd name="T9" fmla="*/ 463 h 550"/>
                <a:gd name="T10" fmla="*/ 36 w 77"/>
                <a:gd name="T11" fmla="*/ 416 h 550"/>
                <a:gd name="T12" fmla="*/ 19 w 77"/>
                <a:gd name="T13" fmla="*/ 412 h 550"/>
                <a:gd name="T14" fmla="*/ 21 w 77"/>
                <a:gd name="T15" fmla="*/ 337 h 550"/>
                <a:gd name="T16" fmla="*/ 45 w 77"/>
                <a:gd name="T17" fmla="*/ 258 h 550"/>
                <a:gd name="T18" fmla="*/ 45 w 77"/>
                <a:gd name="T19" fmla="*/ 192 h 550"/>
                <a:gd name="T20" fmla="*/ 61 w 77"/>
                <a:gd name="T21" fmla="*/ 67 h 550"/>
                <a:gd name="T22" fmla="*/ 56 w 77"/>
                <a:gd name="T23" fmla="*/ 11 h 550"/>
                <a:gd name="T24" fmla="*/ 67 w 77"/>
                <a:gd name="T25" fmla="*/ 0 h 550"/>
                <a:gd name="T26" fmla="*/ 80 w 77"/>
                <a:gd name="T27" fmla="*/ 29 h 550"/>
                <a:gd name="T28" fmla="*/ 87 w 77"/>
                <a:gd name="T29" fmla="*/ 86 h 550"/>
                <a:gd name="T30" fmla="*/ 95 w 77"/>
                <a:gd name="T31" fmla="*/ 89 h 550"/>
                <a:gd name="T32" fmla="*/ 94 w 77"/>
                <a:gd name="T33" fmla="*/ 108 h 550"/>
                <a:gd name="T34" fmla="*/ 81 w 77"/>
                <a:gd name="T35" fmla="*/ 116 h 550"/>
                <a:gd name="T36" fmla="*/ 81 w 77"/>
                <a:gd name="T37" fmla="*/ 155 h 550"/>
                <a:gd name="T38" fmla="*/ 67 w 77"/>
                <a:gd name="T39" fmla="*/ 175 h 550"/>
                <a:gd name="T40" fmla="*/ 56 w 77"/>
                <a:gd name="T41" fmla="*/ 230 h 550"/>
                <a:gd name="T42" fmla="*/ 65 w 77"/>
                <a:gd name="T43" fmla="*/ 281 h 550"/>
                <a:gd name="T44" fmla="*/ 50 w 77"/>
                <a:gd name="T45" fmla="*/ 325 h 550"/>
                <a:gd name="T46" fmla="*/ 40 w 77"/>
                <a:gd name="T47" fmla="*/ 433 h 550"/>
                <a:gd name="T48" fmla="*/ 47 w 77"/>
                <a:gd name="T49" fmla="*/ 473 h 550"/>
                <a:gd name="T50" fmla="*/ 40 w 77"/>
                <a:gd name="T51" fmla="*/ 476 h 550"/>
                <a:gd name="T52" fmla="*/ 44 w 77"/>
                <a:gd name="T53" fmla="*/ 511 h 550"/>
                <a:gd name="T54" fmla="*/ 25 w 77"/>
                <a:gd name="T55" fmla="*/ 586 h 550"/>
                <a:gd name="T56" fmla="*/ 26 w 77"/>
                <a:gd name="T57" fmla="*/ 596 h 550"/>
                <a:gd name="T58" fmla="*/ 35 w 77"/>
                <a:gd name="T59" fmla="*/ 593 h 550"/>
                <a:gd name="T60" fmla="*/ 40 w 77"/>
                <a:gd name="T61" fmla="*/ 620 h 550"/>
                <a:gd name="T62" fmla="*/ 81 w 77"/>
                <a:gd name="T63" fmla="*/ 626 h 550"/>
                <a:gd name="T64" fmla="*/ 54 w 77"/>
                <a:gd name="T65" fmla="*/ 637 h 550"/>
                <a:gd name="T66" fmla="*/ 50 w 77"/>
                <a:gd name="T67" fmla="*/ 659 h 550"/>
                <a:gd name="T68" fmla="*/ 37 w 77"/>
                <a:gd name="T69" fmla="*/ 653 h 550"/>
                <a:gd name="T70" fmla="*/ 51 w 77"/>
                <a:gd name="T71" fmla="*/ 640 h 550"/>
                <a:gd name="T72" fmla="*/ 31 w 77"/>
                <a:gd name="T73" fmla="*/ 634 h 550"/>
                <a:gd name="T74" fmla="*/ 29 w 77"/>
                <a:gd name="T75" fmla="*/ 610 h 550"/>
                <a:gd name="T76" fmla="*/ 24 w 77"/>
                <a:gd name="T77" fmla="*/ 622 h 550"/>
                <a:gd name="T78" fmla="*/ 15 w 77"/>
                <a:gd name="T79" fmla="*/ 600 h 550"/>
                <a:gd name="T80" fmla="*/ 20 w 77"/>
                <a:gd name="T81" fmla="*/ 593 h 550"/>
                <a:gd name="T82" fmla="*/ 11 w 77"/>
                <a:gd name="T83" fmla="*/ 583 h 550"/>
                <a:gd name="T84" fmla="*/ 19 w 77"/>
                <a:gd name="T85" fmla="*/ 571 h 550"/>
                <a:gd name="T86" fmla="*/ 11 w 77"/>
                <a:gd name="T87" fmla="*/ 540 h 550"/>
                <a:gd name="T88" fmla="*/ 26 w 77"/>
                <a:gd name="T89" fmla="*/ 542 h 550"/>
                <a:gd name="T90" fmla="*/ 11 w 77"/>
                <a:gd name="T91" fmla="*/ 526 h 550"/>
                <a:gd name="T92" fmla="*/ 14 w 77"/>
                <a:gd name="T93" fmla="*/ 514 h 550"/>
                <a:gd name="T94" fmla="*/ 0 w 77"/>
                <a:gd name="T95" fmla="*/ 516 h 55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77"/>
                <a:gd name="T145" fmla="*/ 0 h 550"/>
                <a:gd name="T146" fmla="*/ 77 w 77"/>
                <a:gd name="T147" fmla="*/ 550 h 55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77" h="550">
                  <a:moveTo>
                    <a:pt x="0" y="430"/>
                  </a:moveTo>
                  <a:lnTo>
                    <a:pt x="5" y="414"/>
                  </a:lnTo>
                  <a:lnTo>
                    <a:pt x="15" y="425"/>
                  </a:lnTo>
                  <a:lnTo>
                    <a:pt x="25" y="397"/>
                  </a:lnTo>
                  <a:lnTo>
                    <a:pt x="21" y="386"/>
                  </a:lnTo>
                  <a:lnTo>
                    <a:pt x="29" y="347"/>
                  </a:lnTo>
                  <a:lnTo>
                    <a:pt x="15" y="343"/>
                  </a:lnTo>
                  <a:lnTo>
                    <a:pt x="17" y="281"/>
                  </a:lnTo>
                  <a:lnTo>
                    <a:pt x="36" y="215"/>
                  </a:lnTo>
                  <a:lnTo>
                    <a:pt x="36" y="160"/>
                  </a:lnTo>
                  <a:lnTo>
                    <a:pt x="49" y="56"/>
                  </a:lnTo>
                  <a:lnTo>
                    <a:pt x="45" y="9"/>
                  </a:lnTo>
                  <a:lnTo>
                    <a:pt x="54" y="0"/>
                  </a:lnTo>
                  <a:lnTo>
                    <a:pt x="64" y="24"/>
                  </a:lnTo>
                  <a:lnTo>
                    <a:pt x="70" y="72"/>
                  </a:lnTo>
                  <a:lnTo>
                    <a:pt x="76" y="74"/>
                  </a:lnTo>
                  <a:lnTo>
                    <a:pt x="75" y="90"/>
                  </a:lnTo>
                  <a:lnTo>
                    <a:pt x="65" y="97"/>
                  </a:lnTo>
                  <a:lnTo>
                    <a:pt x="65" y="129"/>
                  </a:lnTo>
                  <a:lnTo>
                    <a:pt x="54" y="146"/>
                  </a:lnTo>
                  <a:lnTo>
                    <a:pt x="45" y="192"/>
                  </a:lnTo>
                  <a:lnTo>
                    <a:pt x="52" y="234"/>
                  </a:lnTo>
                  <a:lnTo>
                    <a:pt x="40" y="271"/>
                  </a:lnTo>
                  <a:lnTo>
                    <a:pt x="32" y="361"/>
                  </a:lnTo>
                  <a:lnTo>
                    <a:pt x="38" y="394"/>
                  </a:lnTo>
                  <a:lnTo>
                    <a:pt x="32" y="397"/>
                  </a:lnTo>
                  <a:lnTo>
                    <a:pt x="35" y="426"/>
                  </a:lnTo>
                  <a:lnTo>
                    <a:pt x="20" y="488"/>
                  </a:lnTo>
                  <a:lnTo>
                    <a:pt x="21" y="497"/>
                  </a:lnTo>
                  <a:lnTo>
                    <a:pt x="28" y="494"/>
                  </a:lnTo>
                  <a:lnTo>
                    <a:pt x="32" y="517"/>
                  </a:lnTo>
                  <a:lnTo>
                    <a:pt x="65" y="522"/>
                  </a:lnTo>
                  <a:lnTo>
                    <a:pt x="43" y="531"/>
                  </a:lnTo>
                  <a:lnTo>
                    <a:pt x="40" y="549"/>
                  </a:lnTo>
                  <a:lnTo>
                    <a:pt x="30" y="544"/>
                  </a:lnTo>
                  <a:lnTo>
                    <a:pt x="41" y="533"/>
                  </a:lnTo>
                  <a:lnTo>
                    <a:pt x="25" y="528"/>
                  </a:lnTo>
                  <a:lnTo>
                    <a:pt x="23" y="508"/>
                  </a:lnTo>
                  <a:lnTo>
                    <a:pt x="19" y="518"/>
                  </a:lnTo>
                  <a:lnTo>
                    <a:pt x="12" y="500"/>
                  </a:lnTo>
                  <a:lnTo>
                    <a:pt x="16" y="494"/>
                  </a:lnTo>
                  <a:lnTo>
                    <a:pt x="9" y="486"/>
                  </a:lnTo>
                  <a:lnTo>
                    <a:pt x="15" y="476"/>
                  </a:lnTo>
                  <a:lnTo>
                    <a:pt x="9" y="450"/>
                  </a:lnTo>
                  <a:lnTo>
                    <a:pt x="21" y="452"/>
                  </a:lnTo>
                  <a:lnTo>
                    <a:pt x="9" y="438"/>
                  </a:lnTo>
                  <a:lnTo>
                    <a:pt x="11" y="428"/>
                  </a:lnTo>
                  <a:lnTo>
                    <a:pt x="0" y="43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28" name="Freeform 44"/>
            <p:cNvSpPr>
              <a:spLocks/>
            </p:cNvSpPr>
            <p:nvPr/>
          </p:nvSpPr>
          <p:spPr bwMode="auto">
            <a:xfrm>
              <a:off x="2826" y="3366"/>
              <a:ext cx="32" cy="25"/>
            </a:xfrm>
            <a:custGeom>
              <a:avLst/>
              <a:gdLst>
                <a:gd name="T0" fmla="*/ 0 w 25"/>
                <a:gd name="T1" fmla="*/ 11 h 21"/>
                <a:gd name="T2" fmla="*/ 12 w 25"/>
                <a:gd name="T3" fmla="*/ 0 h 21"/>
                <a:gd name="T4" fmla="*/ 31 w 25"/>
                <a:gd name="T5" fmla="*/ 24 h 21"/>
                <a:gd name="T6" fmla="*/ 0 w 25"/>
                <a:gd name="T7" fmla="*/ 11 h 21"/>
                <a:gd name="T8" fmla="*/ 0 60000 65536"/>
                <a:gd name="T9" fmla="*/ 0 60000 65536"/>
                <a:gd name="T10" fmla="*/ 0 60000 65536"/>
                <a:gd name="T11" fmla="*/ 0 60000 65536"/>
                <a:gd name="T12" fmla="*/ 0 w 25"/>
                <a:gd name="T13" fmla="*/ 0 h 21"/>
                <a:gd name="T14" fmla="*/ 25 w 25"/>
                <a:gd name="T15" fmla="*/ 21 h 21"/>
              </a:gdLst>
              <a:ahLst/>
              <a:cxnLst>
                <a:cxn ang="T8">
                  <a:pos x="T0" y="T1"/>
                </a:cxn>
                <a:cxn ang="T9">
                  <a:pos x="T2" y="T3"/>
                </a:cxn>
                <a:cxn ang="T10">
                  <a:pos x="T4" y="T5"/>
                </a:cxn>
                <a:cxn ang="T11">
                  <a:pos x="T6" y="T7"/>
                </a:cxn>
              </a:cxnLst>
              <a:rect l="T12" t="T13" r="T14" b="T15"/>
              <a:pathLst>
                <a:path w="25" h="21">
                  <a:moveTo>
                    <a:pt x="0" y="9"/>
                  </a:moveTo>
                  <a:lnTo>
                    <a:pt x="9" y="0"/>
                  </a:lnTo>
                  <a:lnTo>
                    <a:pt x="24" y="20"/>
                  </a:lnTo>
                  <a:lnTo>
                    <a:pt x="0" y="9"/>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29" name="Freeform 45"/>
            <p:cNvSpPr>
              <a:spLocks/>
            </p:cNvSpPr>
            <p:nvPr/>
          </p:nvSpPr>
          <p:spPr bwMode="auto">
            <a:xfrm>
              <a:off x="2834" y="3231"/>
              <a:ext cx="31" cy="32"/>
            </a:xfrm>
            <a:custGeom>
              <a:avLst/>
              <a:gdLst>
                <a:gd name="T0" fmla="*/ 0 w 25"/>
                <a:gd name="T1" fmla="*/ 26 h 27"/>
                <a:gd name="T2" fmla="*/ 30 w 25"/>
                <a:gd name="T3" fmla="*/ 0 h 27"/>
                <a:gd name="T4" fmla="*/ 30 w 25"/>
                <a:gd name="T5" fmla="*/ 31 h 27"/>
                <a:gd name="T6" fmla="*/ 0 w 25"/>
                <a:gd name="T7" fmla="*/ 26 h 27"/>
                <a:gd name="T8" fmla="*/ 0 60000 65536"/>
                <a:gd name="T9" fmla="*/ 0 60000 65536"/>
                <a:gd name="T10" fmla="*/ 0 60000 65536"/>
                <a:gd name="T11" fmla="*/ 0 60000 65536"/>
                <a:gd name="T12" fmla="*/ 0 w 25"/>
                <a:gd name="T13" fmla="*/ 0 h 27"/>
                <a:gd name="T14" fmla="*/ 25 w 25"/>
                <a:gd name="T15" fmla="*/ 27 h 27"/>
              </a:gdLst>
              <a:ahLst/>
              <a:cxnLst>
                <a:cxn ang="T8">
                  <a:pos x="T0" y="T1"/>
                </a:cxn>
                <a:cxn ang="T9">
                  <a:pos x="T2" y="T3"/>
                </a:cxn>
                <a:cxn ang="T10">
                  <a:pos x="T4" y="T5"/>
                </a:cxn>
                <a:cxn ang="T11">
                  <a:pos x="T6" y="T7"/>
                </a:cxn>
              </a:cxnLst>
              <a:rect l="T12" t="T13" r="T14" b="T15"/>
              <a:pathLst>
                <a:path w="25" h="27">
                  <a:moveTo>
                    <a:pt x="0" y="22"/>
                  </a:moveTo>
                  <a:lnTo>
                    <a:pt x="24" y="0"/>
                  </a:lnTo>
                  <a:lnTo>
                    <a:pt x="24" y="26"/>
                  </a:lnTo>
                  <a:lnTo>
                    <a:pt x="0" y="22"/>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30" name="Freeform 46"/>
            <p:cNvSpPr>
              <a:spLocks/>
            </p:cNvSpPr>
            <p:nvPr/>
          </p:nvSpPr>
          <p:spPr bwMode="auto">
            <a:xfrm>
              <a:off x="2844" y="3464"/>
              <a:ext cx="31" cy="21"/>
            </a:xfrm>
            <a:custGeom>
              <a:avLst/>
              <a:gdLst>
                <a:gd name="T0" fmla="*/ 0 w 25"/>
                <a:gd name="T1" fmla="*/ 0 h 17"/>
                <a:gd name="T2" fmla="*/ 30 w 25"/>
                <a:gd name="T3" fmla="*/ 2 h 17"/>
                <a:gd name="T4" fmla="*/ 30 w 25"/>
                <a:gd name="T5" fmla="*/ 20 h 17"/>
                <a:gd name="T6" fmla="*/ 0 w 25"/>
                <a:gd name="T7" fmla="*/ 0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0"/>
                  </a:moveTo>
                  <a:lnTo>
                    <a:pt x="24" y="2"/>
                  </a:lnTo>
                  <a:lnTo>
                    <a:pt x="24" y="16"/>
                  </a:lnTo>
                  <a:lnTo>
                    <a:pt x="0" y="0"/>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31" name="Freeform 47"/>
            <p:cNvSpPr>
              <a:spLocks/>
            </p:cNvSpPr>
            <p:nvPr/>
          </p:nvSpPr>
          <p:spPr bwMode="auto">
            <a:xfrm>
              <a:off x="2845" y="3433"/>
              <a:ext cx="31" cy="33"/>
            </a:xfrm>
            <a:custGeom>
              <a:avLst/>
              <a:gdLst>
                <a:gd name="T0" fmla="*/ 0 w 25"/>
                <a:gd name="T1" fmla="*/ 5 h 27"/>
                <a:gd name="T2" fmla="*/ 6 w 25"/>
                <a:gd name="T3" fmla="*/ 0 h 27"/>
                <a:gd name="T4" fmla="*/ 6 w 25"/>
                <a:gd name="T5" fmla="*/ 15 h 27"/>
                <a:gd name="T6" fmla="*/ 30 w 25"/>
                <a:gd name="T7" fmla="*/ 20 h 27"/>
                <a:gd name="T8" fmla="*/ 15 w 25"/>
                <a:gd name="T9" fmla="*/ 32 h 27"/>
                <a:gd name="T10" fmla="*/ 0 w 25"/>
                <a:gd name="T11" fmla="*/ 5 h 27"/>
                <a:gd name="T12" fmla="*/ 0 60000 65536"/>
                <a:gd name="T13" fmla="*/ 0 60000 65536"/>
                <a:gd name="T14" fmla="*/ 0 60000 65536"/>
                <a:gd name="T15" fmla="*/ 0 60000 65536"/>
                <a:gd name="T16" fmla="*/ 0 60000 65536"/>
                <a:gd name="T17" fmla="*/ 0 60000 65536"/>
                <a:gd name="T18" fmla="*/ 0 w 25"/>
                <a:gd name="T19" fmla="*/ 0 h 27"/>
                <a:gd name="T20" fmla="*/ 25 w 25"/>
                <a:gd name="T21" fmla="*/ 27 h 27"/>
              </a:gdLst>
              <a:ahLst/>
              <a:cxnLst>
                <a:cxn ang="T12">
                  <a:pos x="T0" y="T1"/>
                </a:cxn>
                <a:cxn ang="T13">
                  <a:pos x="T2" y="T3"/>
                </a:cxn>
                <a:cxn ang="T14">
                  <a:pos x="T4" y="T5"/>
                </a:cxn>
                <a:cxn ang="T15">
                  <a:pos x="T6" y="T7"/>
                </a:cxn>
                <a:cxn ang="T16">
                  <a:pos x="T8" y="T9"/>
                </a:cxn>
                <a:cxn ang="T17">
                  <a:pos x="T10" y="T11"/>
                </a:cxn>
              </a:cxnLst>
              <a:rect l="T18" t="T19" r="T20" b="T21"/>
              <a:pathLst>
                <a:path w="25" h="27">
                  <a:moveTo>
                    <a:pt x="0" y="4"/>
                  </a:moveTo>
                  <a:lnTo>
                    <a:pt x="5" y="0"/>
                  </a:lnTo>
                  <a:lnTo>
                    <a:pt x="5" y="12"/>
                  </a:lnTo>
                  <a:lnTo>
                    <a:pt x="24" y="16"/>
                  </a:lnTo>
                  <a:lnTo>
                    <a:pt x="12" y="26"/>
                  </a:lnTo>
                  <a:lnTo>
                    <a:pt x="0" y="4"/>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32" name="Freeform 48"/>
            <p:cNvSpPr>
              <a:spLocks/>
            </p:cNvSpPr>
            <p:nvPr/>
          </p:nvSpPr>
          <p:spPr bwMode="auto">
            <a:xfrm>
              <a:off x="2863" y="3475"/>
              <a:ext cx="30" cy="20"/>
            </a:xfrm>
            <a:custGeom>
              <a:avLst/>
              <a:gdLst>
                <a:gd name="T0" fmla="*/ 0 w 25"/>
                <a:gd name="T1" fmla="*/ 13 h 17"/>
                <a:gd name="T2" fmla="*/ 5 w 25"/>
                <a:gd name="T3" fmla="*/ 0 h 17"/>
                <a:gd name="T4" fmla="*/ 29 w 25"/>
                <a:gd name="T5" fmla="*/ 19 h 17"/>
                <a:gd name="T6" fmla="*/ 0 w 25"/>
                <a:gd name="T7" fmla="*/ 13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1"/>
                  </a:moveTo>
                  <a:lnTo>
                    <a:pt x="4" y="0"/>
                  </a:lnTo>
                  <a:lnTo>
                    <a:pt x="24" y="16"/>
                  </a:lnTo>
                  <a:lnTo>
                    <a:pt x="0" y="11"/>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33" name="Freeform 49"/>
            <p:cNvSpPr>
              <a:spLocks/>
            </p:cNvSpPr>
            <p:nvPr/>
          </p:nvSpPr>
          <p:spPr bwMode="auto">
            <a:xfrm>
              <a:off x="2870" y="3448"/>
              <a:ext cx="33" cy="49"/>
            </a:xfrm>
            <a:custGeom>
              <a:avLst/>
              <a:gdLst>
                <a:gd name="T0" fmla="*/ 0 w 26"/>
                <a:gd name="T1" fmla="*/ 38 h 41"/>
                <a:gd name="T2" fmla="*/ 5 w 26"/>
                <a:gd name="T3" fmla="*/ 31 h 41"/>
                <a:gd name="T4" fmla="*/ 22 w 26"/>
                <a:gd name="T5" fmla="*/ 36 h 41"/>
                <a:gd name="T6" fmla="*/ 15 w 26"/>
                <a:gd name="T7" fmla="*/ 24 h 41"/>
                <a:gd name="T8" fmla="*/ 22 w 26"/>
                <a:gd name="T9" fmla="*/ 17 h 41"/>
                <a:gd name="T10" fmla="*/ 11 w 26"/>
                <a:gd name="T11" fmla="*/ 14 h 41"/>
                <a:gd name="T12" fmla="*/ 11 w 26"/>
                <a:gd name="T13" fmla="*/ 2 h 41"/>
                <a:gd name="T14" fmla="*/ 30 w 26"/>
                <a:gd name="T15" fmla="*/ 0 h 41"/>
                <a:gd name="T16" fmla="*/ 32 w 26"/>
                <a:gd name="T17" fmla="*/ 48 h 41"/>
                <a:gd name="T18" fmla="*/ 0 w 26"/>
                <a:gd name="T19" fmla="*/ 38 h 4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6"/>
                <a:gd name="T31" fmla="*/ 0 h 41"/>
                <a:gd name="T32" fmla="*/ 26 w 26"/>
                <a:gd name="T33" fmla="*/ 41 h 41"/>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6" h="41">
                  <a:moveTo>
                    <a:pt x="0" y="32"/>
                  </a:moveTo>
                  <a:lnTo>
                    <a:pt x="4" y="26"/>
                  </a:lnTo>
                  <a:lnTo>
                    <a:pt x="17" y="30"/>
                  </a:lnTo>
                  <a:lnTo>
                    <a:pt x="12" y="20"/>
                  </a:lnTo>
                  <a:lnTo>
                    <a:pt x="17" y="14"/>
                  </a:lnTo>
                  <a:lnTo>
                    <a:pt x="9" y="12"/>
                  </a:lnTo>
                  <a:lnTo>
                    <a:pt x="9" y="2"/>
                  </a:lnTo>
                  <a:lnTo>
                    <a:pt x="24" y="0"/>
                  </a:lnTo>
                  <a:lnTo>
                    <a:pt x="25" y="40"/>
                  </a:lnTo>
                  <a:lnTo>
                    <a:pt x="0" y="32"/>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34" name="Freeform 50"/>
            <p:cNvSpPr>
              <a:spLocks/>
            </p:cNvSpPr>
            <p:nvPr/>
          </p:nvSpPr>
          <p:spPr bwMode="auto">
            <a:xfrm>
              <a:off x="2885" y="3503"/>
              <a:ext cx="31" cy="20"/>
            </a:xfrm>
            <a:custGeom>
              <a:avLst/>
              <a:gdLst>
                <a:gd name="T0" fmla="*/ 0 w 25"/>
                <a:gd name="T1" fmla="*/ 0 h 17"/>
                <a:gd name="T2" fmla="*/ 26 w 25"/>
                <a:gd name="T3" fmla="*/ 5 h 17"/>
                <a:gd name="T4" fmla="*/ 30 w 25"/>
                <a:gd name="T5" fmla="*/ 19 h 17"/>
                <a:gd name="T6" fmla="*/ 0 w 25"/>
                <a:gd name="T7" fmla="*/ 0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0"/>
                  </a:moveTo>
                  <a:lnTo>
                    <a:pt x="21" y="4"/>
                  </a:lnTo>
                  <a:lnTo>
                    <a:pt x="24" y="16"/>
                  </a:lnTo>
                  <a:lnTo>
                    <a:pt x="0" y="0"/>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35" name="Freeform 51"/>
            <p:cNvSpPr>
              <a:spLocks/>
            </p:cNvSpPr>
            <p:nvPr/>
          </p:nvSpPr>
          <p:spPr bwMode="auto">
            <a:xfrm>
              <a:off x="2911" y="3497"/>
              <a:ext cx="31" cy="20"/>
            </a:xfrm>
            <a:custGeom>
              <a:avLst/>
              <a:gdLst>
                <a:gd name="T0" fmla="*/ 0 w 25"/>
                <a:gd name="T1" fmla="*/ 19 h 17"/>
                <a:gd name="T2" fmla="*/ 5 w 25"/>
                <a:gd name="T3" fmla="*/ 0 h 17"/>
                <a:gd name="T4" fmla="*/ 30 w 25"/>
                <a:gd name="T5" fmla="*/ 19 h 17"/>
                <a:gd name="T6" fmla="*/ 0 w 25"/>
                <a:gd name="T7" fmla="*/ 19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6"/>
                  </a:moveTo>
                  <a:lnTo>
                    <a:pt x="4" y="0"/>
                  </a:lnTo>
                  <a:lnTo>
                    <a:pt x="24" y="16"/>
                  </a:lnTo>
                  <a:lnTo>
                    <a:pt x="0" y="16"/>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36" name="Freeform 52"/>
            <p:cNvSpPr>
              <a:spLocks/>
            </p:cNvSpPr>
            <p:nvPr/>
          </p:nvSpPr>
          <p:spPr bwMode="auto">
            <a:xfrm>
              <a:off x="4537" y="1604"/>
              <a:ext cx="704" cy="610"/>
            </a:xfrm>
            <a:custGeom>
              <a:avLst/>
              <a:gdLst>
                <a:gd name="T0" fmla="*/ 4 w 568"/>
                <a:gd name="T1" fmla="*/ 266 h 507"/>
                <a:gd name="T2" fmla="*/ 74 w 568"/>
                <a:gd name="T3" fmla="*/ 229 h 507"/>
                <a:gd name="T4" fmla="*/ 72 w 568"/>
                <a:gd name="T5" fmla="*/ 176 h 507"/>
                <a:gd name="T6" fmla="*/ 107 w 568"/>
                <a:gd name="T7" fmla="*/ 130 h 507"/>
                <a:gd name="T8" fmla="*/ 140 w 568"/>
                <a:gd name="T9" fmla="*/ 107 h 507"/>
                <a:gd name="T10" fmla="*/ 174 w 568"/>
                <a:gd name="T11" fmla="*/ 116 h 507"/>
                <a:gd name="T12" fmla="*/ 197 w 568"/>
                <a:gd name="T13" fmla="*/ 167 h 507"/>
                <a:gd name="T14" fmla="*/ 268 w 568"/>
                <a:gd name="T15" fmla="*/ 217 h 507"/>
                <a:gd name="T16" fmla="*/ 357 w 568"/>
                <a:gd name="T17" fmla="*/ 238 h 507"/>
                <a:gd name="T18" fmla="*/ 440 w 568"/>
                <a:gd name="T19" fmla="*/ 199 h 507"/>
                <a:gd name="T20" fmla="*/ 457 w 568"/>
                <a:gd name="T21" fmla="*/ 177 h 507"/>
                <a:gd name="T22" fmla="*/ 526 w 568"/>
                <a:gd name="T23" fmla="*/ 140 h 507"/>
                <a:gd name="T24" fmla="*/ 482 w 568"/>
                <a:gd name="T25" fmla="*/ 120 h 507"/>
                <a:gd name="T26" fmla="*/ 488 w 568"/>
                <a:gd name="T27" fmla="*/ 75 h 507"/>
                <a:gd name="T28" fmla="*/ 523 w 568"/>
                <a:gd name="T29" fmla="*/ 73 h 507"/>
                <a:gd name="T30" fmla="*/ 532 w 568"/>
                <a:gd name="T31" fmla="*/ 18 h 507"/>
                <a:gd name="T32" fmla="*/ 596 w 568"/>
                <a:gd name="T33" fmla="*/ 12 h 507"/>
                <a:gd name="T34" fmla="*/ 653 w 568"/>
                <a:gd name="T35" fmla="*/ 95 h 507"/>
                <a:gd name="T36" fmla="*/ 703 w 568"/>
                <a:gd name="T37" fmla="*/ 105 h 507"/>
                <a:gd name="T38" fmla="*/ 658 w 568"/>
                <a:gd name="T39" fmla="*/ 179 h 507"/>
                <a:gd name="T40" fmla="*/ 653 w 568"/>
                <a:gd name="T41" fmla="*/ 219 h 507"/>
                <a:gd name="T42" fmla="*/ 626 w 568"/>
                <a:gd name="T43" fmla="*/ 232 h 507"/>
                <a:gd name="T44" fmla="*/ 611 w 568"/>
                <a:gd name="T45" fmla="*/ 239 h 507"/>
                <a:gd name="T46" fmla="*/ 548 w 568"/>
                <a:gd name="T47" fmla="*/ 292 h 507"/>
                <a:gd name="T48" fmla="*/ 553 w 568"/>
                <a:gd name="T49" fmla="*/ 250 h 507"/>
                <a:gd name="T50" fmla="*/ 506 w 568"/>
                <a:gd name="T51" fmla="*/ 296 h 507"/>
                <a:gd name="T52" fmla="*/ 542 w 568"/>
                <a:gd name="T53" fmla="*/ 309 h 507"/>
                <a:gd name="T54" fmla="*/ 534 w 568"/>
                <a:gd name="T55" fmla="*/ 336 h 507"/>
                <a:gd name="T56" fmla="*/ 554 w 568"/>
                <a:gd name="T57" fmla="*/ 416 h 507"/>
                <a:gd name="T58" fmla="*/ 554 w 568"/>
                <a:gd name="T59" fmla="*/ 431 h 507"/>
                <a:gd name="T60" fmla="*/ 555 w 568"/>
                <a:gd name="T61" fmla="*/ 448 h 507"/>
                <a:gd name="T62" fmla="*/ 490 w 568"/>
                <a:gd name="T63" fmla="*/ 563 h 507"/>
                <a:gd name="T64" fmla="*/ 464 w 568"/>
                <a:gd name="T65" fmla="*/ 573 h 507"/>
                <a:gd name="T66" fmla="*/ 450 w 568"/>
                <a:gd name="T67" fmla="*/ 582 h 507"/>
                <a:gd name="T68" fmla="*/ 419 w 568"/>
                <a:gd name="T69" fmla="*/ 609 h 507"/>
                <a:gd name="T70" fmla="*/ 393 w 568"/>
                <a:gd name="T71" fmla="*/ 588 h 507"/>
                <a:gd name="T72" fmla="*/ 327 w 568"/>
                <a:gd name="T73" fmla="*/ 573 h 507"/>
                <a:gd name="T74" fmla="*/ 321 w 568"/>
                <a:gd name="T75" fmla="*/ 591 h 507"/>
                <a:gd name="T76" fmla="*/ 294 w 568"/>
                <a:gd name="T77" fmla="*/ 579 h 507"/>
                <a:gd name="T78" fmla="*/ 274 w 568"/>
                <a:gd name="T79" fmla="*/ 550 h 507"/>
                <a:gd name="T80" fmla="*/ 286 w 568"/>
                <a:gd name="T81" fmla="*/ 487 h 507"/>
                <a:gd name="T82" fmla="*/ 260 w 568"/>
                <a:gd name="T83" fmla="*/ 472 h 507"/>
                <a:gd name="T84" fmla="*/ 207 w 568"/>
                <a:gd name="T85" fmla="*/ 484 h 507"/>
                <a:gd name="T86" fmla="*/ 175 w 568"/>
                <a:gd name="T87" fmla="*/ 492 h 507"/>
                <a:gd name="T88" fmla="*/ 165 w 568"/>
                <a:gd name="T89" fmla="*/ 482 h 507"/>
                <a:gd name="T90" fmla="*/ 120 w 568"/>
                <a:gd name="T91" fmla="*/ 458 h 507"/>
                <a:gd name="T92" fmla="*/ 61 w 568"/>
                <a:gd name="T93" fmla="*/ 431 h 507"/>
                <a:gd name="T94" fmla="*/ 67 w 568"/>
                <a:gd name="T95" fmla="*/ 399 h 507"/>
                <a:gd name="T96" fmla="*/ 77 w 568"/>
                <a:gd name="T97" fmla="*/ 350 h 507"/>
                <a:gd name="T98" fmla="*/ 46 w 568"/>
                <a:gd name="T99" fmla="*/ 351 h 507"/>
                <a:gd name="T100" fmla="*/ 11 w 568"/>
                <a:gd name="T101" fmla="*/ 318 h 507"/>
                <a:gd name="T102" fmla="*/ 0 w 568"/>
                <a:gd name="T103" fmla="*/ 290 h 50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568"/>
                <a:gd name="T157" fmla="*/ 0 h 507"/>
                <a:gd name="T158" fmla="*/ 568 w 568"/>
                <a:gd name="T159" fmla="*/ 507 h 507"/>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568" h="507">
                  <a:moveTo>
                    <a:pt x="0" y="241"/>
                  </a:moveTo>
                  <a:lnTo>
                    <a:pt x="3" y="221"/>
                  </a:lnTo>
                  <a:lnTo>
                    <a:pt x="24" y="217"/>
                  </a:lnTo>
                  <a:lnTo>
                    <a:pt x="60" y="190"/>
                  </a:lnTo>
                  <a:lnTo>
                    <a:pt x="65" y="170"/>
                  </a:lnTo>
                  <a:lnTo>
                    <a:pt x="58" y="146"/>
                  </a:lnTo>
                  <a:lnTo>
                    <a:pt x="80" y="139"/>
                  </a:lnTo>
                  <a:lnTo>
                    <a:pt x="86" y="108"/>
                  </a:lnTo>
                  <a:lnTo>
                    <a:pt x="110" y="109"/>
                  </a:lnTo>
                  <a:lnTo>
                    <a:pt x="113" y="89"/>
                  </a:lnTo>
                  <a:lnTo>
                    <a:pt x="130" y="78"/>
                  </a:lnTo>
                  <a:lnTo>
                    <a:pt x="140" y="96"/>
                  </a:lnTo>
                  <a:lnTo>
                    <a:pt x="153" y="102"/>
                  </a:lnTo>
                  <a:lnTo>
                    <a:pt x="159" y="139"/>
                  </a:lnTo>
                  <a:lnTo>
                    <a:pt x="199" y="154"/>
                  </a:lnTo>
                  <a:lnTo>
                    <a:pt x="216" y="180"/>
                  </a:lnTo>
                  <a:lnTo>
                    <a:pt x="250" y="178"/>
                  </a:lnTo>
                  <a:lnTo>
                    <a:pt x="288" y="198"/>
                  </a:lnTo>
                  <a:lnTo>
                    <a:pt x="339" y="180"/>
                  </a:lnTo>
                  <a:lnTo>
                    <a:pt x="355" y="165"/>
                  </a:lnTo>
                  <a:lnTo>
                    <a:pt x="355" y="145"/>
                  </a:lnTo>
                  <a:lnTo>
                    <a:pt x="369" y="147"/>
                  </a:lnTo>
                  <a:lnTo>
                    <a:pt x="400" y="118"/>
                  </a:lnTo>
                  <a:lnTo>
                    <a:pt x="424" y="116"/>
                  </a:lnTo>
                  <a:lnTo>
                    <a:pt x="413" y="94"/>
                  </a:lnTo>
                  <a:lnTo>
                    <a:pt x="389" y="100"/>
                  </a:lnTo>
                  <a:lnTo>
                    <a:pt x="388" y="75"/>
                  </a:lnTo>
                  <a:lnTo>
                    <a:pt x="394" y="62"/>
                  </a:lnTo>
                  <a:lnTo>
                    <a:pt x="409" y="69"/>
                  </a:lnTo>
                  <a:lnTo>
                    <a:pt x="422" y="61"/>
                  </a:lnTo>
                  <a:lnTo>
                    <a:pt x="436" y="27"/>
                  </a:lnTo>
                  <a:lnTo>
                    <a:pt x="429" y="15"/>
                  </a:lnTo>
                  <a:lnTo>
                    <a:pt x="463" y="0"/>
                  </a:lnTo>
                  <a:lnTo>
                    <a:pt x="481" y="10"/>
                  </a:lnTo>
                  <a:lnTo>
                    <a:pt x="499" y="67"/>
                  </a:lnTo>
                  <a:lnTo>
                    <a:pt x="527" y="79"/>
                  </a:lnTo>
                  <a:lnTo>
                    <a:pt x="532" y="100"/>
                  </a:lnTo>
                  <a:lnTo>
                    <a:pt x="567" y="87"/>
                  </a:lnTo>
                  <a:lnTo>
                    <a:pt x="551" y="141"/>
                  </a:lnTo>
                  <a:lnTo>
                    <a:pt x="531" y="149"/>
                  </a:lnTo>
                  <a:lnTo>
                    <a:pt x="533" y="170"/>
                  </a:lnTo>
                  <a:lnTo>
                    <a:pt x="527" y="182"/>
                  </a:lnTo>
                  <a:lnTo>
                    <a:pt x="523" y="178"/>
                  </a:lnTo>
                  <a:lnTo>
                    <a:pt x="505" y="193"/>
                  </a:lnTo>
                  <a:lnTo>
                    <a:pt x="505" y="202"/>
                  </a:lnTo>
                  <a:lnTo>
                    <a:pt x="493" y="199"/>
                  </a:lnTo>
                  <a:lnTo>
                    <a:pt x="469" y="223"/>
                  </a:lnTo>
                  <a:lnTo>
                    <a:pt x="442" y="243"/>
                  </a:lnTo>
                  <a:lnTo>
                    <a:pt x="450" y="217"/>
                  </a:lnTo>
                  <a:lnTo>
                    <a:pt x="446" y="208"/>
                  </a:lnTo>
                  <a:lnTo>
                    <a:pt x="409" y="238"/>
                  </a:lnTo>
                  <a:lnTo>
                    <a:pt x="408" y="246"/>
                  </a:lnTo>
                  <a:lnTo>
                    <a:pt x="420" y="265"/>
                  </a:lnTo>
                  <a:lnTo>
                    <a:pt x="437" y="257"/>
                  </a:lnTo>
                  <a:lnTo>
                    <a:pt x="454" y="264"/>
                  </a:lnTo>
                  <a:lnTo>
                    <a:pt x="431" y="279"/>
                  </a:lnTo>
                  <a:lnTo>
                    <a:pt x="422" y="300"/>
                  </a:lnTo>
                  <a:lnTo>
                    <a:pt x="447" y="346"/>
                  </a:lnTo>
                  <a:lnTo>
                    <a:pt x="430" y="342"/>
                  </a:lnTo>
                  <a:lnTo>
                    <a:pt x="447" y="358"/>
                  </a:lnTo>
                  <a:lnTo>
                    <a:pt x="431" y="368"/>
                  </a:lnTo>
                  <a:lnTo>
                    <a:pt x="448" y="372"/>
                  </a:lnTo>
                  <a:lnTo>
                    <a:pt x="416" y="446"/>
                  </a:lnTo>
                  <a:lnTo>
                    <a:pt x="395" y="468"/>
                  </a:lnTo>
                  <a:lnTo>
                    <a:pt x="375" y="475"/>
                  </a:lnTo>
                  <a:lnTo>
                    <a:pt x="374" y="476"/>
                  </a:lnTo>
                  <a:lnTo>
                    <a:pt x="369" y="471"/>
                  </a:lnTo>
                  <a:lnTo>
                    <a:pt x="363" y="484"/>
                  </a:lnTo>
                  <a:lnTo>
                    <a:pt x="339" y="491"/>
                  </a:lnTo>
                  <a:lnTo>
                    <a:pt x="338" y="506"/>
                  </a:lnTo>
                  <a:lnTo>
                    <a:pt x="333" y="488"/>
                  </a:lnTo>
                  <a:lnTo>
                    <a:pt x="317" y="489"/>
                  </a:lnTo>
                  <a:lnTo>
                    <a:pt x="292" y="466"/>
                  </a:lnTo>
                  <a:lnTo>
                    <a:pt x="264" y="476"/>
                  </a:lnTo>
                  <a:lnTo>
                    <a:pt x="258" y="476"/>
                  </a:lnTo>
                  <a:lnTo>
                    <a:pt x="259" y="491"/>
                  </a:lnTo>
                  <a:lnTo>
                    <a:pt x="255" y="487"/>
                  </a:lnTo>
                  <a:lnTo>
                    <a:pt x="237" y="481"/>
                  </a:lnTo>
                  <a:lnTo>
                    <a:pt x="232" y="454"/>
                  </a:lnTo>
                  <a:lnTo>
                    <a:pt x="221" y="457"/>
                  </a:lnTo>
                  <a:lnTo>
                    <a:pt x="231" y="418"/>
                  </a:lnTo>
                  <a:lnTo>
                    <a:pt x="231" y="405"/>
                  </a:lnTo>
                  <a:lnTo>
                    <a:pt x="220" y="397"/>
                  </a:lnTo>
                  <a:lnTo>
                    <a:pt x="210" y="392"/>
                  </a:lnTo>
                  <a:lnTo>
                    <a:pt x="207" y="378"/>
                  </a:lnTo>
                  <a:lnTo>
                    <a:pt x="167" y="402"/>
                  </a:lnTo>
                  <a:lnTo>
                    <a:pt x="150" y="395"/>
                  </a:lnTo>
                  <a:lnTo>
                    <a:pt x="141" y="409"/>
                  </a:lnTo>
                  <a:lnTo>
                    <a:pt x="140" y="399"/>
                  </a:lnTo>
                  <a:lnTo>
                    <a:pt x="133" y="401"/>
                  </a:lnTo>
                  <a:lnTo>
                    <a:pt x="113" y="401"/>
                  </a:lnTo>
                  <a:lnTo>
                    <a:pt x="97" y="381"/>
                  </a:lnTo>
                  <a:lnTo>
                    <a:pt x="68" y="367"/>
                  </a:lnTo>
                  <a:lnTo>
                    <a:pt x="49" y="358"/>
                  </a:lnTo>
                  <a:lnTo>
                    <a:pt x="44" y="335"/>
                  </a:lnTo>
                  <a:lnTo>
                    <a:pt x="54" y="332"/>
                  </a:lnTo>
                  <a:lnTo>
                    <a:pt x="48" y="313"/>
                  </a:lnTo>
                  <a:lnTo>
                    <a:pt x="62" y="291"/>
                  </a:lnTo>
                  <a:lnTo>
                    <a:pt x="51" y="284"/>
                  </a:lnTo>
                  <a:lnTo>
                    <a:pt x="37" y="292"/>
                  </a:lnTo>
                  <a:lnTo>
                    <a:pt x="9" y="267"/>
                  </a:lnTo>
                  <a:lnTo>
                    <a:pt x="9" y="264"/>
                  </a:lnTo>
                  <a:lnTo>
                    <a:pt x="10" y="246"/>
                  </a:lnTo>
                  <a:lnTo>
                    <a:pt x="0" y="241"/>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37" name="Freeform 53"/>
            <p:cNvSpPr>
              <a:spLocks/>
            </p:cNvSpPr>
            <p:nvPr/>
          </p:nvSpPr>
          <p:spPr bwMode="auto">
            <a:xfrm>
              <a:off x="4939" y="2216"/>
              <a:ext cx="32" cy="30"/>
            </a:xfrm>
            <a:custGeom>
              <a:avLst/>
              <a:gdLst>
                <a:gd name="T0" fmla="*/ 0 w 25"/>
                <a:gd name="T1" fmla="*/ 22 h 26"/>
                <a:gd name="T2" fmla="*/ 9 w 25"/>
                <a:gd name="T3" fmla="*/ 0 h 26"/>
                <a:gd name="T4" fmla="*/ 31 w 25"/>
                <a:gd name="T5" fmla="*/ 6 h 26"/>
                <a:gd name="T6" fmla="*/ 13 w 25"/>
                <a:gd name="T7" fmla="*/ 29 h 26"/>
                <a:gd name="T8" fmla="*/ 0 w 25"/>
                <a:gd name="T9" fmla="*/ 22 h 26"/>
                <a:gd name="T10" fmla="*/ 0 60000 65536"/>
                <a:gd name="T11" fmla="*/ 0 60000 65536"/>
                <a:gd name="T12" fmla="*/ 0 60000 65536"/>
                <a:gd name="T13" fmla="*/ 0 60000 65536"/>
                <a:gd name="T14" fmla="*/ 0 60000 65536"/>
                <a:gd name="T15" fmla="*/ 0 w 25"/>
                <a:gd name="T16" fmla="*/ 0 h 26"/>
                <a:gd name="T17" fmla="*/ 25 w 25"/>
                <a:gd name="T18" fmla="*/ 26 h 26"/>
              </a:gdLst>
              <a:ahLst/>
              <a:cxnLst>
                <a:cxn ang="T10">
                  <a:pos x="T0" y="T1"/>
                </a:cxn>
                <a:cxn ang="T11">
                  <a:pos x="T2" y="T3"/>
                </a:cxn>
                <a:cxn ang="T12">
                  <a:pos x="T4" y="T5"/>
                </a:cxn>
                <a:cxn ang="T13">
                  <a:pos x="T6" y="T7"/>
                </a:cxn>
                <a:cxn ang="T14">
                  <a:pos x="T8" y="T9"/>
                </a:cxn>
              </a:cxnLst>
              <a:rect l="T15" t="T16" r="T17" b="T18"/>
              <a:pathLst>
                <a:path w="25" h="26">
                  <a:moveTo>
                    <a:pt x="0" y="19"/>
                  </a:moveTo>
                  <a:lnTo>
                    <a:pt x="7" y="0"/>
                  </a:lnTo>
                  <a:lnTo>
                    <a:pt x="24" y="5"/>
                  </a:lnTo>
                  <a:lnTo>
                    <a:pt x="10" y="25"/>
                  </a:lnTo>
                  <a:lnTo>
                    <a:pt x="0" y="1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38" name="Freeform 54"/>
            <p:cNvSpPr>
              <a:spLocks/>
            </p:cNvSpPr>
            <p:nvPr/>
          </p:nvSpPr>
          <p:spPr bwMode="auto">
            <a:xfrm>
              <a:off x="5071" y="2134"/>
              <a:ext cx="31" cy="53"/>
            </a:xfrm>
            <a:custGeom>
              <a:avLst/>
              <a:gdLst>
                <a:gd name="T0" fmla="*/ 0 w 25"/>
                <a:gd name="T1" fmla="*/ 20 h 44"/>
                <a:gd name="T2" fmla="*/ 11 w 25"/>
                <a:gd name="T3" fmla="*/ 52 h 44"/>
                <a:gd name="T4" fmla="*/ 30 w 25"/>
                <a:gd name="T5" fmla="*/ 0 h 44"/>
                <a:gd name="T6" fmla="*/ 14 w 25"/>
                <a:gd name="T7" fmla="*/ 0 h 44"/>
                <a:gd name="T8" fmla="*/ 0 w 25"/>
                <a:gd name="T9" fmla="*/ 20 h 44"/>
                <a:gd name="T10" fmla="*/ 0 60000 65536"/>
                <a:gd name="T11" fmla="*/ 0 60000 65536"/>
                <a:gd name="T12" fmla="*/ 0 60000 65536"/>
                <a:gd name="T13" fmla="*/ 0 60000 65536"/>
                <a:gd name="T14" fmla="*/ 0 60000 65536"/>
                <a:gd name="T15" fmla="*/ 0 w 25"/>
                <a:gd name="T16" fmla="*/ 0 h 44"/>
                <a:gd name="T17" fmla="*/ 25 w 25"/>
                <a:gd name="T18" fmla="*/ 44 h 44"/>
              </a:gdLst>
              <a:ahLst/>
              <a:cxnLst>
                <a:cxn ang="T10">
                  <a:pos x="T0" y="T1"/>
                </a:cxn>
                <a:cxn ang="T11">
                  <a:pos x="T2" y="T3"/>
                </a:cxn>
                <a:cxn ang="T12">
                  <a:pos x="T4" y="T5"/>
                </a:cxn>
                <a:cxn ang="T13">
                  <a:pos x="T6" y="T7"/>
                </a:cxn>
                <a:cxn ang="T14">
                  <a:pos x="T8" y="T9"/>
                </a:cxn>
              </a:cxnLst>
              <a:rect l="T15" t="T16" r="T17" b="T18"/>
              <a:pathLst>
                <a:path w="25" h="44">
                  <a:moveTo>
                    <a:pt x="0" y="17"/>
                  </a:moveTo>
                  <a:lnTo>
                    <a:pt x="9" y="43"/>
                  </a:lnTo>
                  <a:lnTo>
                    <a:pt x="24" y="0"/>
                  </a:lnTo>
                  <a:lnTo>
                    <a:pt x="11" y="0"/>
                  </a:lnTo>
                  <a:lnTo>
                    <a:pt x="0" y="17"/>
                  </a:lnTo>
                </a:path>
              </a:pathLst>
            </a:custGeom>
            <a:solidFill>
              <a:srgbClr val="008A00"/>
            </a:solidFill>
            <a:ln w="12699" cap="rnd" cmpd="sng">
              <a:solidFill>
                <a:srgbClr val="000000"/>
              </a:solidFill>
              <a:prstDash val="solid"/>
              <a:round/>
              <a:headEnd/>
              <a:tailEnd/>
            </a:ln>
          </p:spPr>
          <p:txBody>
            <a:bodyPr/>
            <a:lstStyle/>
            <a:p>
              <a:endParaRPr lang="it-IT"/>
            </a:p>
          </p:txBody>
        </p:sp>
        <p:sp>
          <p:nvSpPr>
            <p:cNvPr id="42039" name="Freeform 55"/>
            <p:cNvSpPr>
              <a:spLocks/>
            </p:cNvSpPr>
            <p:nvPr/>
          </p:nvSpPr>
          <p:spPr bwMode="auto">
            <a:xfrm>
              <a:off x="2785" y="2340"/>
              <a:ext cx="138" cy="261"/>
            </a:xfrm>
            <a:custGeom>
              <a:avLst/>
              <a:gdLst>
                <a:gd name="T0" fmla="*/ 0 w 112"/>
                <a:gd name="T1" fmla="*/ 174 h 218"/>
                <a:gd name="T2" fmla="*/ 16 w 112"/>
                <a:gd name="T3" fmla="*/ 192 h 218"/>
                <a:gd name="T4" fmla="*/ 41 w 112"/>
                <a:gd name="T5" fmla="*/ 196 h 218"/>
                <a:gd name="T6" fmla="*/ 65 w 112"/>
                <a:gd name="T7" fmla="*/ 231 h 218"/>
                <a:gd name="T8" fmla="*/ 99 w 112"/>
                <a:gd name="T9" fmla="*/ 235 h 218"/>
                <a:gd name="T10" fmla="*/ 92 w 112"/>
                <a:gd name="T11" fmla="*/ 254 h 218"/>
                <a:gd name="T12" fmla="*/ 101 w 112"/>
                <a:gd name="T13" fmla="*/ 260 h 218"/>
                <a:gd name="T14" fmla="*/ 106 w 112"/>
                <a:gd name="T15" fmla="*/ 214 h 218"/>
                <a:gd name="T16" fmla="*/ 100 w 112"/>
                <a:gd name="T17" fmla="*/ 187 h 218"/>
                <a:gd name="T18" fmla="*/ 111 w 112"/>
                <a:gd name="T19" fmla="*/ 186 h 218"/>
                <a:gd name="T20" fmla="*/ 102 w 112"/>
                <a:gd name="T21" fmla="*/ 169 h 218"/>
                <a:gd name="T22" fmla="*/ 129 w 112"/>
                <a:gd name="T23" fmla="*/ 164 h 218"/>
                <a:gd name="T24" fmla="*/ 137 w 112"/>
                <a:gd name="T25" fmla="*/ 175 h 218"/>
                <a:gd name="T26" fmla="*/ 126 w 112"/>
                <a:gd name="T27" fmla="*/ 152 h 218"/>
                <a:gd name="T28" fmla="*/ 129 w 112"/>
                <a:gd name="T29" fmla="*/ 97 h 218"/>
                <a:gd name="T30" fmla="*/ 107 w 112"/>
                <a:gd name="T31" fmla="*/ 99 h 218"/>
                <a:gd name="T32" fmla="*/ 100 w 112"/>
                <a:gd name="T33" fmla="*/ 86 h 218"/>
                <a:gd name="T34" fmla="*/ 78 w 112"/>
                <a:gd name="T35" fmla="*/ 83 h 218"/>
                <a:gd name="T36" fmla="*/ 64 w 112"/>
                <a:gd name="T37" fmla="*/ 51 h 218"/>
                <a:gd name="T38" fmla="*/ 85 w 112"/>
                <a:gd name="T39" fmla="*/ 10 h 218"/>
                <a:gd name="T40" fmla="*/ 83 w 112"/>
                <a:gd name="T41" fmla="*/ 0 h 218"/>
                <a:gd name="T42" fmla="*/ 44 w 112"/>
                <a:gd name="T43" fmla="*/ 23 h 218"/>
                <a:gd name="T44" fmla="*/ 23 w 112"/>
                <a:gd name="T45" fmla="*/ 69 h 218"/>
                <a:gd name="T46" fmla="*/ 16 w 112"/>
                <a:gd name="T47" fmla="*/ 59 h 218"/>
                <a:gd name="T48" fmla="*/ 11 w 112"/>
                <a:gd name="T49" fmla="*/ 81 h 218"/>
                <a:gd name="T50" fmla="*/ 16 w 112"/>
                <a:gd name="T51" fmla="*/ 133 h 218"/>
                <a:gd name="T52" fmla="*/ 21 w 112"/>
                <a:gd name="T53" fmla="*/ 133 h 218"/>
                <a:gd name="T54" fmla="*/ 0 w 112"/>
                <a:gd name="T55" fmla="*/ 174 h 21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12"/>
                <a:gd name="T85" fmla="*/ 0 h 218"/>
                <a:gd name="T86" fmla="*/ 112 w 112"/>
                <a:gd name="T87" fmla="*/ 218 h 21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12" h="218">
                  <a:moveTo>
                    <a:pt x="0" y="145"/>
                  </a:moveTo>
                  <a:lnTo>
                    <a:pt x="13" y="160"/>
                  </a:lnTo>
                  <a:lnTo>
                    <a:pt x="33" y="164"/>
                  </a:lnTo>
                  <a:lnTo>
                    <a:pt x="53" y="193"/>
                  </a:lnTo>
                  <a:lnTo>
                    <a:pt x="80" y="196"/>
                  </a:lnTo>
                  <a:lnTo>
                    <a:pt x="75" y="212"/>
                  </a:lnTo>
                  <a:lnTo>
                    <a:pt x="82" y="217"/>
                  </a:lnTo>
                  <a:lnTo>
                    <a:pt x="86" y="179"/>
                  </a:lnTo>
                  <a:lnTo>
                    <a:pt x="81" y="156"/>
                  </a:lnTo>
                  <a:lnTo>
                    <a:pt x="90" y="155"/>
                  </a:lnTo>
                  <a:lnTo>
                    <a:pt x="83" y="141"/>
                  </a:lnTo>
                  <a:lnTo>
                    <a:pt x="105" y="137"/>
                  </a:lnTo>
                  <a:lnTo>
                    <a:pt x="111" y="146"/>
                  </a:lnTo>
                  <a:lnTo>
                    <a:pt x="102" y="127"/>
                  </a:lnTo>
                  <a:lnTo>
                    <a:pt x="105" y="81"/>
                  </a:lnTo>
                  <a:lnTo>
                    <a:pt x="87" y="83"/>
                  </a:lnTo>
                  <a:lnTo>
                    <a:pt x="81" y="72"/>
                  </a:lnTo>
                  <a:lnTo>
                    <a:pt x="63" y="69"/>
                  </a:lnTo>
                  <a:lnTo>
                    <a:pt x="52" y="43"/>
                  </a:lnTo>
                  <a:lnTo>
                    <a:pt x="69" y="8"/>
                  </a:lnTo>
                  <a:lnTo>
                    <a:pt x="67" y="0"/>
                  </a:lnTo>
                  <a:lnTo>
                    <a:pt x="36" y="19"/>
                  </a:lnTo>
                  <a:lnTo>
                    <a:pt x="19" y="58"/>
                  </a:lnTo>
                  <a:lnTo>
                    <a:pt x="13" y="49"/>
                  </a:lnTo>
                  <a:lnTo>
                    <a:pt x="9" y="68"/>
                  </a:lnTo>
                  <a:lnTo>
                    <a:pt x="13" y="111"/>
                  </a:lnTo>
                  <a:lnTo>
                    <a:pt x="17" y="111"/>
                  </a:lnTo>
                  <a:lnTo>
                    <a:pt x="0" y="145"/>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40" name="Freeform 56"/>
            <p:cNvSpPr>
              <a:spLocks/>
            </p:cNvSpPr>
            <p:nvPr/>
          </p:nvSpPr>
          <p:spPr bwMode="auto">
            <a:xfrm>
              <a:off x="2707" y="2361"/>
              <a:ext cx="35" cy="45"/>
            </a:xfrm>
            <a:custGeom>
              <a:avLst/>
              <a:gdLst>
                <a:gd name="T0" fmla="*/ 0 w 29"/>
                <a:gd name="T1" fmla="*/ 0 h 37"/>
                <a:gd name="T2" fmla="*/ 0 w 29"/>
                <a:gd name="T3" fmla="*/ 17 h 37"/>
                <a:gd name="T4" fmla="*/ 8 w 29"/>
                <a:gd name="T5" fmla="*/ 15 h 37"/>
                <a:gd name="T6" fmla="*/ 29 w 29"/>
                <a:gd name="T7" fmla="*/ 44 h 37"/>
                <a:gd name="T8" fmla="*/ 34 w 29"/>
                <a:gd name="T9" fmla="*/ 22 h 37"/>
                <a:gd name="T10" fmla="*/ 22 w 29"/>
                <a:gd name="T11" fmla="*/ 2 h 37"/>
                <a:gd name="T12" fmla="*/ 0 w 29"/>
                <a:gd name="T13" fmla="*/ 0 h 37"/>
                <a:gd name="T14" fmla="*/ 0 60000 65536"/>
                <a:gd name="T15" fmla="*/ 0 60000 65536"/>
                <a:gd name="T16" fmla="*/ 0 60000 65536"/>
                <a:gd name="T17" fmla="*/ 0 60000 65536"/>
                <a:gd name="T18" fmla="*/ 0 60000 65536"/>
                <a:gd name="T19" fmla="*/ 0 60000 65536"/>
                <a:gd name="T20" fmla="*/ 0 60000 65536"/>
                <a:gd name="T21" fmla="*/ 0 w 29"/>
                <a:gd name="T22" fmla="*/ 0 h 37"/>
                <a:gd name="T23" fmla="*/ 29 w 29"/>
                <a:gd name="T24" fmla="*/ 37 h 3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9" h="37">
                  <a:moveTo>
                    <a:pt x="0" y="0"/>
                  </a:moveTo>
                  <a:lnTo>
                    <a:pt x="0" y="14"/>
                  </a:lnTo>
                  <a:lnTo>
                    <a:pt x="7" y="12"/>
                  </a:lnTo>
                  <a:lnTo>
                    <a:pt x="24" y="36"/>
                  </a:lnTo>
                  <a:lnTo>
                    <a:pt x="28" y="18"/>
                  </a:lnTo>
                  <a:lnTo>
                    <a:pt x="18" y="2"/>
                  </a:lnTo>
                  <a:lnTo>
                    <a:pt x="0" y="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41" name="Freeform 57"/>
            <p:cNvSpPr>
              <a:spLocks/>
            </p:cNvSpPr>
            <p:nvPr/>
          </p:nvSpPr>
          <p:spPr bwMode="auto">
            <a:xfrm>
              <a:off x="2714" y="2167"/>
              <a:ext cx="124" cy="53"/>
            </a:xfrm>
            <a:custGeom>
              <a:avLst/>
              <a:gdLst>
                <a:gd name="T0" fmla="*/ 0 w 100"/>
                <a:gd name="T1" fmla="*/ 19 h 45"/>
                <a:gd name="T2" fmla="*/ 16 w 100"/>
                <a:gd name="T3" fmla="*/ 1 h 45"/>
                <a:gd name="T4" fmla="*/ 48 w 100"/>
                <a:gd name="T5" fmla="*/ 0 h 45"/>
                <a:gd name="T6" fmla="*/ 123 w 100"/>
                <a:gd name="T7" fmla="*/ 44 h 45"/>
                <a:gd name="T8" fmla="*/ 83 w 100"/>
                <a:gd name="T9" fmla="*/ 52 h 45"/>
                <a:gd name="T10" fmla="*/ 91 w 100"/>
                <a:gd name="T11" fmla="*/ 41 h 45"/>
                <a:gd name="T12" fmla="*/ 71 w 100"/>
                <a:gd name="T13" fmla="*/ 25 h 45"/>
                <a:gd name="T14" fmla="*/ 33 w 100"/>
                <a:gd name="T15" fmla="*/ 15 h 45"/>
                <a:gd name="T16" fmla="*/ 36 w 100"/>
                <a:gd name="T17" fmla="*/ 7 h 45"/>
                <a:gd name="T18" fmla="*/ 0 w 100"/>
                <a:gd name="T19" fmla="*/ 19 h 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00"/>
                <a:gd name="T31" fmla="*/ 0 h 45"/>
                <a:gd name="T32" fmla="*/ 100 w 100"/>
                <a:gd name="T33" fmla="*/ 45 h 4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00" h="45">
                  <a:moveTo>
                    <a:pt x="0" y="16"/>
                  </a:moveTo>
                  <a:lnTo>
                    <a:pt x="13" y="1"/>
                  </a:lnTo>
                  <a:lnTo>
                    <a:pt x="39" y="0"/>
                  </a:lnTo>
                  <a:lnTo>
                    <a:pt x="99" y="37"/>
                  </a:lnTo>
                  <a:lnTo>
                    <a:pt x="67" y="44"/>
                  </a:lnTo>
                  <a:lnTo>
                    <a:pt x="73" y="35"/>
                  </a:lnTo>
                  <a:lnTo>
                    <a:pt x="57" y="21"/>
                  </a:lnTo>
                  <a:lnTo>
                    <a:pt x="27" y="13"/>
                  </a:lnTo>
                  <a:lnTo>
                    <a:pt x="29" y="6"/>
                  </a:lnTo>
                  <a:lnTo>
                    <a:pt x="0" y="1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42" name="Freeform 58"/>
            <p:cNvSpPr>
              <a:spLocks/>
            </p:cNvSpPr>
            <p:nvPr/>
          </p:nvSpPr>
          <p:spPr bwMode="auto">
            <a:xfrm>
              <a:off x="3826" y="1654"/>
              <a:ext cx="124" cy="69"/>
            </a:xfrm>
            <a:custGeom>
              <a:avLst/>
              <a:gdLst>
                <a:gd name="T0" fmla="*/ 0 w 100"/>
                <a:gd name="T1" fmla="*/ 17 h 57"/>
                <a:gd name="T2" fmla="*/ 21 w 100"/>
                <a:gd name="T3" fmla="*/ 48 h 57"/>
                <a:gd name="T4" fmla="*/ 56 w 100"/>
                <a:gd name="T5" fmla="*/ 47 h 57"/>
                <a:gd name="T6" fmla="*/ 62 w 100"/>
                <a:gd name="T7" fmla="*/ 62 h 57"/>
                <a:gd name="T8" fmla="*/ 77 w 100"/>
                <a:gd name="T9" fmla="*/ 68 h 57"/>
                <a:gd name="T10" fmla="*/ 103 w 100"/>
                <a:gd name="T11" fmla="*/ 52 h 57"/>
                <a:gd name="T12" fmla="*/ 119 w 100"/>
                <a:gd name="T13" fmla="*/ 56 h 57"/>
                <a:gd name="T14" fmla="*/ 123 w 100"/>
                <a:gd name="T15" fmla="*/ 41 h 57"/>
                <a:gd name="T16" fmla="*/ 94 w 100"/>
                <a:gd name="T17" fmla="*/ 38 h 57"/>
                <a:gd name="T18" fmla="*/ 32 w 100"/>
                <a:gd name="T19" fmla="*/ 6 h 57"/>
                <a:gd name="T20" fmla="*/ 26 w 100"/>
                <a:gd name="T21" fmla="*/ 0 h 57"/>
                <a:gd name="T22" fmla="*/ 0 w 100"/>
                <a:gd name="T23" fmla="*/ 17 h 5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00"/>
                <a:gd name="T37" fmla="*/ 0 h 57"/>
                <a:gd name="T38" fmla="*/ 100 w 100"/>
                <a:gd name="T39" fmla="*/ 57 h 5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00" h="57">
                  <a:moveTo>
                    <a:pt x="0" y="14"/>
                  </a:moveTo>
                  <a:lnTo>
                    <a:pt x="17" y="40"/>
                  </a:lnTo>
                  <a:lnTo>
                    <a:pt x="45" y="39"/>
                  </a:lnTo>
                  <a:lnTo>
                    <a:pt x="50" y="51"/>
                  </a:lnTo>
                  <a:lnTo>
                    <a:pt x="62" y="56"/>
                  </a:lnTo>
                  <a:lnTo>
                    <a:pt x="83" y="43"/>
                  </a:lnTo>
                  <a:lnTo>
                    <a:pt x="96" y="46"/>
                  </a:lnTo>
                  <a:lnTo>
                    <a:pt x="99" y="34"/>
                  </a:lnTo>
                  <a:lnTo>
                    <a:pt x="76" y="31"/>
                  </a:lnTo>
                  <a:lnTo>
                    <a:pt x="26" y="5"/>
                  </a:lnTo>
                  <a:lnTo>
                    <a:pt x="21" y="0"/>
                  </a:lnTo>
                  <a:lnTo>
                    <a:pt x="0" y="14"/>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43" name="Freeform 59"/>
            <p:cNvSpPr>
              <a:spLocks/>
            </p:cNvSpPr>
            <p:nvPr/>
          </p:nvSpPr>
          <p:spPr bwMode="auto">
            <a:xfrm>
              <a:off x="3782" y="1513"/>
              <a:ext cx="34" cy="64"/>
            </a:xfrm>
            <a:custGeom>
              <a:avLst/>
              <a:gdLst>
                <a:gd name="T0" fmla="*/ 0 w 27"/>
                <a:gd name="T1" fmla="*/ 47 h 53"/>
                <a:gd name="T2" fmla="*/ 1 w 27"/>
                <a:gd name="T3" fmla="*/ 17 h 53"/>
                <a:gd name="T4" fmla="*/ 28 w 27"/>
                <a:gd name="T5" fmla="*/ 0 h 53"/>
                <a:gd name="T6" fmla="*/ 23 w 27"/>
                <a:gd name="T7" fmla="*/ 24 h 53"/>
                <a:gd name="T8" fmla="*/ 33 w 27"/>
                <a:gd name="T9" fmla="*/ 30 h 53"/>
                <a:gd name="T10" fmla="*/ 16 w 27"/>
                <a:gd name="T11" fmla="*/ 45 h 53"/>
                <a:gd name="T12" fmla="*/ 14 w 27"/>
                <a:gd name="T13" fmla="*/ 63 h 53"/>
                <a:gd name="T14" fmla="*/ 5 w 27"/>
                <a:gd name="T15" fmla="*/ 63 h 53"/>
                <a:gd name="T16" fmla="*/ 0 w 27"/>
                <a:gd name="T17" fmla="*/ 47 h 5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53"/>
                <a:gd name="T29" fmla="*/ 27 w 27"/>
                <a:gd name="T30" fmla="*/ 53 h 5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53">
                  <a:moveTo>
                    <a:pt x="0" y="39"/>
                  </a:moveTo>
                  <a:lnTo>
                    <a:pt x="1" y="14"/>
                  </a:lnTo>
                  <a:lnTo>
                    <a:pt x="22" y="0"/>
                  </a:lnTo>
                  <a:lnTo>
                    <a:pt x="18" y="20"/>
                  </a:lnTo>
                  <a:lnTo>
                    <a:pt x="26" y="25"/>
                  </a:lnTo>
                  <a:lnTo>
                    <a:pt x="13" y="37"/>
                  </a:lnTo>
                  <a:lnTo>
                    <a:pt x="11" y="52"/>
                  </a:lnTo>
                  <a:lnTo>
                    <a:pt x="4" y="52"/>
                  </a:lnTo>
                  <a:lnTo>
                    <a:pt x="0" y="39"/>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44" name="Freeform 60"/>
            <p:cNvSpPr>
              <a:spLocks/>
            </p:cNvSpPr>
            <p:nvPr/>
          </p:nvSpPr>
          <p:spPr bwMode="auto">
            <a:xfrm>
              <a:off x="3804" y="1560"/>
              <a:ext cx="30" cy="20"/>
            </a:xfrm>
            <a:custGeom>
              <a:avLst/>
              <a:gdLst>
                <a:gd name="T0" fmla="*/ 0 w 25"/>
                <a:gd name="T1" fmla="*/ 19 h 17"/>
                <a:gd name="T2" fmla="*/ 22 w 25"/>
                <a:gd name="T3" fmla="*/ 0 h 17"/>
                <a:gd name="T4" fmla="*/ 29 w 25"/>
                <a:gd name="T5" fmla="*/ 12 h 17"/>
                <a:gd name="T6" fmla="*/ 0 w 25"/>
                <a:gd name="T7" fmla="*/ 19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6"/>
                  </a:moveTo>
                  <a:lnTo>
                    <a:pt x="18" y="0"/>
                  </a:lnTo>
                  <a:lnTo>
                    <a:pt x="24" y="10"/>
                  </a:lnTo>
                  <a:lnTo>
                    <a:pt x="0" y="16"/>
                  </a:lnTo>
                </a:path>
              </a:pathLst>
            </a:custGeom>
            <a:solidFill>
              <a:srgbClr val="00C200"/>
            </a:solidFill>
            <a:ln w="12699" cap="rnd" cmpd="sng">
              <a:solidFill>
                <a:srgbClr val="000000"/>
              </a:solidFill>
              <a:prstDash val="solid"/>
              <a:round/>
              <a:headEnd/>
              <a:tailEnd/>
            </a:ln>
          </p:spPr>
          <p:txBody>
            <a:bodyPr/>
            <a:lstStyle/>
            <a:p>
              <a:endParaRPr lang="it-IT"/>
            </a:p>
          </p:txBody>
        </p:sp>
        <p:sp>
          <p:nvSpPr>
            <p:cNvPr id="42045" name="Freeform 61"/>
            <p:cNvSpPr>
              <a:spLocks/>
            </p:cNvSpPr>
            <p:nvPr/>
          </p:nvSpPr>
          <p:spPr bwMode="auto">
            <a:xfrm>
              <a:off x="3816" y="1545"/>
              <a:ext cx="31" cy="27"/>
            </a:xfrm>
            <a:custGeom>
              <a:avLst/>
              <a:gdLst>
                <a:gd name="T0" fmla="*/ 0 w 25"/>
                <a:gd name="T1" fmla="*/ 14 h 23"/>
                <a:gd name="T2" fmla="*/ 22 w 25"/>
                <a:gd name="T3" fmla="*/ 26 h 23"/>
                <a:gd name="T4" fmla="*/ 30 w 25"/>
                <a:gd name="T5" fmla="*/ 13 h 23"/>
                <a:gd name="T6" fmla="*/ 25 w 25"/>
                <a:gd name="T7" fmla="*/ 0 h 23"/>
                <a:gd name="T8" fmla="*/ 0 w 25"/>
                <a:gd name="T9" fmla="*/ 14 h 23"/>
                <a:gd name="T10" fmla="*/ 0 60000 65536"/>
                <a:gd name="T11" fmla="*/ 0 60000 65536"/>
                <a:gd name="T12" fmla="*/ 0 60000 65536"/>
                <a:gd name="T13" fmla="*/ 0 60000 65536"/>
                <a:gd name="T14" fmla="*/ 0 60000 65536"/>
                <a:gd name="T15" fmla="*/ 0 w 25"/>
                <a:gd name="T16" fmla="*/ 0 h 23"/>
                <a:gd name="T17" fmla="*/ 25 w 25"/>
                <a:gd name="T18" fmla="*/ 23 h 23"/>
              </a:gdLst>
              <a:ahLst/>
              <a:cxnLst>
                <a:cxn ang="T10">
                  <a:pos x="T0" y="T1"/>
                </a:cxn>
                <a:cxn ang="T11">
                  <a:pos x="T2" y="T3"/>
                </a:cxn>
                <a:cxn ang="T12">
                  <a:pos x="T4" y="T5"/>
                </a:cxn>
                <a:cxn ang="T13">
                  <a:pos x="T6" y="T7"/>
                </a:cxn>
                <a:cxn ang="T14">
                  <a:pos x="T8" y="T9"/>
                </a:cxn>
              </a:cxnLst>
              <a:rect l="T15" t="T16" r="T17" b="T18"/>
              <a:pathLst>
                <a:path w="25" h="23">
                  <a:moveTo>
                    <a:pt x="0" y="12"/>
                  </a:moveTo>
                  <a:lnTo>
                    <a:pt x="18" y="22"/>
                  </a:lnTo>
                  <a:lnTo>
                    <a:pt x="24" y="11"/>
                  </a:lnTo>
                  <a:lnTo>
                    <a:pt x="20" y="0"/>
                  </a:lnTo>
                  <a:lnTo>
                    <a:pt x="0" y="12"/>
                  </a:lnTo>
                </a:path>
              </a:pathLst>
            </a:custGeom>
            <a:solidFill>
              <a:srgbClr val="00C200"/>
            </a:solidFill>
            <a:ln w="12699" cap="rnd" cmpd="sng">
              <a:solidFill>
                <a:srgbClr val="000000"/>
              </a:solidFill>
              <a:prstDash val="solid"/>
              <a:round/>
              <a:headEnd/>
              <a:tailEnd/>
            </a:ln>
          </p:spPr>
          <p:txBody>
            <a:bodyPr/>
            <a:lstStyle/>
            <a:p>
              <a:endParaRPr lang="it-IT"/>
            </a:p>
          </p:txBody>
        </p:sp>
        <p:sp>
          <p:nvSpPr>
            <p:cNvPr id="42046" name="Freeform 62"/>
            <p:cNvSpPr>
              <a:spLocks/>
            </p:cNvSpPr>
            <p:nvPr/>
          </p:nvSpPr>
          <p:spPr bwMode="auto">
            <a:xfrm>
              <a:off x="2864" y="2219"/>
              <a:ext cx="41" cy="32"/>
            </a:xfrm>
            <a:custGeom>
              <a:avLst/>
              <a:gdLst>
                <a:gd name="T0" fmla="*/ 0 w 33"/>
                <a:gd name="T1" fmla="*/ 0 h 26"/>
                <a:gd name="T2" fmla="*/ 0 w 33"/>
                <a:gd name="T3" fmla="*/ 31 h 26"/>
                <a:gd name="T4" fmla="*/ 40 w 33"/>
                <a:gd name="T5" fmla="*/ 20 h 26"/>
                <a:gd name="T6" fmla="*/ 22 w 33"/>
                <a:gd name="T7" fmla="*/ 2 h 26"/>
                <a:gd name="T8" fmla="*/ 0 w 33"/>
                <a:gd name="T9" fmla="*/ 0 h 26"/>
                <a:gd name="T10" fmla="*/ 0 60000 65536"/>
                <a:gd name="T11" fmla="*/ 0 60000 65536"/>
                <a:gd name="T12" fmla="*/ 0 60000 65536"/>
                <a:gd name="T13" fmla="*/ 0 60000 65536"/>
                <a:gd name="T14" fmla="*/ 0 60000 65536"/>
                <a:gd name="T15" fmla="*/ 0 w 33"/>
                <a:gd name="T16" fmla="*/ 0 h 26"/>
                <a:gd name="T17" fmla="*/ 33 w 33"/>
                <a:gd name="T18" fmla="*/ 26 h 26"/>
              </a:gdLst>
              <a:ahLst/>
              <a:cxnLst>
                <a:cxn ang="T10">
                  <a:pos x="T0" y="T1"/>
                </a:cxn>
                <a:cxn ang="T11">
                  <a:pos x="T2" y="T3"/>
                </a:cxn>
                <a:cxn ang="T12">
                  <a:pos x="T4" y="T5"/>
                </a:cxn>
                <a:cxn ang="T13">
                  <a:pos x="T6" y="T7"/>
                </a:cxn>
                <a:cxn ang="T14">
                  <a:pos x="T8" y="T9"/>
                </a:cxn>
              </a:cxnLst>
              <a:rect l="T15" t="T16" r="T17" b="T18"/>
              <a:pathLst>
                <a:path w="33" h="26">
                  <a:moveTo>
                    <a:pt x="0" y="0"/>
                  </a:moveTo>
                  <a:lnTo>
                    <a:pt x="0" y="25"/>
                  </a:lnTo>
                  <a:lnTo>
                    <a:pt x="32" y="16"/>
                  </a:lnTo>
                  <a:lnTo>
                    <a:pt x="18" y="2"/>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47" name="Freeform 63"/>
            <p:cNvSpPr>
              <a:spLocks/>
            </p:cNvSpPr>
            <p:nvPr/>
          </p:nvSpPr>
          <p:spPr bwMode="auto">
            <a:xfrm>
              <a:off x="2760" y="2514"/>
              <a:ext cx="66" cy="99"/>
            </a:xfrm>
            <a:custGeom>
              <a:avLst/>
              <a:gdLst>
                <a:gd name="T0" fmla="*/ 0 w 54"/>
                <a:gd name="T1" fmla="*/ 37 h 82"/>
                <a:gd name="T2" fmla="*/ 1 w 54"/>
                <a:gd name="T3" fmla="*/ 57 h 82"/>
                <a:gd name="T4" fmla="*/ 12 w 54"/>
                <a:gd name="T5" fmla="*/ 62 h 82"/>
                <a:gd name="T6" fmla="*/ 6 w 54"/>
                <a:gd name="T7" fmla="*/ 77 h 82"/>
                <a:gd name="T8" fmla="*/ 4 w 54"/>
                <a:gd name="T9" fmla="*/ 94 h 82"/>
                <a:gd name="T10" fmla="*/ 20 w 54"/>
                <a:gd name="T11" fmla="*/ 98 h 82"/>
                <a:gd name="T12" fmla="*/ 33 w 54"/>
                <a:gd name="T13" fmla="*/ 71 h 82"/>
                <a:gd name="T14" fmla="*/ 57 w 54"/>
                <a:gd name="T15" fmla="*/ 50 h 82"/>
                <a:gd name="T16" fmla="*/ 65 w 54"/>
                <a:gd name="T17" fmla="*/ 23 h 82"/>
                <a:gd name="T18" fmla="*/ 39 w 54"/>
                <a:gd name="T19" fmla="*/ 18 h 82"/>
                <a:gd name="T20" fmla="*/ 23 w 54"/>
                <a:gd name="T21" fmla="*/ 0 h 82"/>
                <a:gd name="T22" fmla="*/ 9 w 54"/>
                <a:gd name="T23" fmla="*/ 10 h 82"/>
                <a:gd name="T24" fmla="*/ 0 w 54"/>
                <a:gd name="T25" fmla="*/ 37 h 8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4"/>
                <a:gd name="T40" fmla="*/ 0 h 82"/>
                <a:gd name="T41" fmla="*/ 54 w 54"/>
                <a:gd name="T42" fmla="*/ 82 h 8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4" h="82">
                  <a:moveTo>
                    <a:pt x="0" y="31"/>
                  </a:moveTo>
                  <a:lnTo>
                    <a:pt x="1" y="47"/>
                  </a:lnTo>
                  <a:lnTo>
                    <a:pt x="10" y="51"/>
                  </a:lnTo>
                  <a:lnTo>
                    <a:pt x="5" y="64"/>
                  </a:lnTo>
                  <a:lnTo>
                    <a:pt x="3" y="78"/>
                  </a:lnTo>
                  <a:lnTo>
                    <a:pt x="16" y="81"/>
                  </a:lnTo>
                  <a:lnTo>
                    <a:pt x="27" y="59"/>
                  </a:lnTo>
                  <a:lnTo>
                    <a:pt x="47" y="41"/>
                  </a:lnTo>
                  <a:lnTo>
                    <a:pt x="53" y="19"/>
                  </a:lnTo>
                  <a:lnTo>
                    <a:pt x="32" y="15"/>
                  </a:lnTo>
                  <a:lnTo>
                    <a:pt x="19" y="0"/>
                  </a:lnTo>
                  <a:lnTo>
                    <a:pt x="7" y="8"/>
                  </a:lnTo>
                  <a:lnTo>
                    <a:pt x="0" y="3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48" name="Freeform 64"/>
            <p:cNvSpPr>
              <a:spLocks/>
            </p:cNvSpPr>
            <p:nvPr/>
          </p:nvSpPr>
          <p:spPr bwMode="auto">
            <a:xfrm>
              <a:off x="2655" y="2306"/>
              <a:ext cx="32" cy="20"/>
            </a:xfrm>
            <a:custGeom>
              <a:avLst/>
              <a:gdLst>
                <a:gd name="T0" fmla="*/ 0 w 25"/>
                <a:gd name="T1" fmla="*/ 13 h 17"/>
                <a:gd name="T2" fmla="*/ 8 w 25"/>
                <a:gd name="T3" fmla="*/ 0 h 17"/>
                <a:gd name="T4" fmla="*/ 31 w 25"/>
                <a:gd name="T5" fmla="*/ 19 h 17"/>
                <a:gd name="T6" fmla="*/ 0 w 25"/>
                <a:gd name="T7" fmla="*/ 13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1"/>
                  </a:moveTo>
                  <a:lnTo>
                    <a:pt x="6" y="0"/>
                  </a:lnTo>
                  <a:lnTo>
                    <a:pt x="24" y="16"/>
                  </a:lnTo>
                  <a:lnTo>
                    <a:pt x="0" y="11"/>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49" name="Freeform 65"/>
            <p:cNvSpPr>
              <a:spLocks/>
            </p:cNvSpPr>
            <p:nvPr/>
          </p:nvSpPr>
          <p:spPr bwMode="auto">
            <a:xfrm>
              <a:off x="2990" y="3421"/>
              <a:ext cx="31" cy="21"/>
            </a:xfrm>
            <a:custGeom>
              <a:avLst/>
              <a:gdLst>
                <a:gd name="T0" fmla="*/ 0 w 25"/>
                <a:gd name="T1" fmla="*/ 20 h 17"/>
                <a:gd name="T2" fmla="*/ 17 w 25"/>
                <a:gd name="T3" fmla="*/ 9 h 17"/>
                <a:gd name="T4" fmla="*/ 9 w 25"/>
                <a:gd name="T5" fmla="*/ 0 h 17"/>
                <a:gd name="T6" fmla="*/ 30 w 25"/>
                <a:gd name="T7" fmla="*/ 1 h 17"/>
                <a:gd name="T8" fmla="*/ 0 w 25"/>
                <a:gd name="T9" fmla="*/ 20 h 17"/>
                <a:gd name="T10" fmla="*/ 0 60000 65536"/>
                <a:gd name="T11" fmla="*/ 0 60000 65536"/>
                <a:gd name="T12" fmla="*/ 0 60000 65536"/>
                <a:gd name="T13" fmla="*/ 0 60000 65536"/>
                <a:gd name="T14" fmla="*/ 0 60000 65536"/>
                <a:gd name="T15" fmla="*/ 0 w 25"/>
                <a:gd name="T16" fmla="*/ 0 h 17"/>
                <a:gd name="T17" fmla="*/ 25 w 25"/>
                <a:gd name="T18" fmla="*/ 17 h 17"/>
              </a:gdLst>
              <a:ahLst/>
              <a:cxnLst>
                <a:cxn ang="T10">
                  <a:pos x="T0" y="T1"/>
                </a:cxn>
                <a:cxn ang="T11">
                  <a:pos x="T2" y="T3"/>
                </a:cxn>
                <a:cxn ang="T12">
                  <a:pos x="T4" y="T5"/>
                </a:cxn>
                <a:cxn ang="T13">
                  <a:pos x="T6" y="T7"/>
                </a:cxn>
                <a:cxn ang="T14">
                  <a:pos x="T8" y="T9"/>
                </a:cxn>
              </a:cxnLst>
              <a:rect l="T15" t="T16" r="T17" b="T18"/>
              <a:pathLst>
                <a:path w="25" h="17">
                  <a:moveTo>
                    <a:pt x="0" y="16"/>
                  </a:moveTo>
                  <a:lnTo>
                    <a:pt x="14" y="7"/>
                  </a:lnTo>
                  <a:lnTo>
                    <a:pt x="7" y="0"/>
                  </a:lnTo>
                  <a:lnTo>
                    <a:pt x="24" y="1"/>
                  </a:lnTo>
                  <a:lnTo>
                    <a:pt x="0" y="16"/>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50" name="Freeform 66"/>
            <p:cNvSpPr>
              <a:spLocks/>
            </p:cNvSpPr>
            <p:nvPr/>
          </p:nvSpPr>
          <p:spPr bwMode="auto">
            <a:xfrm>
              <a:off x="3004" y="3418"/>
              <a:ext cx="31" cy="22"/>
            </a:xfrm>
            <a:custGeom>
              <a:avLst/>
              <a:gdLst>
                <a:gd name="T0" fmla="*/ 0 w 25"/>
                <a:gd name="T1" fmla="*/ 21 h 17"/>
                <a:gd name="T2" fmla="*/ 14 w 25"/>
                <a:gd name="T3" fmla="*/ 0 h 17"/>
                <a:gd name="T4" fmla="*/ 30 w 25"/>
                <a:gd name="T5" fmla="*/ 6 h 17"/>
                <a:gd name="T6" fmla="*/ 0 w 25"/>
                <a:gd name="T7" fmla="*/ 21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6"/>
                  </a:moveTo>
                  <a:lnTo>
                    <a:pt x="11" y="0"/>
                  </a:lnTo>
                  <a:lnTo>
                    <a:pt x="24" y="5"/>
                  </a:lnTo>
                  <a:lnTo>
                    <a:pt x="0" y="16"/>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051" name="Freeform 67"/>
            <p:cNvSpPr>
              <a:spLocks/>
            </p:cNvSpPr>
            <p:nvPr/>
          </p:nvSpPr>
          <p:spPr bwMode="auto">
            <a:xfrm>
              <a:off x="3926" y="1202"/>
              <a:ext cx="125" cy="260"/>
            </a:xfrm>
            <a:custGeom>
              <a:avLst/>
              <a:gdLst>
                <a:gd name="T0" fmla="*/ 0 w 101"/>
                <a:gd name="T1" fmla="*/ 26 h 216"/>
                <a:gd name="T2" fmla="*/ 6 w 101"/>
                <a:gd name="T3" fmla="*/ 19 h 216"/>
                <a:gd name="T4" fmla="*/ 20 w 101"/>
                <a:gd name="T5" fmla="*/ 35 h 216"/>
                <a:gd name="T6" fmla="*/ 43 w 101"/>
                <a:gd name="T7" fmla="*/ 37 h 216"/>
                <a:gd name="T8" fmla="*/ 58 w 101"/>
                <a:gd name="T9" fmla="*/ 28 h 216"/>
                <a:gd name="T10" fmla="*/ 61 w 101"/>
                <a:gd name="T11" fmla="*/ 6 h 216"/>
                <a:gd name="T12" fmla="*/ 84 w 101"/>
                <a:gd name="T13" fmla="*/ 0 h 216"/>
                <a:gd name="T14" fmla="*/ 97 w 101"/>
                <a:gd name="T15" fmla="*/ 8 h 216"/>
                <a:gd name="T16" fmla="*/ 95 w 101"/>
                <a:gd name="T17" fmla="*/ 26 h 216"/>
                <a:gd name="T18" fmla="*/ 90 w 101"/>
                <a:gd name="T19" fmla="*/ 45 h 216"/>
                <a:gd name="T20" fmla="*/ 106 w 101"/>
                <a:gd name="T21" fmla="*/ 67 h 216"/>
                <a:gd name="T22" fmla="*/ 97 w 101"/>
                <a:gd name="T23" fmla="*/ 83 h 216"/>
                <a:gd name="T24" fmla="*/ 109 w 101"/>
                <a:gd name="T25" fmla="*/ 113 h 216"/>
                <a:gd name="T26" fmla="*/ 104 w 101"/>
                <a:gd name="T27" fmla="*/ 138 h 216"/>
                <a:gd name="T28" fmla="*/ 124 w 101"/>
                <a:gd name="T29" fmla="*/ 191 h 216"/>
                <a:gd name="T30" fmla="*/ 79 w 101"/>
                <a:gd name="T31" fmla="*/ 243 h 216"/>
                <a:gd name="T32" fmla="*/ 26 w 101"/>
                <a:gd name="T33" fmla="*/ 259 h 216"/>
                <a:gd name="T34" fmla="*/ 24 w 101"/>
                <a:gd name="T35" fmla="*/ 249 h 216"/>
                <a:gd name="T36" fmla="*/ 6 w 101"/>
                <a:gd name="T37" fmla="*/ 241 h 216"/>
                <a:gd name="T38" fmla="*/ 4 w 101"/>
                <a:gd name="T39" fmla="*/ 191 h 216"/>
                <a:gd name="T40" fmla="*/ 54 w 101"/>
                <a:gd name="T41" fmla="*/ 136 h 216"/>
                <a:gd name="T42" fmla="*/ 38 w 101"/>
                <a:gd name="T43" fmla="*/ 110 h 216"/>
                <a:gd name="T44" fmla="*/ 32 w 101"/>
                <a:gd name="T45" fmla="*/ 55 h 216"/>
                <a:gd name="T46" fmla="*/ 0 w 101"/>
                <a:gd name="T47" fmla="*/ 26 h 21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01"/>
                <a:gd name="T73" fmla="*/ 0 h 216"/>
                <a:gd name="T74" fmla="*/ 101 w 101"/>
                <a:gd name="T75" fmla="*/ 216 h 21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01" h="216">
                  <a:moveTo>
                    <a:pt x="0" y="22"/>
                  </a:moveTo>
                  <a:lnTo>
                    <a:pt x="5" y="16"/>
                  </a:lnTo>
                  <a:lnTo>
                    <a:pt x="16" y="29"/>
                  </a:lnTo>
                  <a:lnTo>
                    <a:pt x="35" y="31"/>
                  </a:lnTo>
                  <a:lnTo>
                    <a:pt x="47" y="23"/>
                  </a:lnTo>
                  <a:lnTo>
                    <a:pt x="49" y="5"/>
                  </a:lnTo>
                  <a:lnTo>
                    <a:pt x="68" y="0"/>
                  </a:lnTo>
                  <a:lnTo>
                    <a:pt x="78" y="7"/>
                  </a:lnTo>
                  <a:lnTo>
                    <a:pt x="77" y="22"/>
                  </a:lnTo>
                  <a:lnTo>
                    <a:pt x="73" y="37"/>
                  </a:lnTo>
                  <a:lnTo>
                    <a:pt x="86" y="56"/>
                  </a:lnTo>
                  <a:lnTo>
                    <a:pt x="78" y="69"/>
                  </a:lnTo>
                  <a:lnTo>
                    <a:pt x="88" y="94"/>
                  </a:lnTo>
                  <a:lnTo>
                    <a:pt x="84" y="115"/>
                  </a:lnTo>
                  <a:lnTo>
                    <a:pt x="100" y="159"/>
                  </a:lnTo>
                  <a:lnTo>
                    <a:pt x="64" y="202"/>
                  </a:lnTo>
                  <a:lnTo>
                    <a:pt x="21" y="215"/>
                  </a:lnTo>
                  <a:lnTo>
                    <a:pt x="19" y="207"/>
                  </a:lnTo>
                  <a:lnTo>
                    <a:pt x="5" y="200"/>
                  </a:lnTo>
                  <a:lnTo>
                    <a:pt x="3" y="159"/>
                  </a:lnTo>
                  <a:lnTo>
                    <a:pt x="44" y="113"/>
                  </a:lnTo>
                  <a:lnTo>
                    <a:pt x="31" y="91"/>
                  </a:lnTo>
                  <a:lnTo>
                    <a:pt x="26" y="46"/>
                  </a:lnTo>
                  <a:lnTo>
                    <a:pt x="0" y="22"/>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52" name="Freeform 68"/>
            <p:cNvSpPr>
              <a:spLocks/>
            </p:cNvSpPr>
            <p:nvPr/>
          </p:nvSpPr>
          <p:spPr bwMode="auto">
            <a:xfrm>
              <a:off x="3660" y="1671"/>
              <a:ext cx="147" cy="173"/>
            </a:xfrm>
            <a:custGeom>
              <a:avLst/>
              <a:gdLst>
                <a:gd name="T0" fmla="*/ 0 w 118"/>
                <a:gd name="T1" fmla="*/ 53 h 144"/>
                <a:gd name="T2" fmla="*/ 4 w 118"/>
                <a:gd name="T3" fmla="*/ 67 h 144"/>
                <a:gd name="T4" fmla="*/ 34 w 118"/>
                <a:gd name="T5" fmla="*/ 78 h 144"/>
                <a:gd name="T6" fmla="*/ 29 w 118"/>
                <a:gd name="T7" fmla="*/ 87 h 144"/>
                <a:gd name="T8" fmla="*/ 40 w 118"/>
                <a:gd name="T9" fmla="*/ 99 h 144"/>
                <a:gd name="T10" fmla="*/ 45 w 118"/>
                <a:gd name="T11" fmla="*/ 117 h 144"/>
                <a:gd name="T12" fmla="*/ 32 w 118"/>
                <a:gd name="T13" fmla="*/ 154 h 144"/>
                <a:gd name="T14" fmla="*/ 67 w 118"/>
                <a:gd name="T15" fmla="*/ 168 h 144"/>
                <a:gd name="T16" fmla="*/ 74 w 118"/>
                <a:gd name="T17" fmla="*/ 171 h 144"/>
                <a:gd name="T18" fmla="*/ 90 w 118"/>
                <a:gd name="T19" fmla="*/ 172 h 144"/>
                <a:gd name="T20" fmla="*/ 90 w 118"/>
                <a:gd name="T21" fmla="*/ 159 h 144"/>
                <a:gd name="T22" fmla="*/ 100 w 118"/>
                <a:gd name="T23" fmla="*/ 150 h 144"/>
                <a:gd name="T24" fmla="*/ 123 w 118"/>
                <a:gd name="T25" fmla="*/ 160 h 144"/>
                <a:gd name="T26" fmla="*/ 138 w 118"/>
                <a:gd name="T27" fmla="*/ 145 h 144"/>
                <a:gd name="T28" fmla="*/ 130 w 118"/>
                <a:gd name="T29" fmla="*/ 125 h 144"/>
                <a:gd name="T30" fmla="*/ 133 w 118"/>
                <a:gd name="T31" fmla="*/ 105 h 144"/>
                <a:gd name="T32" fmla="*/ 122 w 118"/>
                <a:gd name="T33" fmla="*/ 93 h 144"/>
                <a:gd name="T34" fmla="*/ 138 w 118"/>
                <a:gd name="T35" fmla="*/ 70 h 144"/>
                <a:gd name="T36" fmla="*/ 146 w 118"/>
                <a:gd name="T37" fmla="*/ 43 h 144"/>
                <a:gd name="T38" fmla="*/ 125 w 118"/>
                <a:gd name="T39" fmla="*/ 32 h 144"/>
                <a:gd name="T40" fmla="*/ 118 w 118"/>
                <a:gd name="T41" fmla="*/ 30 h 144"/>
                <a:gd name="T42" fmla="*/ 85 w 118"/>
                <a:gd name="T43" fmla="*/ 0 h 144"/>
                <a:gd name="T44" fmla="*/ 74 w 118"/>
                <a:gd name="T45" fmla="*/ 6 h 144"/>
                <a:gd name="T46" fmla="*/ 60 w 118"/>
                <a:gd name="T47" fmla="*/ 34 h 144"/>
                <a:gd name="T48" fmla="*/ 31 w 118"/>
                <a:gd name="T49" fmla="*/ 29 h 144"/>
                <a:gd name="T50" fmla="*/ 36 w 118"/>
                <a:gd name="T51" fmla="*/ 52 h 144"/>
                <a:gd name="T52" fmla="*/ 0 w 118"/>
                <a:gd name="T53" fmla="*/ 53 h 144"/>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18"/>
                <a:gd name="T82" fmla="*/ 0 h 144"/>
                <a:gd name="T83" fmla="*/ 118 w 118"/>
                <a:gd name="T84" fmla="*/ 144 h 144"/>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18" h="144">
                  <a:moveTo>
                    <a:pt x="0" y="44"/>
                  </a:moveTo>
                  <a:lnTo>
                    <a:pt x="3" y="56"/>
                  </a:lnTo>
                  <a:lnTo>
                    <a:pt x="27" y="65"/>
                  </a:lnTo>
                  <a:lnTo>
                    <a:pt x="23" y="72"/>
                  </a:lnTo>
                  <a:lnTo>
                    <a:pt x="32" y="82"/>
                  </a:lnTo>
                  <a:lnTo>
                    <a:pt x="36" y="97"/>
                  </a:lnTo>
                  <a:lnTo>
                    <a:pt x="26" y="128"/>
                  </a:lnTo>
                  <a:lnTo>
                    <a:pt x="54" y="140"/>
                  </a:lnTo>
                  <a:lnTo>
                    <a:pt x="59" y="142"/>
                  </a:lnTo>
                  <a:lnTo>
                    <a:pt x="72" y="143"/>
                  </a:lnTo>
                  <a:lnTo>
                    <a:pt x="72" y="132"/>
                  </a:lnTo>
                  <a:lnTo>
                    <a:pt x="80" y="125"/>
                  </a:lnTo>
                  <a:lnTo>
                    <a:pt x="99" y="133"/>
                  </a:lnTo>
                  <a:lnTo>
                    <a:pt x="111" y="121"/>
                  </a:lnTo>
                  <a:lnTo>
                    <a:pt x="104" y="104"/>
                  </a:lnTo>
                  <a:lnTo>
                    <a:pt x="107" y="87"/>
                  </a:lnTo>
                  <a:lnTo>
                    <a:pt x="98" y="77"/>
                  </a:lnTo>
                  <a:lnTo>
                    <a:pt x="111" y="58"/>
                  </a:lnTo>
                  <a:lnTo>
                    <a:pt x="117" y="36"/>
                  </a:lnTo>
                  <a:lnTo>
                    <a:pt x="100" y="27"/>
                  </a:lnTo>
                  <a:lnTo>
                    <a:pt x="95" y="25"/>
                  </a:lnTo>
                  <a:lnTo>
                    <a:pt x="68" y="0"/>
                  </a:lnTo>
                  <a:lnTo>
                    <a:pt x="59" y="5"/>
                  </a:lnTo>
                  <a:lnTo>
                    <a:pt x="48" y="28"/>
                  </a:lnTo>
                  <a:lnTo>
                    <a:pt x="25" y="24"/>
                  </a:lnTo>
                  <a:lnTo>
                    <a:pt x="29" y="43"/>
                  </a:lnTo>
                  <a:lnTo>
                    <a:pt x="0" y="44"/>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53" name="Freeform 69"/>
            <p:cNvSpPr>
              <a:spLocks/>
            </p:cNvSpPr>
            <p:nvPr/>
          </p:nvSpPr>
          <p:spPr bwMode="auto">
            <a:xfrm>
              <a:off x="3789" y="1814"/>
              <a:ext cx="31" cy="33"/>
            </a:xfrm>
            <a:custGeom>
              <a:avLst/>
              <a:gdLst>
                <a:gd name="T0" fmla="*/ 0 w 25"/>
                <a:gd name="T1" fmla="*/ 15 h 28"/>
                <a:gd name="T2" fmla="*/ 26 w 25"/>
                <a:gd name="T3" fmla="*/ 32 h 28"/>
                <a:gd name="T4" fmla="*/ 30 w 25"/>
                <a:gd name="T5" fmla="*/ 0 h 28"/>
                <a:gd name="T6" fmla="*/ 0 w 25"/>
                <a:gd name="T7" fmla="*/ 15 h 28"/>
                <a:gd name="T8" fmla="*/ 0 60000 65536"/>
                <a:gd name="T9" fmla="*/ 0 60000 65536"/>
                <a:gd name="T10" fmla="*/ 0 60000 65536"/>
                <a:gd name="T11" fmla="*/ 0 60000 65536"/>
                <a:gd name="T12" fmla="*/ 0 w 25"/>
                <a:gd name="T13" fmla="*/ 0 h 28"/>
                <a:gd name="T14" fmla="*/ 25 w 25"/>
                <a:gd name="T15" fmla="*/ 28 h 28"/>
              </a:gdLst>
              <a:ahLst/>
              <a:cxnLst>
                <a:cxn ang="T8">
                  <a:pos x="T0" y="T1"/>
                </a:cxn>
                <a:cxn ang="T9">
                  <a:pos x="T2" y="T3"/>
                </a:cxn>
                <a:cxn ang="T10">
                  <a:pos x="T4" y="T5"/>
                </a:cxn>
                <a:cxn ang="T11">
                  <a:pos x="T6" y="T7"/>
                </a:cxn>
              </a:cxnLst>
              <a:rect l="T12" t="T13" r="T14" b="T15"/>
              <a:pathLst>
                <a:path w="25" h="28">
                  <a:moveTo>
                    <a:pt x="0" y="13"/>
                  </a:moveTo>
                  <a:lnTo>
                    <a:pt x="21" y="27"/>
                  </a:lnTo>
                  <a:lnTo>
                    <a:pt x="24" y="0"/>
                  </a:lnTo>
                  <a:lnTo>
                    <a:pt x="0" y="13"/>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54" name="Freeform 70"/>
            <p:cNvSpPr>
              <a:spLocks/>
            </p:cNvSpPr>
            <p:nvPr/>
          </p:nvSpPr>
          <p:spPr bwMode="auto">
            <a:xfrm>
              <a:off x="3065" y="2447"/>
              <a:ext cx="35" cy="56"/>
            </a:xfrm>
            <a:custGeom>
              <a:avLst/>
              <a:gdLst>
                <a:gd name="T0" fmla="*/ 0 w 28"/>
                <a:gd name="T1" fmla="*/ 52 h 46"/>
                <a:gd name="T2" fmla="*/ 5 w 28"/>
                <a:gd name="T3" fmla="*/ 0 h 46"/>
                <a:gd name="T4" fmla="*/ 34 w 28"/>
                <a:gd name="T5" fmla="*/ 24 h 46"/>
                <a:gd name="T6" fmla="*/ 16 w 28"/>
                <a:gd name="T7" fmla="*/ 55 h 46"/>
                <a:gd name="T8" fmla="*/ 0 w 28"/>
                <a:gd name="T9" fmla="*/ 52 h 46"/>
                <a:gd name="T10" fmla="*/ 0 60000 65536"/>
                <a:gd name="T11" fmla="*/ 0 60000 65536"/>
                <a:gd name="T12" fmla="*/ 0 60000 65536"/>
                <a:gd name="T13" fmla="*/ 0 60000 65536"/>
                <a:gd name="T14" fmla="*/ 0 60000 65536"/>
                <a:gd name="T15" fmla="*/ 0 w 28"/>
                <a:gd name="T16" fmla="*/ 0 h 46"/>
                <a:gd name="T17" fmla="*/ 28 w 28"/>
                <a:gd name="T18" fmla="*/ 46 h 46"/>
              </a:gdLst>
              <a:ahLst/>
              <a:cxnLst>
                <a:cxn ang="T10">
                  <a:pos x="T0" y="T1"/>
                </a:cxn>
                <a:cxn ang="T11">
                  <a:pos x="T2" y="T3"/>
                </a:cxn>
                <a:cxn ang="T12">
                  <a:pos x="T4" y="T5"/>
                </a:cxn>
                <a:cxn ang="T13">
                  <a:pos x="T6" y="T7"/>
                </a:cxn>
                <a:cxn ang="T14">
                  <a:pos x="T8" y="T9"/>
                </a:cxn>
              </a:cxnLst>
              <a:rect l="T15" t="T16" r="T17" b="T18"/>
              <a:pathLst>
                <a:path w="28" h="46">
                  <a:moveTo>
                    <a:pt x="0" y="43"/>
                  </a:moveTo>
                  <a:lnTo>
                    <a:pt x="4" y="0"/>
                  </a:lnTo>
                  <a:lnTo>
                    <a:pt x="27" y="20"/>
                  </a:lnTo>
                  <a:lnTo>
                    <a:pt x="13" y="45"/>
                  </a:lnTo>
                  <a:lnTo>
                    <a:pt x="0" y="4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55" name="Freeform 71"/>
            <p:cNvSpPr>
              <a:spLocks/>
            </p:cNvSpPr>
            <p:nvPr/>
          </p:nvSpPr>
          <p:spPr bwMode="auto">
            <a:xfrm>
              <a:off x="3756" y="1575"/>
              <a:ext cx="102" cy="153"/>
            </a:xfrm>
            <a:custGeom>
              <a:avLst/>
              <a:gdLst>
                <a:gd name="T0" fmla="*/ 0 w 82"/>
                <a:gd name="T1" fmla="*/ 62 h 128"/>
                <a:gd name="T2" fmla="*/ 1 w 82"/>
                <a:gd name="T3" fmla="*/ 87 h 128"/>
                <a:gd name="T4" fmla="*/ 1 w 82"/>
                <a:gd name="T5" fmla="*/ 99 h 128"/>
                <a:gd name="T6" fmla="*/ 4 w 82"/>
                <a:gd name="T7" fmla="*/ 111 h 128"/>
                <a:gd name="T8" fmla="*/ 25 w 82"/>
                <a:gd name="T9" fmla="*/ 122 h 128"/>
                <a:gd name="T10" fmla="*/ 17 w 82"/>
                <a:gd name="T11" fmla="*/ 148 h 128"/>
                <a:gd name="T12" fmla="*/ 40 w 82"/>
                <a:gd name="T13" fmla="*/ 152 h 128"/>
                <a:gd name="T14" fmla="*/ 80 w 82"/>
                <a:gd name="T15" fmla="*/ 151 h 128"/>
                <a:gd name="T16" fmla="*/ 90 w 82"/>
                <a:gd name="T17" fmla="*/ 127 h 128"/>
                <a:gd name="T18" fmla="*/ 68 w 82"/>
                <a:gd name="T19" fmla="*/ 96 h 128"/>
                <a:gd name="T20" fmla="*/ 95 w 82"/>
                <a:gd name="T21" fmla="*/ 79 h 128"/>
                <a:gd name="T22" fmla="*/ 101 w 82"/>
                <a:gd name="T23" fmla="*/ 84 h 128"/>
                <a:gd name="T24" fmla="*/ 95 w 82"/>
                <a:gd name="T25" fmla="*/ 23 h 128"/>
                <a:gd name="T26" fmla="*/ 76 w 82"/>
                <a:gd name="T27" fmla="*/ 8 h 128"/>
                <a:gd name="T28" fmla="*/ 55 w 82"/>
                <a:gd name="T29" fmla="*/ 18 h 128"/>
                <a:gd name="T30" fmla="*/ 57 w 82"/>
                <a:gd name="T31" fmla="*/ 11 h 128"/>
                <a:gd name="T32" fmla="*/ 40 w 82"/>
                <a:gd name="T33" fmla="*/ 0 h 128"/>
                <a:gd name="T34" fmla="*/ 31 w 82"/>
                <a:gd name="T35" fmla="*/ 0 h 128"/>
                <a:gd name="T36" fmla="*/ 31 w 82"/>
                <a:gd name="T37" fmla="*/ 33 h 128"/>
                <a:gd name="T38" fmla="*/ 20 w 82"/>
                <a:gd name="T39" fmla="*/ 24 h 128"/>
                <a:gd name="T40" fmla="*/ 15 w 82"/>
                <a:gd name="T41" fmla="*/ 33 h 128"/>
                <a:gd name="T42" fmla="*/ 12 w 82"/>
                <a:gd name="T43" fmla="*/ 54 h 128"/>
                <a:gd name="T44" fmla="*/ 0 w 82"/>
                <a:gd name="T45" fmla="*/ 62 h 12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2"/>
                <a:gd name="T70" fmla="*/ 0 h 128"/>
                <a:gd name="T71" fmla="*/ 82 w 82"/>
                <a:gd name="T72" fmla="*/ 128 h 128"/>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2" h="128">
                  <a:moveTo>
                    <a:pt x="0" y="52"/>
                  </a:moveTo>
                  <a:lnTo>
                    <a:pt x="1" y="73"/>
                  </a:lnTo>
                  <a:lnTo>
                    <a:pt x="1" y="83"/>
                  </a:lnTo>
                  <a:lnTo>
                    <a:pt x="3" y="93"/>
                  </a:lnTo>
                  <a:lnTo>
                    <a:pt x="20" y="102"/>
                  </a:lnTo>
                  <a:lnTo>
                    <a:pt x="14" y="124"/>
                  </a:lnTo>
                  <a:lnTo>
                    <a:pt x="32" y="127"/>
                  </a:lnTo>
                  <a:lnTo>
                    <a:pt x="64" y="126"/>
                  </a:lnTo>
                  <a:lnTo>
                    <a:pt x="72" y="106"/>
                  </a:lnTo>
                  <a:lnTo>
                    <a:pt x="55" y="80"/>
                  </a:lnTo>
                  <a:lnTo>
                    <a:pt x="76" y="66"/>
                  </a:lnTo>
                  <a:lnTo>
                    <a:pt x="81" y="70"/>
                  </a:lnTo>
                  <a:lnTo>
                    <a:pt x="76" y="19"/>
                  </a:lnTo>
                  <a:lnTo>
                    <a:pt x="61" y="7"/>
                  </a:lnTo>
                  <a:lnTo>
                    <a:pt x="44" y="15"/>
                  </a:lnTo>
                  <a:lnTo>
                    <a:pt x="46" y="9"/>
                  </a:lnTo>
                  <a:lnTo>
                    <a:pt x="32" y="0"/>
                  </a:lnTo>
                  <a:lnTo>
                    <a:pt x="25" y="0"/>
                  </a:lnTo>
                  <a:lnTo>
                    <a:pt x="25" y="28"/>
                  </a:lnTo>
                  <a:lnTo>
                    <a:pt x="16" y="20"/>
                  </a:lnTo>
                  <a:lnTo>
                    <a:pt x="12" y="28"/>
                  </a:lnTo>
                  <a:lnTo>
                    <a:pt x="10" y="45"/>
                  </a:lnTo>
                  <a:lnTo>
                    <a:pt x="0" y="52"/>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56" name="Freeform 72"/>
            <p:cNvSpPr>
              <a:spLocks/>
            </p:cNvSpPr>
            <p:nvPr/>
          </p:nvSpPr>
          <p:spPr bwMode="auto">
            <a:xfrm>
              <a:off x="3920" y="1837"/>
              <a:ext cx="75" cy="101"/>
            </a:xfrm>
            <a:custGeom>
              <a:avLst/>
              <a:gdLst>
                <a:gd name="T0" fmla="*/ 0 w 60"/>
                <a:gd name="T1" fmla="*/ 41 h 84"/>
                <a:gd name="T2" fmla="*/ 10 w 60"/>
                <a:gd name="T3" fmla="*/ 18 h 84"/>
                <a:gd name="T4" fmla="*/ 33 w 60"/>
                <a:gd name="T5" fmla="*/ 10 h 84"/>
                <a:gd name="T6" fmla="*/ 61 w 60"/>
                <a:gd name="T7" fmla="*/ 10 h 84"/>
                <a:gd name="T8" fmla="*/ 74 w 60"/>
                <a:gd name="T9" fmla="*/ 0 h 84"/>
                <a:gd name="T10" fmla="*/ 69 w 60"/>
                <a:gd name="T11" fmla="*/ 22 h 84"/>
                <a:gd name="T12" fmla="*/ 49 w 60"/>
                <a:gd name="T13" fmla="*/ 17 h 84"/>
                <a:gd name="T14" fmla="*/ 39 w 60"/>
                <a:gd name="T15" fmla="*/ 35 h 84"/>
                <a:gd name="T16" fmla="*/ 29 w 60"/>
                <a:gd name="T17" fmla="*/ 25 h 84"/>
                <a:gd name="T18" fmla="*/ 36 w 60"/>
                <a:gd name="T19" fmla="*/ 51 h 84"/>
                <a:gd name="T20" fmla="*/ 26 w 60"/>
                <a:gd name="T21" fmla="*/ 55 h 84"/>
                <a:gd name="T22" fmla="*/ 45 w 60"/>
                <a:gd name="T23" fmla="*/ 67 h 84"/>
                <a:gd name="T24" fmla="*/ 45 w 60"/>
                <a:gd name="T25" fmla="*/ 77 h 84"/>
                <a:gd name="T26" fmla="*/ 30 w 60"/>
                <a:gd name="T27" fmla="*/ 81 h 84"/>
                <a:gd name="T28" fmla="*/ 35 w 60"/>
                <a:gd name="T29" fmla="*/ 100 h 84"/>
                <a:gd name="T30" fmla="*/ 18 w 60"/>
                <a:gd name="T31" fmla="*/ 93 h 84"/>
                <a:gd name="T32" fmla="*/ 11 w 60"/>
                <a:gd name="T33" fmla="*/ 76 h 84"/>
                <a:gd name="T34" fmla="*/ 35 w 60"/>
                <a:gd name="T35" fmla="*/ 69 h 84"/>
                <a:gd name="T36" fmla="*/ 11 w 60"/>
                <a:gd name="T37" fmla="*/ 65 h 84"/>
                <a:gd name="T38" fmla="*/ 0 w 60"/>
                <a:gd name="T39" fmla="*/ 41 h 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60"/>
                <a:gd name="T61" fmla="*/ 0 h 84"/>
                <a:gd name="T62" fmla="*/ 60 w 60"/>
                <a:gd name="T63" fmla="*/ 84 h 8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60" h="84">
                  <a:moveTo>
                    <a:pt x="0" y="34"/>
                  </a:moveTo>
                  <a:lnTo>
                    <a:pt x="8" y="15"/>
                  </a:lnTo>
                  <a:lnTo>
                    <a:pt x="26" y="8"/>
                  </a:lnTo>
                  <a:lnTo>
                    <a:pt x="49" y="8"/>
                  </a:lnTo>
                  <a:lnTo>
                    <a:pt x="59" y="0"/>
                  </a:lnTo>
                  <a:lnTo>
                    <a:pt x="55" y="18"/>
                  </a:lnTo>
                  <a:lnTo>
                    <a:pt x="39" y="14"/>
                  </a:lnTo>
                  <a:lnTo>
                    <a:pt x="31" y="29"/>
                  </a:lnTo>
                  <a:lnTo>
                    <a:pt x="23" y="21"/>
                  </a:lnTo>
                  <a:lnTo>
                    <a:pt x="29" y="42"/>
                  </a:lnTo>
                  <a:lnTo>
                    <a:pt x="21" y="46"/>
                  </a:lnTo>
                  <a:lnTo>
                    <a:pt x="36" y="56"/>
                  </a:lnTo>
                  <a:lnTo>
                    <a:pt x="36" y="64"/>
                  </a:lnTo>
                  <a:lnTo>
                    <a:pt x="24" y="67"/>
                  </a:lnTo>
                  <a:lnTo>
                    <a:pt x="28" y="83"/>
                  </a:lnTo>
                  <a:lnTo>
                    <a:pt x="14" y="77"/>
                  </a:lnTo>
                  <a:lnTo>
                    <a:pt x="9" y="63"/>
                  </a:lnTo>
                  <a:lnTo>
                    <a:pt x="28" y="57"/>
                  </a:lnTo>
                  <a:lnTo>
                    <a:pt x="9" y="54"/>
                  </a:lnTo>
                  <a:lnTo>
                    <a:pt x="0" y="34"/>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57" name="Freeform 73"/>
            <p:cNvSpPr>
              <a:spLocks/>
            </p:cNvSpPr>
            <p:nvPr/>
          </p:nvSpPr>
          <p:spPr bwMode="auto">
            <a:xfrm>
              <a:off x="3960" y="1952"/>
              <a:ext cx="35" cy="21"/>
            </a:xfrm>
            <a:custGeom>
              <a:avLst/>
              <a:gdLst>
                <a:gd name="T0" fmla="*/ 0 w 28"/>
                <a:gd name="T1" fmla="*/ 20 h 17"/>
                <a:gd name="T2" fmla="*/ 3 w 28"/>
                <a:gd name="T3" fmla="*/ 0 h 17"/>
                <a:gd name="T4" fmla="*/ 34 w 28"/>
                <a:gd name="T5" fmla="*/ 20 h 17"/>
                <a:gd name="T6" fmla="*/ 11 w 28"/>
                <a:gd name="T7" fmla="*/ 20 h 17"/>
                <a:gd name="T8" fmla="*/ 0 w 28"/>
                <a:gd name="T9" fmla="*/ 20 h 17"/>
                <a:gd name="T10" fmla="*/ 0 60000 65536"/>
                <a:gd name="T11" fmla="*/ 0 60000 65536"/>
                <a:gd name="T12" fmla="*/ 0 60000 65536"/>
                <a:gd name="T13" fmla="*/ 0 60000 65536"/>
                <a:gd name="T14" fmla="*/ 0 60000 65536"/>
                <a:gd name="T15" fmla="*/ 0 w 28"/>
                <a:gd name="T16" fmla="*/ 0 h 17"/>
                <a:gd name="T17" fmla="*/ 28 w 28"/>
                <a:gd name="T18" fmla="*/ 17 h 17"/>
              </a:gdLst>
              <a:ahLst/>
              <a:cxnLst>
                <a:cxn ang="T10">
                  <a:pos x="T0" y="T1"/>
                </a:cxn>
                <a:cxn ang="T11">
                  <a:pos x="T2" y="T3"/>
                </a:cxn>
                <a:cxn ang="T12">
                  <a:pos x="T4" y="T5"/>
                </a:cxn>
                <a:cxn ang="T13">
                  <a:pos x="T6" y="T7"/>
                </a:cxn>
                <a:cxn ang="T14">
                  <a:pos x="T8" y="T9"/>
                </a:cxn>
              </a:cxnLst>
              <a:rect l="T15" t="T16" r="T17" b="T18"/>
              <a:pathLst>
                <a:path w="28" h="17">
                  <a:moveTo>
                    <a:pt x="0" y="16"/>
                  </a:moveTo>
                  <a:lnTo>
                    <a:pt x="2" y="0"/>
                  </a:lnTo>
                  <a:lnTo>
                    <a:pt x="27" y="16"/>
                  </a:lnTo>
                  <a:lnTo>
                    <a:pt x="9" y="16"/>
                  </a:lnTo>
                  <a:lnTo>
                    <a:pt x="0" y="16"/>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58" name="Freeform 74"/>
            <p:cNvSpPr>
              <a:spLocks/>
            </p:cNvSpPr>
            <p:nvPr/>
          </p:nvSpPr>
          <p:spPr bwMode="auto">
            <a:xfrm>
              <a:off x="2851" y="754"/>
              <a:ext cx="699" cy="702"/>
            </a:xfrm>
            <a:custGeom>
              <a:avLst/>
              <a:gdLst>
                <a:gd name="T0" fmla="*/ 77 w 563"/>
                <a:gd name="T1" fmla="*/ 166 h 584"/>
                <a:gd name="T2" fmla="*/ 89 w 563"/>
                <a:gd name="T3" fmla="*/ 136 h 584"/>
                <a:gd name="T4" fmla="*/ 60 w 563"/>
                <a:gd name="T5" fmla="*/ 120 h 584"/>
                <a:gd name="T6" fmla="*/ 129 w 563"/>
                <a:gd name="T7" fmla="*/ 66 h 584"/>
                <a:gd name="T8" fmla="*/ 200 w 563"/>
                <a:gd name="T9" fmla="*/ 46 h 584"/>
                <a:gd name="T10" fmla="*/ 256 w 563"/>
                <a:gd name="T11" fmla="*/ 72 h 584"/>
                <a:gd name="T12" fmla="*/ 242 w 563"/>
                <a:gd name="T13" fmla="*/ 42 h 584"/>
                <a:gd name="T14" fmla="*/ 327 w 563"/>
                <a:gd name="T15" fmla="*/ 58 h 584"/>
                <a:gd name="T16" fmla="*/ 369 w 563"/>
                <a:gd name="T17" fmla="*/ 42 h 584"/>
                <a:gd name="T18" fmla="*/ 305 w 563"/>
                <a:gd name="T19" fmla="*/ 16 h 584"/>
                <a:gd name="T20" fmla="*/ 381 w 563"/>
                <a:gd name="T21" fmla="*/ 30 h 584"/>
                <a:gd name="T22" fmla="*/ 380 w 563"/>
                <a:gd name="T23" fmla="*/ 4 h 584"/>
                <a:gd name="T24" fmla="*/ 525 w 563"/>
                <a:gd name="T25" fmla="*/ 13 h 584"/>
                <a:gd name="T26" fmla="*/ 538 w 563"/>
                <a:gd name="T27" fmla="*/ 16 h 584"/>
                <a:gd name="T28" fmla="*/ 586 w 563"/>
                <a:gd name="T29" fmla="*/ 37 h 584"/>
                <a:gd name="T30" fmla="*/ 446 w 563"/>
                <a:gd name="T31" fmla="*/ 66 h 584"/>
                <a:gd name="T32" fmla="*/ 520 w 563"/>
                <a:gd name="T33" fmla="*/ 81 h 584"/>
                <a:gd name="T34" fmla="*/ 603 w 563"/>
                <a:gd name="T35" fmla="*/ 75 h 584"/>
                <a:gd name="T36" fmla="*/ 664 w 563"/>
                <a:gd name="T37" fmla="*/ 64 h 584"/>
                <a:gd name="T38" fmla="*/ 591 w 563"/>
                <a:gd name="T39" fmla="*/ 113 h 584"/>
                <a:gd name="T40" fmla="*/ 638 w 563"/>
                <a:gd name="T41" fmla="*/ 130 h 584"/>
                <a:gd name="T42" fmla="*/ 595 w 563"/>
                <a:gd name="T43" fmla="*/ 176 h 584"/>
                <a:gd name="T44" fmla="*/ 601 w 563"/>
                <a:gd name="T45" fmla="*/ 212 h 584"/>
                <a:gd name="T46" fmla="*/ 589 w 563"/>
                <a:gd name="T47" fmla="*/ 238 h 584"/>
                <a:gd name="T48" fmla="*/ 610 w 563"/>
                <a:gd name="T49" fmla="*/ 262 h 584"/>
                <a:gd name="T50" fmla="*/ 582 w 563"/>
                <a:gd name="T51" fmla="*/ 286 h 584"/>
                <a:gd name="T52" fmla="*/ 597 w 563"/>
                <a:gd name="T53" fmla="*/ 313 h 584"/>
                <a:gd name="T54" fmla="*/ 603 w 563"/>
                <a:gd name="T55" fmla="*/ 335 h 584"/>
                <a:gd name="T56" fmla="*/ 529 w 563"/>
                <a:gd name="T57" fmla="*/ 353 h 584"/>
                <a:gd name="T58" fmla="*/ 545 w 563"/>
                <a:gd name="T59" fmla="*/ 389 h 584"/>
                <a:gd name="T60" fmla="*/ 585 w 563"/>
                <a:gd name="T61" fmla="*/ 400 h 584"/>
                <a:gd name="T62" fmla="*/ 579 w 563"/>
                <a:gd name="T63" fmla="*/ 426 h 584"/>
                <a:gd name="T64" fmla="*/ 520 w 563"/>
                <a:gd name="T65" fmla="*/ 398 h 584"/>
                <a:gd name="T66" fmla="*/ 533 w 563"/>
                <a:gd name="T67" fmla="*/ 440 h 584"/>
                <a:gd name="T68" fmla="*/ 535 w 563"/>
                <a:gd name="T69" fmla="*/ 486 h 584"/>
                <a:gd name="T70" fmla="*/ 468 w 563"/>
                <a:gd name="T71" fmla="*/ 501 h 584"/>
                <a:gd name="T72" fmla="*/ 422 w 563"/>
                <a:gd name="T73" fmla="*/ 559 h 584"/>
                <a:gd name="T74" fmla="*/ 402 w 563"/>
                <a:gd name="T75" fmla="*/ 547 h 584"/>
                <a:gd name="T76" fmla="*/ 364 w 563"/>
                <a:gd name="T77" fmla="*/ 584 h 584"/>
                <a:gd name="T78" fmla="*/ 361 w 563"/>
                <a:gd name="T79" fmla="*/ 613 h 584"/>
                <a:gd name="T80" fmla="*/ 360 w 563"/>
                <a:gd name="T81" fmla="*/ 635 h 584"/>
                <a:gd name="T82" fmla="*/ 335 w 563"/>
                <a:gd name="T83" fmla="*/ 691 h 584"/>
                <a:gd name="T84" fmla="*/ 284 w 563"/>
                <a:gd name="T85" fmla="*/ 685 h 584"/>
                <a:gd name="T86" fmla="*/ 271 w 563"/>
                <a:gd name="T87" fmla="*/ 668 h 584"/>
                <a:gd name="T88" fmla="*/ 246 w 563"/>
                <a:gd name="T89" fmla="*/ 605 h 584"/>
                <a:gd name="T90" fmla="*/ 238 w 563"/>
                <a:gd name="T91" fmla="*/ 572 h 584"/>
                <a:gd name="T92" fmla="*/ 232 w 563"/>
                <a:gd name="T93" fmla="*/ 504 h 584"/>
                <a:gd name="T94" fmla="*/ 231 w 563"/>
                <a:gd name="T95" fmla="*/ 493 h 584"/>
                <a:gd name="T96" fmla="*/ 236 w 563"/>
                <a:gd name="T97" fmla="*/ 448 h 584"/>
                <a:gd name="T98" fmla="*/ 256 w 563"/>
                <a:gd name="T99" fmla="*/ 429 h 584"/>
                <a:gd name="T100" fmla="*/ 241 w 563"/>
                <a:gd name="T101" fmla="*/ 407 h 584"/>
                <a:gd name="T102" fmla="*/ 217 w 563"/>
                <a:gd name="T103" fmla="*/ 407 h 584"/>
                <a:gd name="T104" fmla="*/ 199 w 563"/>
                <a:gd name="T105" fmla="*/ 392 h 584"/>
                <a:gd name="T106" fmla="*/ 185 w 563"/>
                <a:gd name="T107" fmla="*/ 317 h 584"/>
                <a:gd name="T108" fmla="*/ 138 w 563"/>
                <a:gd name="T109" fmla="*/ 264 h 584"/>
                <a:gd name="T110" fmla="*/ 76 w 563"/>
                <a:gd name="T111" fmla="*/ 272 h 584"/>
                <a:gd name="T112" fmla="*/ 16 w 563"/>
                <a:gd name="T113" fmla="*/ 238 h 584"/>
                <a:gd name="T114" fmla="*/ 74 w 563"/>
                <a:gd name="T115" fmla="*/ 221 h 58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563"/>
                <a:gd name="T175" fmla="*/ 0 h 584"/>
                <a:gd name="T176" fmla="*/ 563 w 563"/>
                <a:gd name="T177" fmla="*/ 584 h 584"/>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563" h="584">
                  <a:moveTo>
                    <a:pt x="0" y="163"/>
                  </a:moveTo>
                  <a:lnTo>
                    <a:pt x="2" y="155"/>
                  </a:lnTo>
                  <a:lnTo>
                    <a:pt x="39" y="138"/>
                  </a:lnTo>
                  <a:lnTo>
                    <a:pt x="62" y="138"/>
                  </a:lnTo>
                  <a:lnTo>
                    <a:pt x="75" y="125"/>
                  </a:lnTo>
                  <a:lnTo>
                    <a:pt x="71" y="121"/>
                  </a:lnTo>
                  <a:lnTo>
                    <a:pt x="79" y="116"/>
                  </a:lnTo>
                  <a:lnTo>
                    <a:pt x="72" y="113"/>
                  </a:lnTo>
                  <a:lnTo>
                    <a:pt x="85" y="108"/>
                  </a:lnTo>
                  <a:lnTo>
                    <a:pt x="80" y="103"/>
                  </a:lnTo>
                  <a:lnTo>
                    <a:pt x="64" y="112"/>
                  </a:lnTo>
                  <a:lnTo>
                    <a:pt x="48" y="100"/>
                  </a:lnTo>
                  <a:lnTo>
                    <a:pt x="68" y="94"/>
                  </a:lnTo>
                  <a:lnTo>
                    <a:pt x="80" y="76"/>
                  </a:lnTo>
                  <a:lnTo>
                    <a:pt x="105" y="75"/>
                  </a:lnTo>
                  <a:lnTo>
                    <a:pt x="104" y="55"/>
                  </a:lnTo>
                  <a:lnTo>
                    <a:pt x="122" y="55"/>
                  </a:lnTo>
                  <a:lnTo>
                    <a:pt x="142" y="69"/>
                  </a:lnTo>
                  <a:lnTo>
                    <a:pt x="119" y="50"/>
                  </a:lnTo>
                  <a:lnTo>
                    <a:pt x="161" y="38"/>
                  </a:lnTo>
                  <a:lnTo>
                    <a:pt x="172" y="46"/>
                  </a:lnTo>
                  <a:lnTo>
                    <a:pt x="173" y="64"/>
                  </a:lnTo>
                  <a:lnTo>
                    <a:pt x="179" y="49"/>
                  </a:lnTo>
                  <a:lnTo>
                    <a:pt x="206" y="60"/>
                  </a:lnTo>
                  <a:lnTo>
                    <a:pt x="197" y="51"/>
                  </a:lnTo>
                  <a:lnTo>
                    <a:pt x="210" y="53"/>
                  </a:lnTo>
                  <a:lnTo>
                    <a:pt x="198" y="43"/>
                  </a:lnTo>
                  <a:lnTo>
                    <a:pt x="195" y="35"/>
                  </a:lnTo>
                  <a:lnTo>
                    <a:pt x="201" y="33"/>
                  </a:lnTo>
                  <a:lnTo>
                    <a:pt x="255" y="58"/>
                  </a:lnTo>
                  <a:lnTo>
                    <a:pt x="251" y="49"/>
                  </a:lnTo>
                  <a:lnTo>
                    <a:pt x="263" y="48"/>
                  </a:lnTo>
                  <a:lnTo>
                    <a:pt x="255" y="41"/>
                  </a:lnTo>
                  <a:lnTo>
                    <a:pt x="274" y="43"/>
                  </a:lnTo>
                  <a:lnTo>
                    <a:pt x="245" y="25"/>
                  </a:lnTo>
                  <a:lnTo>
                    <a:pt x="297" y="35"/>
                  </a:lnTo>
                  <a:lnTo>
                    <a:pt x="285" y="25"/>
                  </a:lnTo>
                  <a:lnTo>
                    <a:pt x="254" y="23"/>
                  </a:lnTo>
                  <a:lnTo>
                    <a:pt x="265" y="22"/>
                  </a:lnTo>
                  <a:lnTo>
                    <a:pt x="246" y="13"/>
                  </a:lnTo>
                  <a:lnTo>
                    <a:pt x="268" y="15"/>
                  </a:lnTo>
                  <a:lnTo>
                    <a:pt x="259" y="11"/>
                  </a:lnTo>
                  <a:lnTo>
                    <a:pt x="269" y="8"/>
                  </a:lnTo>
                  <a:lnTo>
                    <a:pt x="307" y="25"/>
                  </a:lnTo>
                  <a:lnTo>
                    <a:pt x="304" y="19"/>
                  </a:lnTo>
                  <a:lnTo>
                    <a:pt x="321" y="13"/>
                  </a:lnTo>
                  <a:lnTo>
                    <a:pt x="306" y="11"/>
                  </a:lnTo>
                  <a:lnTo>
                    <a:pt x="306" y="3"/>
                  </a:lnTo>
                  <a:lnTo>
                    <a:pt x="315" y="0"/>
                  </a:lnTo>
                  <a:lnTo>
                    <a:pt x="419" y="3"/>
                  </a:lnTo>
                  <a:lnTo>
                    <a:pt x="427" y="8"/>
                  </a:lnTo>
                  <a:lnTo>
                    <a:pt x="423" y="11"/>
                  </a:lnTo>
                  <a:lnTo>
                    <a:pt x="354" y="12"/>
                  </a:lnTo>
                  <a:lnTo>
                    <a:pt x="361" y="17"/>
                  </a:lnTo>
                  <a:lnTo>
                    <a:pt x="335" y="22"/>
                  </a:lnTo>
                  <a:lnTo>
                    <a:pt x="433" y="13"/>
                  </a:lnTo>
                  <a:lnTo>
                    <a:pt x="436" y="20"/>
                  </a:lnTo>
                  <a:lnTo>
                    <a:pt x="423" y="25"/>
                  </a:lnTo>
                  <a:lnTo>
                    <a:pt x="446" y="22"/>
                  </a:lnTo>
                  <a:lnTo>
                    <a:pt x="472" y="31"/>
                  </a:lnTo>
                  <a:lnTo>
                    <a:pt x="433" y="46"/>
                  </a:lnTo>
                  <a:lnTo>
                    <a:pt x="370" y="45"/>
                  </a:lnTo>
                  <a:lnTo>
                    <a:pt x="385" y="48"/>
                  </a:lnTo>
                  <a:lnTo>
                    <a:pt x="359" y="55"/>
                  </a:lnTo>
                  <a:lnTo>
                    <a:pt x="359" y="62"/>
                  </a:lnTo>
                  <a:lnTo>
                    <a:pt x="428" y="50"/>
                  </a:lnTo>
                  <a:lnTo>
                    <a:pt x="433" y="55"/>
                  </a:lnTo>
                  <a:lnTo>
                    <a:pt x="419" y="67"/>
                  </a:lnTo>
                  <a:lnTo>
                    <a:pt x="463" y="48"/>
                  </a:lnTo>
                  <a:lnTo>
                    <a:pt x="466" y="66"/>
                  </a:lnTo>
                  <a:lnTo>
                    <a:pt x="444" y="97"/>
                  </a:lnTo>
                  <a:lnTo>
                    <a:pt x="486" y="62"/>
                  </a:lnTo>
                  <a:lnTo>
                    <a:pt x="486" y="67"/>
                  </a:lnTo>
                  <a:lnTo>
                    <a:pt x="506" y="66"/>
                  </a:lnTo>
                  <a:lnTo>
                    <a:pt x="512" y="55"/>
                  </a:lnTo>
                  <a:lnTo>
                    <a:pt x="535" y="53"/>
                  </a:lnTo>
                  <a:lnTo>
                    <a:pt x="562" y="63"/>
                  </a:lnTo>
                  <a:lnTo>
                    <a:pt x="535" y="79"/>
                  </a:lnTo>
                  <a:lnTo>
                    <a:pt x="537" y="85"/>
                  </a:lnTo>
                  <a:lnTo>
                    <a:pt x="476" y="94"/>
                  </a:lnTo>
                  <a:lnTo>
                    <a:pt x="525" y="95"/>
                  </a:lnTo>
                  <a:lnTo>
                    <a:pt x="484" y="108"/>
                  </a:lnTo>
                  <a:lnTo>
                    <a:pt x="487" y="118"/>
                  </a:lnTo>
                  <a:lnTo>
                    <a:pt x="514" y="108"/>
                  </a:lnTo>
                  <a:lnTo>
                    <a:pt x="494" y="121"/>
                  </a:lnTo>
                  <a:lnTo>
                    <a:pt x="492" y="136"/>
                  </a:lnTo>
                  <a:lnTo>
                    <a:pt x="498" y="133"/>
                  </a:lnTo>
                  <a:lnTo>
                    <a:pt x="479" y="146"/>
                  </a:lnTo>
                  <a:lnTo>
                    <a:pt x="473" y="176"/>
                  </a:lnTo>
                  <a:lnTo>
                    <a:pt x="483" y="170"/>
                  </a:lnTo>
                  <a:lnTo>
                    <a:pt x="497" y="176"/>
                  </a:lnTo>
                  <a:lnTo>
                    <a:pt x="484" y="176"/>
                  </a:lnTo>
                  <a:lnTo>
                    <a:pt x="484" y="185"/>
                  </a:lnTo>
                  <a:lnTo>
                    <a:pt x="506" y="189"/>
                  </a:lnTo>
                  <a:lnTo>
                    <a:pt x="506" y="200"/>
                  </a:lnTo>
                  <a:lnTo>
                    <a:pt x="474" y="198"/>
                  </a:lnTo>
                  <a:lnTo>
                    <a:pt x="483" y="203"/>
                  </a:lnTo>
                  <a:lnTo>
                    <a:pt x="465" y="206"/>
                  </a:lnTo>
                  <a:lnTo>
                    <a:pt x="474" y="218"/>
                  </a:lnTo>
                  <a:lnTo>
                    <a:pt x="491" y="218"/>
                  </a:lnTo>
                  <a:lnTo>
                    <a:pt x="481" y="225"/>
                  </a:lnTo>
                  <a:lnTo>
                    <a:pt x="494" y="232"/>
                  </a:lnTo>
                  <a:lnTo>
                    <a:pt x="493" y="247"/>
                  </a:lnTo>
                  <a:lnTo>
                    <a:pt x="469" y="238"/>
                  </a:lnTo>
                  <a:lnTo>
                    <a:pt x="484" y="246"/>
                  </a:lnTo>
                  <a:lnTo>
                    <a:pt x="475" y="251"/>
                  </a:lnTo>
                  <a:lnTo>
                    <a:pt x="483" y="250"/>
                  </a:lnTo>
                  <a:lnTo>
                    <a:pt x="481" y="260"/>
                  </a:lnTo>
                  <a:lnTo>
                    <a:pt x="498" y="265"/>
                  </a:lnTo>
                  <a:lnTo>
                    <a:pt x="471" y="262"/>
                  </a:lnTo>
                  <a:lnTo>
                    <a:pt x="466" y="267"/>
                  </a:lnTo>
                  <a:lnTo>
                    <a:pt x="486" y="279"/>
                  </a:lnTo>
                  <a:lnTo>
                    <a:pt x="484" y="289"/>
                  </a:lnTo>
                  <a:lnTo>
                    <a:pt x="467" y="296"/>
                  </a:lnTo>
                  <a:lnTo>
                    <a:pt x="451" y="281"/>
                  </a:lnTo>
                  <a:lnTo>
                    <a:pt x="426" y="294"/>
                  </a:lnTo>
                  <a:lnTo>
                    <a:pt x="444" y="301"/>
                  </a:lnTo>
                  <a:lnTo>
                    <a:pt x="427" y="308"/>
                  </a:lnTo>
                  <a:lnTo>
                    <a:pt x="445" y="309"/>
                  </a:lnTo>
                  <a:lnTo>
                    <a:pt x="439" y="324"/>
                  </a:lnTo>
                  <a:lnTo>
                    <a:pt x="446" y="315"/>
                  </a:lnTo>
                  <a:lnTo>
                    <a:pt x="466" y="327"/>
                  </a:lnTo>
                  <a:lnTo>
                    <a:pt x="460" y="337"/>
                  </a:lnTo>
                  <a:lnTo>
                    <a:pt x="471" y="333"/>
                  </a:lnTo>
                  <a:lnTo>
                    <a:pt x="466" y="343"/>
                  </a:lnTo>
                  <a:lnTo>
                    <a:pt x="473" y="339"/>
                  </a:lnTo>
                  <a:lnTo>
                    <a:pt x="475" y="363"/>
                  </a:lnTo>
                  <a:lnTo>
                    <a:pt x="466" y="354"/>
                  </a:lnTo>
                  <a:lnTo>
                    <a:pt x="466" y="363"/>
                  </a:lnTo>
                  <a:lnTo>
                    <a:pt x="457" y="363"/>
                  </a:lnTo>
                  <a:lnTo>
                    <a:pt x="446" y="342"/>
                  </a:lnTo>
                  <a:lnTo>
                    <a:pt x="419" y="331"/>
                  </a:lnTo>
                  <a:lnTo>
                    <a:pt x="438" y="344"/>
                  </a:lnTo>
                  <a:lnTo>
                    <a:pt x="413" y="352"/>
                  </a:lnTo>
                  <a:lnTo>
                    <a:pt x="406" y="363"/>
                  </a:lnTo>
                  <a:lnTo>
                    <a:pt x="429" y="366"/>
                  </a:lnTo>
                  <a:lnTo>
                    <a:pt x="409" y="373"/>
                  </a:lnTo>
                  <a:lnTo>
                    <a:pt x="439" y="365"/>
                  </a:lnTo>
                  <a:lnTo>
                    <a:pt x="468" y="375"/>
                  </a:lnTo>
                  <a:lnTo>
                    <a:pt x="431" y="404"/>
                  </a:lnTo>
                  <a:lnTo>
                    <a:pt x="395" y="417"/>
                  </a:lnTo>
                  <a:lnTo>
                    <a:pt x="382" y="417"/>
                  </a:lnTo>
                  <a:lnTo>
                    <a:pt x="374" y="404"/>
                  </a:lnTo>
                  <a:lnTo>
                    <a:pt x="377" y="417"/>
                  </a:lnTo>
                  <a:lnTo>
                    <a:pt x="367" y="425"/>
                  </a:lnTo>
                  <a:lnTo>
                    <a:pt x="354" y="456"/>
                  </a:lnTo>
                  <a:lnTo>
                    <a:pt x="343" y="455"/>
                  </a:lnTo>
                  <a:lnTo>
                    <a:pt x="340" y="465"/>
                  </a:lnTo>
                  <a:lnTo>
                    <a:pt x="330" y="467"/>
                  </a:lnTo>
                  <a:lnTo>
                    <a:pt x="324" y="463"/>
                  </a:lnTo>
                  <a:lnTo>
                    <a:pt x="331" y="457"/>
                  </a:lnTo>
                  <a:lnTo>
                    <a:pt x="324" y="455"/>
                  </a:lnTo>
                  <a:lnTo>
                    <a:pt x="320" y="471"/>
                  </a:lnTo>
                  <a:lnTo>
                    <a:pt x="303" y="473"/>
                  </a:lnTo>
                  <a:lnTo>
                    <a:pt x="304" y="485"/>
                  </a:lnTo>
                  <a:lnTo>
                    <a:pt x="293" y="486"/>
                  </a:lnTo>
                  <a:lnTo>
                    <a:pt x="302" y="497"/>
                  </a:lnTo>
                  <a:lnTo>
                    <a:pt x="290" y="499"/>
                  </a:lnTo>
                  <a:lnTo>
                    <a:pt x="299" y="510"/>
                  </a:lnTo>
                  <a:lnTo>
                    <a:pt x="291" y="510"/>
                  </a:lnTo>
                  <a:lnTo>
                    <a:pt x="298" y="513"/>
                  </a:lnTo>
                  <a:lnTo>
                    <a:pt x="291" y="525"/>
                  </a:lnTo>
                  <a:lnTo>
                    <a:pt x="285" y="523"/>
                  </a:lnTo>
                  <a:lnTo>
                    <a:pt x="290" y="528"/>
                  </a:lnTo>
                  <a:lnTo>
                    <a:pt x="278" y="533"/>
                  </a:lnTo>
                  <a:lnTo>
                    <a:pt x="285" y="551"/>
                  </a:lnTo>
                  <a:lnTo>
                    <a:pt x="278" y="575"/>
                  </a:lnTo>
                  <a:lnTo>
                    <a:pt x="270" y="575"/>
                  </a:lnTo>
                  <a:lnTo>
                    <a:pt x="277" y="583"/>
                  </a:lnTo>
                  <a:lnTo>
                    <a:pt x="258" y="583"/>
                  </a:lnTo>
                  <a:lnTo>
                    <a:pt x="255" y="568"/>
                  </a:lnTo>
                  <a:lnTo>
                    <a:pt x="229" y="570"/>
                  </a:lnTo>
                  <a:lnTo>
                    <a:pt x="235" y="565"/>
                  </a:lnTo>
                  <a:lnTo>
                    <a:pt x="221" y="559"/>
                  </a:lnTo>
                  <a:lnTo>
                    <a:pt x="228" y="556"/>
                  </a:lnTo>
                  <a:lnTo>
                    <a:pt x="218" y="556"/>
                  </a:lnTo>
                  <a:lnTo>
                    <a:pt x="222" y="544"/>
                  </a:lnTo>
                  <a:lnTo>
                    <a:pt x="216" y="547"/>
                  </a:lnTo>
                  <a:lnTo>
                    <a:pt x="198" y="513"/>
                  </a:lnTo>
                  <a:lnTo>
                    <a:pt x="198" y="503"/>
                  </a:lnTo>
                  <a:lnTo>
                    <a:pt x="212" y="492"/>
                  </a:lnTo>
                  <a:lnTo>
                    <a:pt x="206" y="488"/>
                  </a:lnTo>
                  <a:lnTo>
                    <a:pt x="192" y="501"/>
                  </a:lnTo>
                  <a:lnTo>
                    <a:pt x="192" y="476"/>
                  </a:lnTo>
                  <a:lnTo>
                    <a:pt x="181" y="463"/>
                  </a:lnTo>
                  <a:lnTo>
                    <a:pt x="184" y="443"/>
                  </a:lnTo>
                  <a:lnTo>
                    <a:pt x="176" y="435"/>
                  </a:lnTo>
                  <a:lnTo>
                    <a:pt x="187" y="419"/>
                  </a:lnTo>
                  <a:lnTo>
                    <a:pt x="181" y="417"/>
                  </a:lnTo>
                  <a:lnTo>
                    <a:pt x="203" y="417"/>
                  </a:lnTo>
                  <a:lnTo>
                    <a:pt x="201" y="410"/>
                  </a:lnTo>
                  <a:lnTo>
                    <a:pt x="186" y="410"/>
                  </a:lnTo>
                  <a:lnTo>
                    <a:pt x="208" y="395"/>
                  </a:lnTo>
                  <a:lnTo>
                    <a:pt x="203" y="390"/>
                  </a:lnTo>
                  <a:lnTo>
                    <a:pt x="208" y="373"/>
                  </a:lnTo>
                  <a:lnTo>
                    <a:pt x="190" y="373"/>
                  </a:lnTo>
                  <a:lnTo>
                    <a:pt x="169" y="359"/>
                  </a:lnTo>
                  <a:lnTo>
                    <a:pt x="206" y="366"/>
                  </a:lnTo>
                  <a:lnTo>
                    <a:pt x="199" y="360"/>
                  </a:lnTo>
                  <a:lnTo>
                    <a:pt x="206" y="357"/>
                  </a:lnTo>
                  <a:lnTo>
                    <a:pt x="191" y="347"/>
                  </a:lnTo>
                  <a:lnTo>
                    <a:pt x="197" y="342"/>
                  </a:lnTo>
                  <a:lnTo>
                    <a:pt x="189" y="346"/>
                  </a:lnTo>
                  <a:lnTo>
                    <a:pt x="194" y="339"/>
                  </a:lnTo>
                  <a:lnTo>
                    <a:pt x="184" y="340"/>
                  </a:lnTo>
                  <a:lnTo>
                    <a:pt x="195" y="334"/>
                  </a:lnTo>
                  <a:lnTo>
                    <a:pt x="179" y="326"/>
                  </a:lnTo>
                  <a:lnTo>
                    <a:pt x="175" y="339"/>
                  </a:lnTo>
                  <a:lnTo>
                    <a:pt x="161" y="340"/>
                  </a:lnTo>
                  <a:lnTo>
                    <a:pt x="159" y="334"/>
                  </a:lnTo>
                  <a:lnTo>
                    <a:pt x="168" y="326"/>
                  </a:lnTo>
                  <a:lnTo>
                    <a:pt x="160" y="326"/>
                  </a:lnTo>
                  <a:lnTo>
                    <a:pt x="169" y="304"/>
                  </a:lnTo>
                  <a:lnTo>
                    <a:pt x="159" y="301"/>
                  </a:lnTo>
                  <a:lnTo>
                    <a:pt x="164" y="291"/>
                  </a:lnTo>
                  <a:lnTo>
                    <a:pt x="149" y="264"/>
                  </a:lnTo>
                  <a:lnTo>
                    <a:pt x="154" y="264"/>
                  </a:lnTo>
                  <a:lnTo>
                    <a:pt x="133" y="240"/>
                  </a:lnTo>
                  <a:lnTo>
                    <a:pt x="133" y="232"/>
                  </a:lnTo>
                  <a:lnTo>
                    <a:pt x="111" y="220"/>
                  </a:lnTo>
                  <a:lnTo>
                    <a:pt x="90" y="214"/>
                  </a:lnTo>
                  <a:lnTo>
                    <a:pt x="71" y="225"/>
                  </a:lnTo>
                  <a:lnTo>
                    <a:pt x="55" y="218"/>
                  </a:lnTo>
                  <a:lnTo>
                    <a:pt x="61" y="226"/>
                  </a:lnTo>
                  <a:lnTo>
                    <a:pt x="44" y="223"/>
                  </a:lnTo>
                  <a:lnTo>
                    <a:pt x="30" y="214"/>
                  </a:lnTo>
                  <a:lnTo>
                    <a:pt x="44" y="206"/>
                  </a:lnTo>
                  <a:lnTo>
                    <a:pt x="13" y="198"/>
                  </a:lnTo>
                  <a:lnTo>
                    <a:pt x="25" y="190"/>
                  </a:lnTo>
                  <a:lnTo>
                    <a:pt x="62" y="192"/>
                  </a:lnTo>
                  <a:lnTo>
                    <a:pt x="66" y="189"/>
                  </a:lnTo>
                  <a:lnTo>
                    <a:pt x="60" y="184"/>
                  </a:lnTo>
                  <a:lnTo>
                    <a:pt x="66" y="181"/>
                  </a:lnTo>
                  <a:lnTo>
                    <a:pt x="32" y="184"/>
                  </a:lnTo>
                  <a:lnTo>
                    <a:pt x="0" y="16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59" name="Freeform 75"/>
            <p:cNvSpPr>
              <a:spLocks/>
            </p:cNvSpPr>
            <p:nvPr/>
          </p:nvSpPr>
          <p:spPr bwMode="auto">
            <a:xfrm>
              <a:off x="2629" y="2251"/>
              <a:ext cx="48" cy="68"/>
            </a:xfrm>
            <a:custGeom>
              <a:avLst/>
              <a:gdLst>
                <a:gd name="T0" fmla="*/ 0 w 39"/>
                <a:gd name="T1" fmla="*/ 54 h 57"/>
                <a:gd name="T2" fmla="*/ 10 w 39"/>
                <a:gd name="T3" fmla="*/ 30 h 57"/>
                <a:gd name="T4" fmla="*/ 21 w 39"/>
                <a:gd name="T5" fmla="*/ 29 h 57"/>
                <a:gd name="T6" fmla="*/ 9 w 39"/>
                <a:gd name="T7" fmla="*/ 8 h 57"/>
                <a:gd name="T8" fmla="*/ 36 w 39"/>
                <a:gd name="T9" fmla="*/ 0 h 57"/>
                <a:gd name="T10" fmla="*/ 41 w 39"/>
                <a:gd name="T11" fmla="*/ 32 h 57"/>
                <a:gd name="T12" fmla="*/ 47 w 39"/>
                <a:gd name="T13" fmla="*/ 35 h 57"/>
                <a:gd name="T14" fmla="*/ 34 w 39"/>
                <a:gd name="T15" fmla="*/ 55 h 57"/>
                <a:gd name="T16" fmla="*/ 27 w 39"/>
                <a:gd name="T17" fmla="*/ 67 h 57"/>
                <a:gd name="T18" fmla="*/ 0 w 39"/>
                <a:gd name="T19" fmla="*/ 54 h 5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
                <a:gd name="T31" fmla="*/ 0 h 57"/>
                <a:gd name="T32" fmla="*/ 39 w 39"/>
                <a:gd name="T33" fmla="*/ 57 h 5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 h="57">
                  <a:moveTo>
                    <a:pt x="0" y="45"/>
                  </a:moveTo>
                  <a:lnTo>
                    <a:pt x="8" y="25"/>
                  </a:lnTo>
                  <a:lnTo>
                    <a:pt x="17" y="24"/>
                  </a:lnTo>
                  <a:lnTo>
                    <a:pt x="7" y="7"/>
                  </a:lnTo>
                  <a:lnTo>
                    <a:pt x="29" y="0"/>
                  </a:lnTo>
                  <a:lnTo>
                    <a:pt x="33" y="27"/>
                  </a:lnTo>
                  <a:lnTo>
                    <a:pt x="38" y="29"/>
                  </a:lnTo>
                  <a:lnTo>
                    <a:pt x="28" y="46"/>
                  </a:lnTo>
                  <a:lnTo>
                    <a:pt x="22" y="56"/>
                  </a:lnTo>
                  <a:lnTo>
                    <a:pt x="0" y="4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60" name="Freeform 76"/>
            <p:cNvSpPr>
              <a:spLocks/>
            </p:cNvSpPr>
            <p:nvPr/>
          </p:nvSpPr>
          <p:spPr bwMode="auto">
            <a:xfrm>
              <a:off x="2985" y="2405"/>
              <a:ext cx="57" cy="108"/>
            </a:xfrm>
            <a:custGeom>
              <a:avLst/>
              <a:gdLst>
                <a:gd name="T0" fmla="*/ 0 w 46"/>
                <a:gd name="T1" fmla="*/ 35 h 90"/>
                <a:gd name="T2" fmla="*/ 7 w 46"/>
                <a:gd name="T3" fmla="*/ 49 h 90"/>
                <a:gd name="T4" fmla="*/ 17 w 46"/>
                <a:gd name="T5" fmla="*/ 61 h 90"/>
                <a:gd name="T6" fmla="*/ 16 w 46"/>
                <a:gd name="T7" fmla="*/ 91 h 90"/>
                <a:gd name="T8" fmla="*/ 22 w 46"/>
                <a:gd name="T9" fmla="*/ 107 h 90"/>
                <a:gd name="T10" fmla="*/ 56 w 46"/>
                <a:gd name="T11" fmla="*/ 101 h 90"/>
                <a:gd name="T12" fmla="*/ 37 w 46"/>
                <a:gd name="T13" fmla="*/ 67 h 90"/>
                <a:gd name="T14" fmla="*/ 51 w 46"/>
                <a:gd name="T15" fmla="*/ 38 h 90"/>
                <a:gd name="T16" fmla="*/ 16 w 46"/>
                <a:gd name="T17" fmla="*/ 0 h 90"/>
                <a:gd name="T18" fmla="*/ 5 w 46"/>
                <a:gd name="T19" fmla="*/ 11 h 90"/>
                <a:gd name="T20" fmla="*/ 10 w 46"/>
                <a:gd name="T21" fmla="*/ 22 h 90"/>
                <a:gd name="T22" fmla="*/ 0 w 46"/>
                <a:gd name="T23" fmla="*/ 35 h 9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6"/>
                <a:gd name="T37" fmla="*/ 0 h 90"/>
                <a:gd name="T38" fmla="*/ 46 w 46"/>
                <a:gd name="T39" fmla="*/ 90 h 9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6" h="90">
                  <a:moveTo>
                    <a:pt x="0" y="29"/>
                  </a:moveTo>
                  <a:lnTo>
                    <a:pt x="6" y="41"/>
                  </a:lnTo>
                  <a:lnTo>
                    <a:pt x="14" y="51"/>
                  </a:lnTo>
                  <a:lnTo>
                    <a:pt x="13" y="76"/>
                  </a:lnTo>
                  <a:lnTo>
                    <a:pt x="18" y="89"/>
                  </a:lnTo>
                  <a:lnTo>
                    <a:pt x="45" y="84"/>
                  </a:lnTo>
                  <a:lnTo>
                    <a:pt x="30" y="56"/>
                  </a:lnTo>
                  <a:lnTo>
                    <a:pt x="41" y="32"/>
                  </a:lnTo>
                  <a:lnTo>
                    <a:pt x="13" y="0"/>
                  </a:lnTo>
                  <a:lnTo>
                    <a:pt x="4" y="9"/>
                  </a:lnTo>
                  <a:lnTo>
                    <a:pt x="8" y="18"/>
                  </a:lnTo>
                  <a:lnTo>
                    <a:pt x="0" y="2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61" name="Freeform 77"/>
            <p:cNvSpPr>
              <a:spLocks/>
            </p:cNvSpPr>
            <p:nvPr/>
          </p:nvSpPr>
          <p:spPr bwMode="auto">
            <a:xfrm>
              <a:off x="2834" y="2219"/>
              <a:ext cx="31" cy="32"/>
            </a:xfrm>
            <a:custGeom>
              <a:avLst/>
              <a:gdLst>
                <a:gd name="T0" fmla="*/ 0 w 25"/>
                <a:gd name="T1" fmla="*/ 22 h 26"/>
                <a:gd name="T2" fmla="*/ 22 w 25"/>
                <a:gd name="T3" fmla="*/ 22 h 26"/>
                <a:gd name="T4" fmla="*/ 11 w 25"/>
                <a:gd name="T5" fmla="*/ 2 h 26"/>
                <a:gd name="T6" fmla="*/ 30 w 25"/>
                <a:gd name="T7" fmla="*/ 0 h 26"/>
                <a:gd name="T8" fmla="*/ 30 w 25"/>
                <a:gd name="T9" fmla="*/ 31 h 26"/>
                <a:gd name="T10" fmla="*/ 0 w 25"/>
                <a:gd name="T11" fmla="*/ 22 h 26"/>
                <a:gd name="T12" fmla="*/ 0 60000 65536"/>
                <a:gd name="T13" fmla="*/ 0 60000 65536"/>
                <a:gd name="T14" fmla="*/ 0 60000 65536"/>
                <a:gd name="T15" fmla="*/ 0 60000 65536"/>
                <a:gd name="T16" fmla="*/ 0 60000 65536"/>
                <a:gd name="T17" fmla="*/ 0 60000 65536"/>
                <a:gd name="T18" fmla="*/ 0 w 25"/>
                <a:gd name="T19" fmla="*/ 0 h 26"/>
                <a:gd name="T20" fmla="*/ 25 w 25"/>
                <a:gd name="T21" fmla="*/ 26 h 26"/>
              </a:gdLst>
              <a:ahLst/>
              <a:cxnLst>
                <a:cxn ang="T12">
                  <a:pos x="T0" y="T1"/>
                </a:cxn>
                <a:cxn ang="T13">
                  <a:pos x="T2" y="T3"/>
                </a:cxn>
                <a:cxn ang="T14">
                  <a:pos x="T4" y="T5"/>
                </a:cxn>
                <a:cxn ang="T15">
                  <a:pos x="T6" y="T7"/>
                </a:cxn>
                <a:cxn ang="T16">
                  <a:pos x="T8" y="T9"/>
                </a:cxn>
                <a:cxn ang="T17">
                  <a:pos x="T10" y="T11"/>
                </a:cxn>
              </a:cxnLst>
              <a:rect l="T18" t="T19" r="T20" b="T21"/>
              <a:pathLst>
                <a:path w="25" h="26">
                  <a:moveTo>
                    <a:pt x="0" y="18"/>
                  </a:moveTo>
                  <a:lnTo>
                    <a:pt x="18" y="18"/>
                  </a:lnTo>
                  <a:lnTo>
                    <a:pt x="9" y="2"/>
                  </a:lnTo>
                  <a:lnTo>
                    <a:pt x="24" y="0"/>
                  </a:lnTo>
                  <a:lnTo>
                    <a:pt x="24" y="25"/>
                  </a:lnTo>
                  <a:lnTo>
                    <a:pt x="0" y="1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62" name="Freeform 78"/>
            <p:cNvSpPr>
              <a:spLocks/>
            </p:cNvSpPr>
            <p:nvPr/>
          </p:nvSpPr>
          <p:spPr bwMode="auto">
            <a:xfrm>
              <a:off x="2663" y="2283"/>
              <a:ext cx="71" cy="48"/>
            </a:xfrm>
            <a:custGeom>
              <a:avLst/>
              <a:gdLst>
                <a:gd name="T0" fmla="*/ 0 w 57"/>
                <a:gd name="T1" fmla="*/ 23 h 40"/>
                <a:gd name="T2" fmla="*/ 12 w 57"/>
                <a:gd name="T3" fmla="*/ 2 h 40"/>
                <a:gd name="T4" fmla="*/ 50 w 57"/>
                <a:gd name="T5" fmla="*/ 0 h 40"/>
                <a:gd name="T6" fmla="*/ 70 w 57"/>
                <a:gd name="T7" fmla="*/ 14 h 40"/>
                <a:gd name="T8" fmla="*/ 54 w 57"/>
                <a:gd name="T9" fmla="*/ 17 h 40"/>
                <a:gd name="T10" fmla="*/ 24 w 57"/>
                <a:gd name="T11" fmla="*/ 47 h 40"/>
                <a:gd name="T12" fmla="*/ 19 w 57"/>
                <a:gd name="T13" fmla="*/ 40 h 40"/>
                <a:gd name="T14" fmla="*/ 0 w 57"/>
                <a:gd name="T15" fmla="*/ 23 h 40"/>
                <a:gd name="T16" fmla="*/ 0 60000 65536"/>
                <a:gd name="T17" fmla="*/ 0 60000 65536"/>
                <a:gd name="T18" fmla="*/ 0 60000 65536"/>
                <a:gd name="T19" fmla="*/ 0 60000 65536"/>
                <a:gd name="T20" fmla="*/ 0 60000 65536"/>
                <a:gd name="T21" fmla="*/ 0 60000 65536"/>
                <a:gd name="T22" fmla="*/ 0 60000 65536"/>
                <a:gd name="T23" fmla="*/ 0 60000 65536"/>
                <a:gd name="T24" fmla="*/ 0 w 57"/>
                <a:gd name="T25" fmla="*/ 0 h 40"/>
                <a:gd name="T26" fmla="*/ 57 w 57"/>
                <a:gd name="T27" fmla="*/ 40 h 4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 h="40">
                  <a:moveTo>
                    <a:pt x="0" y="19"/>
                  </a:moveTo>
                  <a:lnTo>
                    <a:pt x="10" y="2"/>
                  </a:lnTo>
                  <a:lnTo>
                    <a:pt x="40" y="0"/>
                  </a:lnTo>
                  <a:lnTo>
                    <a:pt x="56" y="12"/>
                  </a:lnTo>
                  <a:lnTo>
                    <a:pt x="43" y="14"/>
                  </a:lnTo>
                  <a:lnTo>
                    <a:pt x="19" y="39"/>
                  </a:lnTo>
                  <a:lnTo>
                    <a:pt x="15" y="33"/>
                  </a:lnTo>
                  <a:lnTo>
                    <a:pt x="0" y="1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63" name="Freeform 79"/>
            <p:cNvSpPr>
              <a:spLocks/>
            </p:cNvSpPr>
            <p:nvPr/>
          </p:nvSpPr>
          <p:spPr bwMode="auto">
            <a:xfrm>
              <a:off x="3874" y="1706"/>
              <a:ext cx="77" cy="57"/>
            </a:xfrm>
            <a:custGeom>
              <a:avLst/>
              <a:gdLst>
                <a:gd name="T0" fmla="*/ 0 w 62"/>
                <a:gd name="T1" fmla="*/ 33 h 48"/>
                <a:gd name="T2" fmla="*/ 11 w 62"/>
                <a:gd name="T3" fmla="*/ 10 h 48"/>
                <a:gd name="T4" fmla="*/ 26 w 62"/>
                <a:gd name="T5" fmla="*/ 15 h 48"/>
                <a:gd name="T6" fmla="*/ 52 w 62"/>
                <a:gd name="T7" fmla="*/ 0 h 48"/>
                <a:gd name="T8" fmla="*/ 68 w 62"/>
                <a:gd name="T9" fmla="*/ 4 h 48"/>
                <a:gd name="T10" fmla="*/ 76 w 62"/>
                <a:gd name="T11" fmla="*/ 12 h 48"/>
                <a:gd name="T12" fmla="*/ 46 w 62"/>
                <a:gd name="T13" fmla="*/ 49 h 48"/>
                <a:gd name="T14" fmla="*/ 21 w 62"/>
                <a:gd name="T15" fmla="*/ 56 h 48"/>
                <a:gd name="T16" fmla="*/ 0 w 62"/>
                <a:gd name="T17" fmla="*/ 33 h 4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2"/>
                <a:gd name="T28" fmla="*/ 0 h 48"/>
                <a:gd name="T29" fmla="*/ 62 w 62"/>
                <a:gd name="T30" fmla="*/ 48 h 4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2" h="48">
                  <a:moveTo>
                    <a:pt x="0" y="28"/>
                  </a:moveTo>
                  <a:lnTo>
                    <a:pt x="9" y="8"/>
                  </a:lnTo>
                  <a:lnTo>
                    <a:pt x="21" y="13"/>
                  </a:lnTo>
                  <a:lnTo>
                    <a:pt x="42" y="0"/>
                  </a:lnTo>
                  <a:lnTo>
                    <a:pt x="55" y="3"/>
                  </a:lnTo>
                  <a:lnTo>
                    <a:pt x="61" y="10"/>
                  </a:lnTo>
                  <a:lnTo>
                    <a:pt x="37" y="41"/>
                  </a:lnTo>
                  <a:lnTo>
                    <a:pt x="17" y="47"/>
                  </a:lnTo>
                  <a:lnTo>
                    <a:pt x="0" y="28"/>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64" name="Freeform 80"/>
            <p:cNvSpPr>
              <a:spLocks/>
            </p:cNvSpPr>
            <p:nvPr/>
          </p:nvSpPr>
          <p:spPr bwMode="auto">
            <a:xfrm>
              <a:off x="3409" y="1297"/>
              <a:ext cx="125" cy="81"/>
            </a:xfrm>
            <a:custGeom>
              <a:avLst/>
              <a:gdLst>
                <a:gd name="T0" fmla="*/ 0 w 101"/>
                <a:gd name="T1" fmla="*/ 28 h 67"/>
                <a:gd name="T2" fmla="*/ 9 w 101"/>
                <a:gd name="T3" fmla="*/ 24 h 67"/>
                <a:gd name="T4" fmla="*/ 4 w 101"/>
                <a:gd name="T5" fmla="*/ 18 h 67"/>
                <a:gd name="T6" fmla="*/ 15 w 101"/>
                <a:gd name="T7" fmla="*/ 22 h 67"/>
                <a:gd name="T8" fmla="*/ 10 w 101"/>
                <a:gd name="T9" fmla="*/ 8 h 67"/>
                <a:gd name="T10" fmla="*/ 22 w 101"/>
                <a:gd name="T11" fmla="*/ 17 h 67"/>
                <a:gd name="T12" fmla="*/ 16 w 101"/>
                <a:gd name="T13" fmla="*/ 1 h 67"/>
                <a:gd name="T14" fmla="*/ 35 w 101"/>
                <a:gd name="T15" fmla="*/ 13 h 67"/>
                <a:gd name="T16" fmla="*/ 36 w 101"/>
                <a:gd name="T17" fmla="*/ 34 h 67"/>
                <a:gd name="T18" fmla="*/ 46 w 101"/>
                <a:gd name="T19" fmla="*/ 11 h 67"/>
                <a:gd name="T20" fmla="*/ 57 w 101"/>
                <a:gd name="T21" fmla="*/ 19 h 67"/>
                <a:gd name="T22" fmla="*/ 64 w 101"/>
                <a:gd name="T23" fmla="*/ 8 h 67"/>
                <a:gd name="T24" fmla="*/ 72 w 101"/>
                <a:gd name="T25" fmla="*/ 22 h 67"/>
                <a:gd name="T26" fmla="*/ 71 w 101"/>
                <a:gd name="T27" fmla="*/ 8 h 67"/>
                <a:gd name="T28" fmla="*/ 90 w 101"/>
                <a:gd name="T29" fmla="*/ 8 h 67"/>
                <a:gd name="T30" fmla="*/ 93 w 101"/>
                <a:gd name="T31" fmla="*/ 0 h 67"/>
                <a:gd name="T32" fmla="*/ 101 w 101"/>
                <a:gd name="T33" fmla="*/ 8 h 67"/>
                <a:gd name="T34" fmla="*/ 113 w 101"/>
                <a:gd name="T35" fmla="*/ 5 h 67"/>
                <a:gd name="T36" fmla="*/ 105 w 101"/>
                <a:gd name="T37" fmla="*/ 11 h 67"/>
                <a:gd name="T38" fmla="*/ 124 w 101"/>
                <a:gd name="T39" fmla="*/ 36 h 67"/>
                <a:gd name="T40" fmla="*/ 108 w 101"/>
                <a:gd name="T41" fmla="*/ 58 h 67"/>
                <a:gd name="T42" fmla="*/ 62 w 101"/>
                <a:gd name="T43" fmla="*/ 80 h 67"/>
                <a:gd name="T44" fmla="*/ 21 w 101"/>
                <a:gd name="T45" fmla="*/ 70 h 67"/>
                <a:gd name="T46" fmla="*/ 31 w 101"/>
                <a:gd name="T47" fmla="*/ 50 h 67"/>
                <a:gd name="T48" fmla="*/ 7 w 101"/>
                <a:gd name="T49" fmla="*/ 42 h 67"/>
                <a:gd name="T50" fmla="*/ 31 w 101"/>
                <a:gd name="T51" fmla="*/ 40 h 67"/>
                <a:gd name="T52" fmla="*/ 22 w 101"/>
                <a:gd name="T53" fmla="*/ 34 h 67"/>
                <a:gd name="T54" fmla="*/ 31 w 101"/>
                <a:gd name="T55" fmla="*/ 28 h 67"/>
                <a:gd name="T56" fmla="*/ 0 w 101"/>
                <a:gd name="T57" fmla="*/ 28 h 67"/>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01"/>
                <a:gd name="T88" fmla="*/ 0 h 67"/>
                <a:gd name="T89" fmla="*/ 101 w 101"/>
                <a:gd name="T90" fmla="*/ 67 h 67"/>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01" h="67">
                  <a:moveTo>
                    <a:pt x="0" y="23"/>
                  </a:moveTo>
                  <a:lnTo>
                    <a:pt x="7" y="20"/>
                  </a:lnTo>
                  <a:lnTo>
                    <a:pt x="3" y="15"/>
                  </a:lnTo>
                  <a:lnTo>
                    <a:pt x="12" y="18"/>
                  </a:lnTo>
                  <a:lnTo>
                    <a:pt x="8" y="7"/>
                  </a:lnTo>
                  <a:lnTo>
                    <a:pt x="18" y="14"/>
                  </a:lnTo>
                  <a:lnTo>
                    <a:pt x="13" y="1"/>
                  </a:lnTo>
                  <a:lnTo>
                    <a:pt x="28" y="11"/>
                  </a:lnTo>
                  <a:lnTo>
                    <a:pt x="29" y="28"/>
                  </a:lnTo>
                  <a:lnTo>
                    <a:pt x="37" y="9"/>
                  </a:lnTo>
                  <a:lnTo>
                    <a:pt x="46" y="16"/>
                  </a:lnTo>
                  <a:lnTo>
                    <a:pt x="52" y="7"/>
                  </a:lnTo>
                  <a:lnTo>
                    <a:pt x="58" y="18"/>
                  </a:lnTo>
                  <a:lnTo>
                    <a:pt x="57" y="7"/>
                  </a:lnTo>
                  <a:lnTo>
                    <a:pt x="73" y="7"/>
                  </a:lnTo>
                  <a:lnTo>
                    <a:pt x="75" y="0"/>
                  </a:lnTo>
                  <a:lnTo>
                    <a:pt x="82" y="7"/>
                  </a:lnTo>
                  <a:lnTo>
                    <a:pt x="91" y="4"/>
                  </a:lnTo>
                  <a:lnTo>
                    <a:pt x="85" y="9"/>
                  </a:lnTo>
                  <a:lnTo>
                    <a:pt x="100" y="30"/>
                  </a:lnTo>
                  <a:lnTo>
                    <a:pt x="87" y="48"/>
                  </a:lnTo>
                  <a:lnTo>
                    <a:pt x="50" y="66"/>
                  </a:lnTo>
                  <a:lnTo>
                    <a:pt x="17" y="58"/>
                  </a:lnTo>
                  <a:lnTo>
                    <a:pt x="25" y="41"/>
                  </a:lnTo>
                  <a:lnTo>
                    <a:pt x="6" y="35"/>
                  </a:lnTo>
                  <a:lnTo>
                    <a:pt x="25" y="33"/>
                  </a:lnTo>
                  <a:lnTo>
                    <a:pt x="18" y="28"/>
                  </a:lnTo>
                  <a:lnTo>
                    <a:pt x="25" y="23"/>
                  </a:lnTo>
                  <a:lnTo>
                    <a:pt x="0" y="2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65" name="Freeform 81"/>
            <p:cNvSpPr>
              <a:spLocks/>
            </p:cNvSpPr>
            <p:nvPr/>
          </p:nvSpPr>
          <p:spPr bwMode="auto">
            <a:xfrm>
              <a:off x="4471" y="1945"/>
              <a:ext cx="339" cy="463"/>
            </a:xfrm>
            <a:custGeom>
              <a:avLst/>
              <a:gdLst>
                <a:gd name="T0" fmla="*/ 0 w 274"/>
                <a:gd name="T1" fmla="*/ 210 h 385"/>
                <a:gd name="T2" fmla="*/ 10 w 274"/>
                <a:gd name="T3" fmla="*/ 200 h 385"/>
                <a:gd name="T4" fmla="*/ 36 w 274"/>
                <a:gd name="T5" fmla="*/ 200 h 385"/>
                <a:gd name="T6" fmla="*/ 19 w 274"/>
                <a:gd name="T7" fmla="*/ 152 h 385"/>
                <a:gd name="T8" fmla="*/ 28 w 274"/>
                <a:gd name="T9" fmla="*/ 138 h 385"/>
                <a:gd name="T10" fmla="*/ 43 w 274"/>
                <a:gd name="T11" fmla="*/ 140 h 385"/>
                <a:gd name="T12" fmla="*/ 78 w 274"/>
                <a:gd name="T13" fmla="*/ 87 h 385"/>
                <a:gd name="T14" fmla="*/ 75 w 274"/>
                <a:gd name="T15" fmla="*/ 72 h 385"/>
                <a:gd name="T16" fmla="*/ 84 w 274"/>
                <a:gd name="T17" fmla="*/ 65 h 385"/>
                <a:gd name="T18" fmla="*/ 69 w 274"/>
                <a:gd name="T19" fmla="*/ 48 h 385"/>
                <a:gd name="T20" fmla="*/ 69 w 274"/>
                <a:gd name="T21" fmla="*/ 22 h 385"/>
                <a:gd name="T22" fmla="*/ 101 w 274"/>
                <a:gd name="T23" fmla="*/ 22 h 385"/>
                <a:gd name="T24" fmla="*/ 111 w 274"/>
                <a:gd name="T25" fmla="*/ 10 h 385"/>
                <a:gd name="T26" fmla="*/ 129 w 274"/>
                <a:gd name="T27" fmla="*/ 0 h 385"/>
                <a:gd name="T28" fmla="*/ 142 w 274"/>
                <a:gd name="T29" fmla="*/ 8 h 385"/>
                <a:gd name="T30" fmla="*/ 125 w 274"/>
                <a:gd name="T31" fmla="*/ 35 h 385"/>
                <a:gd name="T32" fmla="*/ 132 w 274"/>
                <a:gd name="T33" fmla="*/ 58 h 385"/>
                <a:gd name="T34" fmla="*/ 120 w 274"/>
                <a:gd name="T35" fmla="*/ 61 h 385"/>
                <a:gd name="T36" fmla="*/ 126 w 274"/>
                <a:gd name="T37" fmla="*/ 89 h 385"/>
                <a:gd name="T38" fmla="*/ 150 w 274"/>
                <a:gd name="T39" fmla="*/ 100 h 385"/>
                <a:gd name="T40" fmla="*/ 139 w 274"/>
                <a:gd name="T41" fmla="*/ 125 h 385"/>
                <a:gd name="T42" fmla="*/ 170 w 274"/>
                <a:gd name="T43" fmla="*/ 149 h 385"/>
                <a:gd name="T44" fmla="*/ 229 w 274"/>
                <a:gd name="T45" fmla="*/ 165 h 385"/>
                <a:gd name="T46" fmla="*/ 230 w 274"/>
                <a:gd name="T47" fmla="*/ 141 h 385"/>
                <a:gd name="T48" fmla="*/ 239 w 274"/>
                <a:gd name="T49" fmla="*/ 138 h 385"/>
                <a:gd name="T50" fmla="*/ 240 w 274"/>
                <a:gd name="T51" fmla="*/ 150 h 385"/>
                <a:gd name="T52" fmla="*/ 244 w 274"/>
                <a:gd name="T53" fmla="*/ 161 h 385"/>
                <a:gd name="T54" fmla="*/ 275 w 274"/>
                <a:gd name="T55" fmla="*/ 155 h 385"/>
                <a:gd name="T56" fmla="*/ 272 w 274"/>
                <a:gd name="T57" fmla="*/ 142 h 385"/>
                <a:gd name="T58" fmla="*/ 322 w 274"/>
                <a:gd name="T59" fmla="*/ 113 h 385"/>
                <a:gd name="T60" fmla="*/ 325 w 274"/>
                <a:gd name="T61" fmla="*/ 130 h 385"/>
                <a:gd name="T62" fmla="*/ 338 w 274"/>
                <a:gd name="T63" fmla="*/ 136 h 385"/>
                <a:gd name="T64" fmla="*/ 333 w 274"/>
                <a:gd name="T65" fmla="*/ 154 h 385"/>
                <a:gd name="T66" fmla="*/ 312 w 274"/>
                <a:gd name="T67" fmla="*/ 164 h 385"/>
                <a:gd name="T68" fmla="*/ 282 w 274"/>
                <a:gd name="T69" fmla="*/ 241 h 385"/>
                <a:gd name="T70" fmla="*/ 277 w 274"/>
                <a:gd name="T71" fmla="*/ 209 h 385"/>
                <a:gd name="T72" fmla="*/ 271 w 274"/>
                <a:gd name="T73" fmla="*/ 221 h 385"/>
                <a:gd name="T74" fmla="*/ 264 w 274"/>
                <a:gd name="T75" fmla="*/ 207 h 385"/>
                <a:gd name="T76" fmla="*/ 277 w 274"/>
                <a:gd name="T77" fmla="*/ 188 h 385"/>
                <a:gd name="T78" fmla="*/ 251 w 274"/>
                <a:gd name="T79" fmla="*/ 185 h 385"/>
                <a:gd name="T80" fmla="*/ 235 w 274"/>
                <a:gd name="T81" fmla="*/ 164 h 385"/>
                <a:gd name="T82" fmla="*/ 230 w 274"/>
                <a:gd name="T83" fmla="*/ 174 h 385"/>
                <a:gd name="T84" fmla="*/ 236 w 274"/>
                <a:gd name="T85" fmla="*/ 185 h 385"/>
                <a:gd name="T86" fmla="*/ 228 w 274"/>
                <a:gd name="T87" fmla="*/ 191 h 385"/>
                <a:gd name="T88" fmla="*/ 235 w 274"/>
                <a:gd name="T89" fmla="*/ 201 h 385"/>
                <a:gd name="T90" fmla="*/ 240 w 274"/>
                <a:gd name="T91" fmla="*/ 244 h 385"/>
                <a:gd name="T92" fmla="*/ 230 w 274"/>
                <a:gd name="T93" fmla="*/ 237 h 385"/>
                <a:gd name="T94" fmla="*/ 210 w 274"/>
                <a:gd name="T95" fmla="*/ 272 h 385"/>
                <a:gd name="T96" fmla="*/ 141 w 274"/>
                <a:gd name="T97" fmla="*/ 342 h 385"/>
                <a:gd name="T98" fmla="*/ 136 w 274"/>
                <a:gd name="T99" fmla="*/ 428 h 385"/>
                <a:gd name="T100" fmla="*/ 106 w 274"/>
                <a:gd name="T101" fmla="*/ 462 h 385"/>
                <a:gd name="T102" fmla="*/ 80 w 274"/>
                <a:gd name="T103" fmla="*/ 396 h 385"/>
                <a:gd name="T104" fmla="*/ 71 w 274"/>
                <a:gd name="T105" fmla="*/ 343 h 385"/>
                <a:gd name="T106" fmla="*/ 62 w 274"/>
                <a:gd name="T107" fmla="*/ 331 h 385"/>
                <a:gd name="T108" fmla="*/ 54 w 274"/>
                <a:gd name="T109" fmla="*/ 235 h 385"/>
                <a:gd name="T110" fmla="*/ 48 w 274"/>
                <a:gd name="T111" fmla="*/ 231 h 385"/>
                <a:gd name="T112" fmla="*/ 45 w 274"/>
                <a:gd name="T113" fmla="*/ 253 h 385"/>
                <a:gd name="T114" fmla="*/ 27 w 274"/>
                <a:gd name="T115" fmla="*/ 259 h 385"/>
                <a:gd name="T116" fmla="*/ 11 w 274"/>
                <a:gd name="T117" fmla="*/ 233 h 385"/>
                <a:gd name="T118" fmla="*/ 27 w 274"/>
                <a:gd name="T119" fmla="*/ 220 h 385"/>
                <a:gd name="T120" fmla="*/ 11 w 274"/>
                <a:gd name="T121" fmla="*/ 225 h 385"/>
                <a:gd name="T122" fmla="*/ 0 w 274"/>
                <a:gd name="T123" fmla="*/ 210 h 385"/>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74"/>
                <a:gd name="T187" fmla="*/ 0 h 385"/>
                <a:gd name="T188" fmla="*/ 274 w 274"/>
                <a:gd name="T189" fmla="*/ 385 h 385"/>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74" h="385">
                  <a:moveTo>
                    <a:pt x="0" y="175"/>
                  </a:moveTo>
                  <a:lnTo>
                    <a:pt x="8" y="166"/>
                  </a:lnTo>
                  <a:lnTo>
                    <a:pt x="29" y="166"/>
                  </a:lnTo>
                  <a:lnTo>
                    <a:pt x="15" y="126"/>
                  </a:lnTo>
                  <a:lnTo>
                    <a:pt x="23" y="115"/>
                  </a:lnTo>
                  <a:lnTo>
                    <a:pt x="35" y="116"/>
                  </a:lnTo>
                  <a:lnTo>
                    <a:pt x="63" y="72"/>
                  </a:lnTo>
                  <a:lnTo>
                    <a:pt x="61" y="60"/>
                  </a:lnTo>
                  <a:lnTo>
                    <a:pt x="68" y="54"/>
                  </a:lnTo>
                  <a:lnTo>
                    <a:pt x="56" y="40"/>
                  </a:lnTo>
                  <a:lnTo>
                    <a:pt x="56" y="18"/>
                  </a:lnTo>
                  <a:lnTo>
                    <a:pt x="82" y="18"/>
                  </a:lnTo>
                  <a:lnTo>
                    <a:pt x="90" y="8"/>
                  </a:lnTo>
                  <a:lnTo>
                    <a:pt x="104" y="0"/>
                  </a:lnTo>
                  <a:lnTo>
                    <a:pt x="115" y="7"/>
                  </a:lnTo>
                  <a:lnTo>
                    <a:pt x="101" y="29"/>
                  </a:lnTo>
                  <a:lnTo>
                    <a:pt x="107" y="48"/>
                  </a:lnTo>
                  <a:lnTo>
                    <a:pt x="97" y="51"/>
                  </a:lnTo>
                  <a:lnTo>
                    <a:pt x="102" y="74"/>
                  </a:lnTo>
                  <a:lnTo>
                    <a:pt x="121" y="83"/>
                  </a:lnTo>
                  <a:lnTo>
                    <a:pt x="112" y="104"/>
                  </a:lnTo>
                  <a:lnTo>
                    <a:pt x="137" y="124"/>
                  </a:lnTo>
                  <a:lnTo>
                    <a:pt x="185" y="137"/>
                  </a:lnTo>
                  <a:lnTo>
                    <a:pt x="186" y="117"/>
                  </a:lnTo>
                  <a:lnTo>
                    <a:pt x="193" y="115"/>
                  </a:lnTo>
                  <a:lnTo>
                    <a:pt x="194" y="125"/>
                  </a:lnTo>
                  <a:lnTo>
                    <a:pt x="197" y="134"/>
                  </a:lnTo>
                  <a:lnTo>
                    <a:pt x="222" y="129"/>
                  </a:lnTo>
                  <a:lnTo>
                    <a:pt x="220" y="118"/>
                  </a:lnTo>
                  <a:lnTo>
                    <a:pt x="260" y="94"/>
                  </a:lnTo>
                  <a:lnTo>
                    <a:pt x="263" y="108"/>
                  </a:lnTo>
                  <a:lnTo>
                    <a:pt x="273" y="113"/>
                  </a:lnTo>
                  <a:lnTo>
                    <a:pt x="269" y="128"/>
                  </a:lnTo>
                  <a:lnTo>
                    <a:pt x="252" y="136"/>
                  </a:lnTo>
                  <a:lnTo>
                    <a:pt x="228" y="200"/>
                  </a:lnTo>
                  <a:lnTo>
                    <a:pt x="224" y="174"/>
                  </a:lnTo>
                  <a:lnTo>
                    <a:pt x="219" y="184"/>
                  </a:lnTo>
                  <a:lnTo>
                    <a:pt x="213" y="172"/>
                  </a:lnTo>
                  <a:lnTo>
                    <a:pt x="224" y="156"/>
                  </a:lnTo>
                  <a:lnTo>
                    <a:pt x="203" y="154"/>
                  </a:lnTo>
                  <a:lnTo>
                    <a:pt x="190" y="136"/>
                  </a:lnTo>
                  <a:lnTo>
                    <a:pt x="186" y="145"/>
                  </a:lnTo>
                  <a:lnTo>
                    <a:pt x="191" y="154"/>
                  </a:lnTo>
                  <a:lnTo>
                    <a:pt x="184" y="159"/>
                  </a:lnTo>
                  <a:lnTo>
                    <a:pt x="190" y="167"/>
                  </a:lnTo>
                  <a:lnTo>
                    <a:pt x="194" y="203"/>
                  </a:lnTo>
                  <a:lnTo>
                    <a:pt x="186" y="197"/>
                  </a:lnTo>
                  <a:lnTo>
                    <a:pt x="170" y="226"/>
                  </a:lnTo>
                  <a:lnTo>
                    <a:pt x="114" y="284"/>
                  </a:lnTo>
                  <a:lnTo>
                    <a:pt x="110" y="356"/>
                  </a:lnTo>
                  <a:lnTo>
                    <a:pt x="86" y="384"/>
                  </a:lnTo>
                  <a:lnTo>
                    <a:pt x="65" y="329"/>
                  </a:lnTo>
                  <a:lnTo>
                    <a:pt x="57" y="285"/>
                  </a:lnTo>
                  <a:lnTo>
                    <a:pt x="50" y="275"/>
                  </a:lnTo>
                  <a:lnTo>
                    <a:pt x="44" y="195"/>
                  </a:lnTo>
                  <a:lnTo>
                    <a:pt x="39" y="192"/>
                  </a:lnTo>
                  <a:lnTo>
                    <a:pt x="36" y="210"/>
                  </a:lnTo>
                  <a:lnTo>
                    <a:pt x="22" y="215"/>
                  </a:lnTo>
                  <a:lnTo>
                    <a:pt x="9" y="194"/>
                  </a:lnTo>
                  <a:lnTo>
                    <a:pt x="22" y="183"/>
                  </a:lnTo>
                  <a:lnTo>
                    <a:pt x="9" y="187"/>
                  </a:lnTo>
                  <a:lnTo>
                    <a:pt x="0" y="175"/>
                  </a:lnTo>
                </a:path>
              </a:pathLst>
            </a:custGeom>
            <a:solidFill>
              <a:srgbClr val="007A00"/>
            </a:solidFill>
            <a:ln w="12699" cap="rnd" cmpd="sng">
              <a:solidFill>
                <a:srgbClr val="000000"/>
              </a:solidFill>
              <a:prstDash val="solid"/>
              <a:round/>
              <a:headEnd type="none" w="med" len="med"/>
              <a:tailEnd type="none" w="med" len="med"/>
            </a:ln>
          </p:spPr>
          <p:txBody>
            <a:bodyPr/>
            <a:lstStyle/>
            <a:p>
              <a:endParaRPr lang="it-IT"/>
            </a:p>
          </p:txBody>
        </p:sp>
        <p:sp>
          <p:nvSpPr>
            <p:cNvPr id="42066" name="Freeform 82"/>
            <p:cNvSpPr>
              <a:spLocks/>
            </p:cNvSpPr>
            <p:nvPr/>
          </p:nvSpPr>
          <p:spPr bwMode="auto">
            <a:xfrm>
              <a:off x="4786" y="2446"/>
              <a:ext cx="124" cy="180"/>
            </a:xfrm>
            <a:custGeom>
              <a:avLst/>
              <a:gdLst>
                <a:gd name="T0" fmla="*/ 0 w 100"/>
                <a:gd name="T1" fmla="*/ 0 h 150"/>
                <a:gd name="T2" fmla="*/ 27 w 100"/>
                <a:gd name="T3" fmla="*/ 7 h 150"/>
                <a:gd name="T4" fmla="*/ 62 w 100"/>
                <a:gd name="T5" fmla="*/ 55 h 150"/>
                <a:gd name="T6" fmla="*/ 89 w 100"/>
                <a:gd name="T7" fmla="*/ 71 h 150"/>
                <a:gd name="T8" fmla="*/ 86 w 100"/>
                <a:gd name="T9" fmla="*/ 84 h 150"/>
                <a:gd name="T10" fmla="*/ 95 w 100"/>
                <a:gd name="T11" fmla="*/ 83 h 150"/>
                <a:gd name="T12" fmla="*/ 94 w 100"/>
                <a:gd name="T13" fmla="*/ 101 h 150"/>
                <a:gd name="T14" fmla="*/ 123 w 100"/>
                <a:gd name="T15" fmla="*/ 133 h 150"/>
                <a:gd name="T16" fmla="*/ 120 w 100"/>
                <a:gd name="T17" fmla="*/ 179 h 150"/>
                <a:gd name="T18" fmla="*/ 108 w 100"/>
                <a:gd name="T19" fmla="*/ 179 h 150"/>
                <a:gd name="T20" fmla="*/ 82 w 100"/>
                <a:gd name="T21" fmla="*/ 154 h 150"/>
                <a:gd name="T22" fmla="*/ 42 w 100"/>
                <a:gd name="T23" fmla="*/ 62 h 150"/>
                <a:gd name="T24" fmla="*/ 0 w 100"/>
                <a:gd name="T25" fmla="*/ 0 h 15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0"/>
                <a:gd name="T40" fmla="*/ 0 h 150"/>
                <a:gd name="T41" fmla="*/ 100 w 100"/>
                <a:gd name="T42" fmla="*/ 150 h 150"/>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0" h="150">
                  <a:moveTo>
                    <a:pt x="0" y="0"/>
                  </a:moveTo>
                  <a:lnTo>
                    <a:pt x="22" y="6"/>
                  </a:lnTo>
                  <a:lnTo>
                    <a:pt x="50" y="46"/>
                  </a:lnTo>
                  <a:lnTo>
                    <a:pt x="72" y="59"/>
                  </a:lnTo>
                  <a:lnTo>
                    <a:pt x="69" y="70"/>
                  </a:lnTo>
                  <a:lnTo>
                    <a:pt x="77" y="69"/>
                  </a:lnTo>
                  <a:lnTo>
                    <a:pt x="76" y="84"/>
                  </a:lnTo>
                  <a:lnTo>
                    <a:pt x="99" y="111"/>
                  </a:lnTo>
                  <a:lnTo>
                    <a:pt x="97" y="149"/>
                  </a:lnTo>
                  <a:lnTo>
                    <a:pt x="87" y="149"/>
                  </a:lnTo>
                  <a:lnTo>
                    <a:pt x="66" y="128"/>
                  </a:lnTo>
                  <a:lnTo>
                    <a:pt x="34" y="52"/>
                  </a:lnTo>
                  <a:lnTo>
                    <a:pt x="0" y="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67" name="Freeform 83"/>
            <p:cNvSpPr>
              <a:spLocks/>
            </p:cNvSpPr>
            <p:nvPr/>
          </p:nvSpPr>
          <p:spPr bwMode="auto">
            <a:xfrm>
              <a:off x="4901" y="2628"/>
              <a:ext cx="105" cy="46"/>
            </a:xfrm>
            <a:custGeom>
              <a:avLst/>
              <a:gdLst>
                <a:gd name="T0" fmla="*/ 0 w 85"/>
                <a:gd name="T1" fmla="*/ 13 h 39"/>
                <a:gd name="T2" fmla="*/ 7 w 85"/>
                <a:gd name="T3" fmla="*/ 0 h 39"/>
                <a:gd name="T4" fmla="*/ 80 w 85"/>
                <a:gd name="T5" fmla="*/ 14 h 39"/>
                <a:gd name="T6" fmla="*/ 88 w 85"/>
                <a:gd name="T7" fmla="*/ 25 h 39"/>
                <a:gd name="T8" fmla="*/ 103 w 85"/>
                <a:gd name="T9" fmla="*/ 29 h 39"/>
                <a:gd name="T10" fmla="*/ 104 w 85"/>
                <a:gd name="T11" fmla="*/ 45 h 39"/>
                <a:gd name="T12" fmla="*/ 19 w 85"/>
                <a:gd name="T13" fmla="*/ 24 h 39"/>
                <a:gd name="T14" fmla="*/ 0 w 85"/>
                <a:gd name="T15" fmla="*/ 13 h 39"/>
                <a:gd name="T16" fmla="*/ 0 60000 65536"/>
                <a:gd name="T17" fmla="*/ 0 60000 65536"/>
                <a:gd name="T18" fmla="*/ 0 60000 65536"/>
                <a:gd name="T19" fmla="*/ 0 60000 65536"/>
                <a:gd name="T20" fmla="*/ 0 60000 65536"/>
                <a:gd name="T21" fmla="*/ 0 60000 65536"/>
                <a:gd name="T22" fmla="*/ 0 60000 65536"/>
                <a:gd name="T23" fmla="*/ 0 60000 65536"/>
                <a:gd name="T24" fmla="*/ 0 w 85"/>
                <a:gd name="T25" fmla="*/ 0 h 39"/>
                <a:gd name="T26" fmla="*/ 85 w 85"/>
                <a:gd name="T27" fmla="*/ 39 h 3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85" h="39">
                  <a:moveTo>
                    <a:pt x="0" y="11"/>
                  </a:moveTo>
                  <a:lnTo>
                    <a:pt x="6" y="0"/>
                  </a:lnTo>
                  <a:lnTo>
                    <a:pt x="65" y="12"/>
                  </a:lnTo>
                  <a:lnTo>
                    <a:pt x="71" y="21"/>
                  </a:lnTo>
                  <a:lnTo>
                    <a:pt x="83" y="25"/>
                  </a:lnTo>
                  <a:lnTo>
                    <a:pt x="84" y="38"/>
                  </a:lnTo>
                  <a:lnTo>
                    <a:pt x="15" y="20"/>
                  </a:lnTo>
                  <a:lnTo>
                    <a:pt x="0" y="11"/>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68" name="Freeform 84"/>
            <p:cNvSpPr>
              <a:spLocks/>
            </p:cNvSpPr>
            <p:nvPr/>
          </p:nvSpPr>
          <p:spPr bwMode="auto">
            <a:xfrm>
              <a:off x="4944" y="2467"/>
              <a:ext cx="113" cy="134"/>
            </a:xfrm>
            <a:custGeom>
              <a:avLst/>
              <a:gdLst>
                <a:gd name="T0" fmla="*/ 0 w 92"/>
                <a:gd name="T1" fmla="*/ 60 h 112"/>
                <a:gd name="T2" fmla="*/ 7 w 92"/>
                <a:gd name="T3" fmla="*/ 42 h 112"/>
                <a:gd name="T4" fmla="*/ 17 w 92"/>
                <a:gd name="T5" fmla="*/ 54 h 112"/>
                <a:gd name="T6" fmla="*/ 52 w 92"/>
                <a:gd name="T7" fmla="*/ 49 h 112"/>
                <a:gd name="T8" fmla="*/ 61 w 92"/>
                <a:gd name="T9" fmla="*/ 44 h 112"/>
                <a:gd name="T10" fmla="*/ 77 w 92"/>
                <a:gd name="T11" fmla="*/ 0 h 112"/>
                <a:gd name="T12" fmla="*/ 97 w 92"/>
                <a:gd name="T13" fmla="*/ 2 h 112"/>
                <a:gd name="T14" fmla="*/ 92 w 92"/>
                <a:gd name="T15" fmla="*/ 13 h 112"/>
                <a:gd name="T16" fmla="*/ 112 w 92"/>
                <a:gd name="T17" fmla="*/ 54 h 112"/>
                <a:gd name="T18" fmla="*/ 101 w 92"/>
                <a:gd name="T19" fmla="*/ 50 h 112"/>
                <a:gd name="T20" fmla="*/ 81 w 92"/>
                <a:gd name="T21" fmla="*/ 96 h 112"/>
                <a:gd name="T22" fmla="*/ 79 w 92"/>
                <a:gd name="T23" fmla="*/ 124 h 112"/>
                <a:gd name="T24" fmla="*/ 66 w 92"/>
                <a:gd name="T25" fmla="*/ 133 h 112"/>
                <a:gd name="T26" fmla="*/ 45 w 92"/>
                <a:gd name="T27" fmla="*/ 116 h 112"/>
                <a:gd name="T28" fmla="*/ 33 w 92"/>
                <a:gd name="T29" fmla="*/ 123 h 112"/>
                <a:gd name="T30" fmla="*/ 31 w 92"/>
                <a:gd name="T31" fmla="*/ 110 h 112"/>
                <a:gd name="T32" fmla="*/ 14 w 92"/>
                <a:gd name="T33" fmla="*/ 112 h 112"/>
                <a:gd name="T34" fmla="*/ 0 w 92"/>
                <a:gd name="T35" fmla="*/ 60 h 11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92"/>
                <a:gd name="T55" fmla="*/ 0 h 112"/>
                <a:gd name="T56" fmla="*/ 92 w 92"/>
                <a:gd name="T57" fmla="*/ 112 h 11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92" h="112">
                  <a:moveTo>
                    <a:pt x="0" y="50"/>
                  </a:moveTo>
                  <a:lnTo>
                    <a:pt x="6" y="35"/>
                  </a:lnTo>
                  <a:lnTo>
                    <a:pt x="14" y="45"/>
                  </a:lnTo>
                  <a:lnTo>
                    <a:pt x="42" y="41"/>
                  </a:lnTo>
                  <a:lnTo>
                    <a:pt x="50" y="37"/>
                  </a:lnTo>
                  <a:lnTo>
                    <a:pt x="63" y="0"/>
                  </a:lnTo>
                  <a:lnTo>
                    <a:pt x="79" y="2"/>
                  </a:lnTo>
                  <a:lnTo>
                    <a:pt x="75" y="11"/>
                  </a:lnTo>
                  <a:lnTo>
                    <a:pt x="91" y="45"/>
                  </a:lnTo>
                  <a:lnTo>
                    <a:pt x="82" y="42"/>
                  </a:lnTo>
                  <a:lnTo>
                    <a:pt x="66" y="80"/>
                  </a:lnTo>
                  <a:lnTo>
                    <a:pt x="64" y="104"/>
                  </a:lnTo>
                  <a:lnTo>
                    <a:pt x="54" y="111"/>
                  </a:lnTo>
                  <a:lnTo>
                    <a:pt x="37" y="97"/>
                  </a:lnTo>
                  <a:lnTo>
                    <a:pt x="27" y="103"/>
                  </a:lnTo>
                  <a:lnTo>
                    <a:pt x="25" y="92"/>
                  </a:lnTo>
                  <a:lnTo>
                    <a:pt x="11" y="94"/>
                  </a:lnTo>
                  <a:lnTo>
                    <a:pt x="0" y="5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69" name="Freeform 85"/>
            <p:cNvSpPr>
              <a:spLocks/>
            </p:cNvSpPr>
            <p:nvPr/>
          </p:nvSpPr>
          <p:spPr bwMode="auto">
            <a:xfrm>
              <a:off x="5034" y="2668"/>
              <a:ext cx="31" cy="20"/>
            </a:xfrm>
            <a:custGeom>
              <a:avLst/>
              <a:gdLst>
                <a:gd name="T0" fmla="*/ 0 w 25"/>
                <a:gd name="T1" fmla="*/ 5 h 17"/>
                <a:gd name="T2" fmla="*/ 2 w 25"/>
                <a:gd name="T3" fmla="*/ 19 h 17"/>
                <a:gd name="T4" fmla="*/ 30 w 25"/>
                <a:gd name="T5" fmla="*/ 7 h 17"/>
                <a:gd name="T6" fmla="*/ 10 w 25"/>
                <a:gd name="T7" fmla="*/ 0 h 17"/>
                <a:gd name="T8" fmla="*/ 0 w 25"/>
                <a:gd name="T9" fmla="*/ 5 h 17"/>
                <a:gd name="T10" fmla="*/ 0 60000 65536"/>
                <a:gd name="T11" fmla="*/ 0 60000 65536"/>
                <a:gd name="T12" fmla="*/ 0 60000 65536"/>
                <a:gd name="T13" fmla="*/ 0 60000 65536"/>
                <a:gd name="T14" fmla="*/ 0 60000 65536"/>
                <a:gd name="T15" fmla="*/ 0 w 25"/>
                <a:gd name="T16" fmla="*/ 0 h 17"/>
                <a:gd name="T17" fmla="*/ 25 w 25"/>
                <a:gd name="T18" fmla="*/ 17 h 17"/>
              </a:gdLst>
              <a:ahLst/>
              <a:cxnLst>
                <a:cxn ang="T10">
                  <a:pos x="T0" y="T1"/>
                </a:cxn>
                <a:cxn ang="T11">
                  <a:pos x="T2" y="T3"/>
                </a:cxn>
                <a:cxn ang="T12">
                  <a:pos x="T4" y="T5"/>
                </a:cxn>
                <a:cxn ang="T13">
                  <a:pos x="T6" y="T7"/>
                </a:cxn>
                <a:cxn ang="T14">
                  <a:pos x="T8" y="T9"/>
                </a:cxn>
              </a:cxnLst>
              <a:rect l="T15" t="T16" r="T17" b="T18"/>
              <a:pathLst>
                <a:path w="25" h="17">
                  <a:moveTo>
                    <a:pt x="0" y="4"/>
                  </a:moveTo>
                  <a:lnTo>
                    <a:pt x="2" y="16"/>
                  </a:lnTo>
                  <a:lnTo>
                    <a:pt x="24" y="6"/>
                  </a:lnTo>
                  <a:lnTo>
                    <a:pt x="8" y="0"/>
                  </a:lnTo>
                  <a:lnTo>
                    <a:pt x="0" y="4"/>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70" name="Freeform 86"/>
            <p:cNvSpPr>
              <a:spLocks/>
            </p:cNvSpPr>
            <p:nvPr/>
          </p:nvSpPr>
          <p:spPr bwMode="auto">
            <a:xfrm>
              <a:off x="5056" y="2508"/>
              <a:ext cx="72" cy="116"/>
            </a:xfrm>
            <a:custGeom>
              <a:avLst/>
              <a:gdLst>
                <a:gd name="T0" fmla="*/ 0 w 58"/>
                <a:gd name="T1" fmla="*/ 67 h 97"/>
                <a:gd name="T2" fmla="*/ 9 w 58"/>
                <a:gd name="T3" fmla="*/ 90 h 97"/>
                <a:gd name="T4" fmla="*/ 6 w 58"/>
                <a:gd name="T5" fmla="*/ 110 h 97"/>
                <a:gd name="T6" fmla="*/ 17 w 58"/>
                <a:gd name="T7" fmla="*/ 115 h 97"/>
                <a:gd name="T8" fmla="*/ 16 w 58"/>
                <a:gd name="T9" fmla="*/ 72 h 97"/>
                <a:gd name="T10" fmla="*/ 24 w 58"/>
                <a:gd name="T11" fmla="*/ 67 h 97"/>
                <a:gd name="T12" fmla="*/ 25 w 58"/>
                <a:gd name="T13" fmla="*/ 84 h 97"/>
                <a:gd name="T14" fmla="*/ 32 w 58"/>
                <a:gd name="T15" fmla="*/ 103 h 97"/>
                <a:gd name="T16" fmla="*/ 45 w 58"/>
                <a:gd name="T17" fmla="*/ 94 h 97"/>
                <a:gd name="T18" fmla="*/ 29 w 58"/>
                <a:gd name="T19" fmla="*/ 55 h 97"/>
                <a:gd name="T20" fmla="*/ 53 w 58"/>
                <a:gd name="T21" fmla="*/ 37 h 97"/>
                <a:gd name="T22" fmla="*/ 21 w 58"/>
                <a:gd name="T23" fmla="*/ 48 h 97"/>
                <a:gd name="T24" fmla="*/ 16 w 58"/>
                <a:gd name="T25" fmla="*/ 23 h 97"/>
                <a:gd name="T26" fmla="*/ 62 w 58"/>
                <a:gd name="T27" fmla="*/ 20 h 97"/>
                <a:gd name="T28" fmla="*/ 71 w 58"/>
                <a:gd name="T29" fmla="*/ 0 h 97"/>
                <a:gd name="T30" fmla="*/ 57 w 58"/>
                <a:gd name="T31" fmla="*/ 13 h 97"/>
                <a:gd name="T32" fmla="*/ 24 w 58"/>
                <a:gd name="T33" fmla="*/ 6 h 97"/>
                <a:gd name="T34" fmla="*/ 12 w 58"/>
                <a:gd name="T35" fmla="*/ 16 h 97"/>
                <a:gd name="T36" fmla="*/ 0 w 58"/>
                <a:gd name="T37" fmla="*/ 67 h 9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8"/>
                <a:gd name="T58" fmla="*/ 0 h 97"/>
                <a:gd name="T59" fmla="*/ 58 w 58"/>
                <a:gd name="T60" fmla="*/ 97 h 9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8" h="97">
                  <a:moveTo>
                    <a:pt x="0" y="56"/>
                  </a:moveTo>
                  <a:lnTo>
                    <a:pt x="7" y="75"/>
                  </a:lnTo>
                  <a:lnTo>
                    <a:pt x="5" y="92"/>
                  </a:lnTo>
                  <a:lnTo>
                    <a:pt x="14" y="96"/>
                  </a:lnTo>
                  <a:lnTo>
                    <a:pt x="13" y="60"/>
                  </a:lnTo>
                  <a:lnTo>
                    <a:pt x="19" y="56"/>
                  </a:lnTo>
                  <a:lnTo>
                    <a:pt x="20" y="70"/>
                  </a:lnTo>
                  <a:lnTo>
                    <a:pt x="26" y="86"/>
                  </a:lnTo>
                  <a:lnTo>
                    <a:pt x="36" y="79"/>
                  </a:lnTo>
                  <a:lnTo>
                    <a:pt x="23" y="46"/>
                  </a:lnTo>
                  <a:lnTo>
                    <a:pt x="43" y="31"/>
                  </a:lnTo>
                  <a:lnTo>
                    <a:pt x="17" y="40"/>
                  </a:lnTo>
                  <a:lnTo>
                    <a:pt x="13" y="19"/>
                  </a:lnTo>
                  <a:lnTo>
                    <a:pt x="50" y="17"/>
                  </a:lnTo>
                  <a:lnTo>
                    <a:pt x="57" y="0"/>
                  </a:lnTo>
                  <a:lnTo>
                    <a:pt x="46" y="11"/>
                  </a:lnTo>
                  <a:lnTo>
                    <a:pt x="19" y="5"/>
                  </a:lnTo>
                  <a:lnTo>
                    <a:pt x="10" y="13"/>
                  </a:lnTo>
                  <a:lnTo>
                    <a:pt x="0" y="5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71" name="Freeform 87"/>
            <p:cNvSpPr>
              <a:spLocks/>
            </p:cNvSpPr>
            <p:nvPr/>
          </p:nvSpPr>
          <p:spPr bwMode="auto">
            <a:xfrm>
              <a:off x="5112" y="2668"/>
              <a:ext cx="42" cy="32"/>
            </a:xfrm>
            <a:custGeom>
              <a:avLst/>
              <a:gdLst>
                <a:gd name="T0" fmla="*/ 0 w 34"/>
                <a:gd name="T1" fmla="*/ 18 h 27"/>
                <a:gd name="T2" fmla="*/ 1 w 34"/>
                <a:gd name="T3" fmla="*/ 31 h 27"/>
                <a:gd name="T4" fmla="*/ 41 w 34"/>
                <a:gd name="T5" fmla="*/ 0 h 27"/>
                <a:gd name="T6" fmla="*/ 11 w 34"/>
                <a:gd name="T7" fmla="*/ 9 h 27"/>
                <a:gd name="T8" fmla="*/ 0 w 34"/>
                <a:gd name="T9" fmla="*/ 18 h 27"/>
                <a:gd name="T10" fmla="*/ 0 60000 65536"/>
                <a:gd name="T11" fmla="*/ 0 60000 65536"/>
                <a:gd name="T12" fmla="*/ 0 60000 65536"/>
                <a:gd name="T13" fmla="*/ 0 60000 65536"/>
                <a:gd name="T14" fmla="*/ 0 60000 65536"/>
                <a:gd name="T15" fmla="*/ 0 w 34"/>
                <a:gd name="T16" fmla="*/ 0 h 27"/>
                <a:gd name="T17" fmla="*/ 34 w 34"/>
                <a:gd name="T18" fmla="*/ 27 h 27"/>
              </a:gdLst>
              <a:ahLst/>
              <a:cxnLst>
                <a:cxn ang="T10">
                  <a:pos x="T0" y="T1"/>
                </a:cxn>
                <a:cxn ang="T11">
                  <a:pos x="T2" y="T3"/>
                </a:cxn>
                <a:cxn ang="T12">
                  <a:pos x="T4" y="T5"/>
                </a:cxn>
                <a:cxn ang="T13">
                  <a:pos x="T6" y="T7"/>
                </a:cxn>
                <a:cxn ang="T14">
                  <a:pos x="T8" y="T9"/>
                </a:cxn>
              </a:cxnLst>
              <a:rect l="T15" t="T16" r="T17" b="T18"/>
              <a:pathLst>
                <a:path w="34" h="27">
                  <a:moveTo>
                    <a:pt x="0" y="15"/>
                  </a:moveTo>
                  <a:lnTo>
                    <a:pt x="1" y="26"/>
                  </a:lnTo>
                  <a:lnTo>
                    <a:pt x="33" y="0"/>
                  </a:lnTo>
                  <a:lnTo>
                    <a:pt x="9" y="8"/>
                  </a:lnTo>
                  <a:lnTo>
                    <a:pt x="0" y="15"/>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72" name="Freeform 88"/>
            <p:cNvSpPr>
              <a:spLocks/>
            </p:cNvSpPr>
            <p:nvPr/>
          </p:nvSpPr>
          <p:spPr bwMode="auto">
            <a:xfrm>
              <a:off x="5154" y="2501"/>
              <a:ext cx="31" cy="48"/>
            </a:xfrm>
            <a:custGeom>
              <a:avLst/>
              <a:gdLst>
                <a:gd name="T0" fmla="*/ 0 w 25"/>
                <a:gd name="T1" fmla="*/ 16 h 39"/>
                <a:gd name="T2" fmla="*/ 5 w 25"/>
                <a:gd name="T3" fmla="*/ 38 h 39"/>
                <a:gd name="T4" fmla="*/ 24 w 25"/>
                <a:gd name="T5" fmla="*/ 47 h 39"/>
                <a:gd name="T6" fmla="*/ 10 w 25"/>
                <a:gd name="T7" fmla="*/ 27 h 39"/>
                <a:gd name="T8" fmla="*/ 30 w 25"/>
                <a:gd name="T9" fmla="*/ 25 h 39"/>
                <a:gd name="T10" fmla="*/ 26 w 25"/>
                <a:gd name="T11" fmla="*/ 10 h 39"/>
                <a:gd name="T12" fmla="*/ 5 w 25"/>
                <a:gd name="T13" fmla="*/ 20 h 39"/>
                <a:gd name="T14" fmla="*/ 16 w 25"/>
                <a:gd name="T15" fmla="*/ 0 h 39"/>
                <a:gd name="T16" fmla="*/ 0 w 25"/>
                <a:gd name="T17" fmla="*/ 16 h 3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5"/>
                <a:gd name="T28" fmla="*/ 0 h 39"/>
                <a:gd name="T29" fmla="*/ 25 w 25"/>
                <a:gd name="T30" fmla="*/ 39 h 3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5" h="39">
                  <a:moveTo>
                    <a:pt x="0" y="13"/>
                  </a:moveTo>
                  <a:lnTo>
                    <a:pt x="4" y="31"/>
                  </a:lnTo>
                  <a:lnTo>
                    <a:pt x="19" y="38"/>
                  </a:lnTo>
                  <a:lnTo>
                    <a:pt x="8" y="22"/>
                  </a:lnTo>
                  <a:lnTo>
                    <a:pt x="24" y="20"/>
                  </a:lnTo>
                  <a:lnTo>
                    <a:pt x="21" y="8"/>
                  </a:lnTo>
                  <a:lnTo>
                    <a:pt x="4" y="16"/>
                  </a:lnTo>
                  <a:lnTo>
                    <a:pt x="13" y="0"/>
                  </a:lnTo>
                  <a:lnTo>
                    <a:pt x="0" y="1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73" name="Freeform 89"/>
            <p:cNvSpPr>
              <a:spLocks/>
            </p:cNvSpPr>
            <p:nvPr/>
          </p:nvSpPr>
          <p:spPr bwMode="auto">
            <a:xfrm>
              <a:off x="5158" y="2578"/>
              <a:ext cx="35" cy="20"/>
            </a:xfrm>
            <a:custGeom>
              <a:avLst/>
              <a:gdLst>
                <a:gd name="T0" fmla="*/ 0 w 28"/>
                <a:gd name="T1" fmla="*/ 7 h 17"/>
                <a:gd name="T2" fmla="*/ 19 w 28"/>
                <a:gd name="T3" fmla="*/ 0 h 17"/>
                <a:gd name="T4" fmla="*/ 34 w 28"/>
                <a:gd name="T5" fmla="*/ 19 h 17"/>
                <a:gd name="T6" fmla="*/ 0 w 28"/>
                <a:gd name="T7" fmla="*/ 7 h 17"/>
                <a:gd name="T8" fmla="*/ 0 60000 65536"/>
                <a:gd name="T9" fmla="*/ 0 60000 65536"/>
                <a:gd name="T10" fmla="*/ 0 60000 65536"/>
                <a:gd name="T11" fmla="*/ 0 60000 65536"/>
                <a:gd name="T12" fmla="*/ 0 w 28"/>
                <a:gd name="T13" fmla="*/ 0 h 17"/>
                <a:gd name="T14" fmla="*/ 28 w 28"/>
                <a:gd name="T15" fmla="*/ 17 h 17"/>
              </a:gdLst>
              <a:ahLst/>
              <a:cxnLst>
                <a:cxn ang="T8">
                  <a:pos x="T0" y="T1"/>
                </a:cxn>
                <a:cxn ang="T9">
                  <a:pos x="T2" y="T3"/>
                </a:cxn>
                <a:cxn ang="T10">
                  <a:pos x="T4" y="T5"/>
                </a:cxn>
                <a:cxn ang="T11">
                  <a:pos x="T6" y="T7"/>
                </a:cxn>
              </a:cxnLst>
              <a:rect l="T12" t="T13" r="T14" b="T15"/>
              <a:pathLst>
                <a:path w="28" h="17">
                  <a:moveTo>
                    <a:pt x="0" y="6"/>
                  </a:moveTo>
                  <a:lnTo>
                    <a:pt x="15" y="0"/>
                  </a:lnTo>
                  <a:lnTo>
                    <a:pt x="27" y="16"/>
                  </a:lnTo>
                  <a:lnTo>
                    <a:pt x="0" y="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74" name="Freeform 90"/>
            <p:cNvSpPr>
              <a:spLocks/>
            </p:cNvSpPr>
            <p:nvPr/>
          </p:nvSpPr>
          <p:spPr bwMode="auto">
            <a:xfrm>
              <a:off x="5194" y="2542"/>
              <a:ext cx="120" cy="136"/>
            </a:xfrm>
            <a:custGeom>
              <a:avLst/>
              <a:gdLst>
                <a:gd name="T0" fmla="*/ 0 w 97"/>
                <a:gd name="T1" fmla="*/ 16 h 114"/>
                <a:gd name="T2" fmla="*/ 17 w 97"/>
                <a:gd name="T3" fmla="*/ 29 h 114"/>
                <a:gd name="T4" fmla="*/ 35 w 97"/>
                <a:gd name="T5" fmla="*/ 26 h 114"/>
                <a:gd name="T6" fmla="*/ 12 w 97"/>
                <a:gd name="T7" fmla="*/ 36 h 114"/>
                <a:gd name="T8" fmla="*/ 24 w 97"/>
                <a:gd name="T9" fmla="*/ 57 h 114"/>
                <a:gd name="T10" fmla="*/ 33 w 97"/>
                <a:gd name="T11" fmla="*/ 38 h 114"/>
                <a:gd name="T12" fmla="*/ 41 w 97"/>
                <a:gd name="T13" fmla="*/ 57 h 114"/>
                <a:gd name="T14" fmla="*/ 82 w 97"/>
                <a:gd name="T15" fmla="*/ 78 h 114"/>
                <a:gd name="T16" fmla="*/ 93 w 97"/>
                <a:gd name="T17" fmla="*/ 111 h 114"/>
                <a:gd name="T18" fmla="*/ 84 w 97"/>
                <a:gd name="T19" fmla="*/ 110 h 114"/>
                <a:gd name="T20" fmla="*/ 78 w 97"/>
                <a:gd name="T21" fmla="*/ 125 h 114"/>
                <a:gd name="T22" fmla="*/ 104 w 97"/>
                <a:gd name="T23" fmla="*/ 118 h 114"/>
                <a:gd name="T24" fmla="*/ 119 w 97"/>
                <a:gd name="T25" fmla="*/ 135 h 114"/>
                <a:gd name="T26" fmla="*/ 116 w 97"/>
                <a:gd name="T27" fmla="*/ 33 h 114"/>
                <a:gd name="T28" fmla="*/ 79 w 97"/>
                <a:gd name="T29" fmla="*/ 16 h 114"/>
                <a:gd name="T30" fmla="*/ 51 w 97"/>
                <a:gd name="T31" fmla="*/ 45 h 114"/>
                <a:gd name="T32" fmla="*/ 38 w 97"/>
                <a:gd name="T33" fmla="*/ 30 h 114"/>
                <a:gd name="T34" fmla="*/ 35 w 97"/>
                <a:gd name="T35" fmla="*/ 6 h 114"/>
                <a:gd name="T36" fmla="*/ 17 w 97"/>
                <a:gd name="T37" fmla="*/ 0 h 114"/>
                <a:gd name="T38" fmla="*/ 0 w 97"/>
                <a:gd name="T39" fmla="*/ 16 h 11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7"/>
                <a:gd name="T61" fmla="*/ 0 h 114"/>
                <a:gd name="T62" fmla="*/ 97 w 97"/>
                <a:gd name="T63" fmla="*/ 114 h 11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7" h="114">
                  <a:moveTo>
                    <a:pt x="0" y="13"/>
                  </a:moveTo>
                  <a:lnTo>
                    <a:pt x="14" y="24"/>
                  </a:lnTo>
                  <a:lnTo>
                    <a:pt x="28" y="22"/>
                  </a:lnTo>
                  <a:lnTo>
                    <a:pt x="10" y="30"/>
                  </a:lnTo>
                  <a:lnTo>
                    <a:pt x="19" y="48"/>
                  </a:lnTo>
                  <a:lnTo>
                    <a:pt x="27" y="32"/>
                  </a:lnTo>
                  <a:lnTo>
                    <a:pt x="33" y="48"/>
                  </a:lnTo>
                  <a:lnTo>
                    <a:pt x="66" y="65"/>
                  </a:lnTo>
                  <a:lnTo>
                    <a:pt x="75" y="93"/>
                  </a:lnTo>
                  <a:lnTo>
                    <a:pt x="68" y="92"/>
                  </a:lnTo>
                  <a:lnTo>
                    <a:pt x="63" y="105"/>
                  </a:lnTo>
                  <a:lnTo>
                    <a:pt x="84" y="99"/>
                  </a:lnTo>
                  <a:lnTo>
                    <a:pt x="96" y="113"/>
                  </a:lnTo>
                  <a:lnTo>
                    <a:pt x="94" y="28"/>
                  </a:lnTo>
                  <a:lnTo>
                    <a:pt x="64" y="13"/>
                  </a:lnTo>
                  <a:lnTo>
                    <a:pt x="41" y="38"/>
                  </a:lnTo>
                  <a:lnTo>
                    <a:pt x="31" y="25"/>
                  </a:lnTo>
                  <a:lnTo>
                    <a:pt x="28" y="5"/>
                  </a:lnTo>
                  <a:lnTo>
                    <a:pt x="14" y="0"/>
                  </a:lnTo>
                  <a:lnTo>
                    <a:pt x="0" y="1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75" name="Freeform 91"/>
            <p:cNvSpPr>
              <a:spLocks/>
            </p:cNvSpPr>
            <p:nvPr/>
          </p:nvSpPr>
          <p:spPr bwMode="auto">
            <a:xfrm>
              <a:off x="5198" y="2647"/>
              <a:ext cx="30" cy="21"/>
            </a:xfrm>
            <a:custGeom>
              <a:avLst/>
              <a:gdLst>
                <a:gd name="T0" fmla="*/ 0 w 25"/>
                <a:gd name="T1" fmla="*/ 20 h 17"/>
                <a:gd name="T2" fmla="*/ 14 w 25"/>
                <a:gd name="T3" fmla="*/ 0 h 17"/>
                <a:gd name="T4" fmla="*/ 29 w 25"/>
                <a:gd name="T5" fmla="*/ 10 h 17"/>
                <a:gd name="T6" fmla="*/ 0 w 25"/>
                <a:gd name="T7" fmla="*/ 20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6"/>
                  </a:moveTo>
                  <a:lnTo>
                    <a:pt x="12" y="0"/>
                  </a:lnTo>
                  <a:lnTo>
                    <a:pt x="24" y="8"/>
                  </a:lnTo>
                  <a:lnTo>
                    <a:pt x="0" y="1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76" name="Freeform 92"/>
            <p:cNvSpPr>
              <a:spLocks/>
            </p:cNvSpPr>
            <p:nvPr/>
          </p:nvSpPr>
          <p:spPr bwMode="auto">
            <a:xfrm>
              <a:off x="4195" y="1873"/>
              <a:ext cx="224" cy="260"/>
            </a:xfrm>
            <a:custGeom>
              <a:avLst/>
              <a:gdLst>
                <a:gd name="T0" fmla="*/ 0 w 180"/>
                <a:gd name="T1" fmla="*/ 8 h 216"/>
                <a:gd name="T2" fmla="*/ 5 w 180"/>
                <a:gd name="T3" fmla="*/ 0 h 216"/>
                <a:gd name="T4" fmla="*/ 22 w 180"/>
                <a:gd name="T5" fmla="*/ 19 h 216"/>
                <a:gd name="T6" fmla="*/ 44 w 180"/>
                <a:gd name="T7" fmla="*/ 5 h 216"/>
                <a:gd name="T8" fmla="*/ 45 w 180"/>
                <a:gd name="T9" fmla="*/ 19 h 216"/>
                <a:gd name="T10" fmla="*/ 55 w 180"/>
                <a:gd name="T11" fmla="*/ 24 h 216"/>
                <a:gd name="T12" fmla="*/ 57 w 180"/>
                <a:gd name="T13" fmla="*/ 41 h 216"/>
                <a:gd name="T14" fmla="*/ 88 w 180"/>
                <a:gd name="T15" fmla="*/ 59 h 216"/>
                <a:gd name="T16" fmla="*/ 117 w 180"/>
                <a:gd name="T17" fmla="*/ 54 h 216"/>
                <a:gd name="T18" fmla="*/ 114 w 180"/>
                <a:gd name="T19" fmla="*/ 45 h 216"/>
                <a:gd name="T20" fmla="*/ 151 w 180"/>
                <a:gd name="T21" fmla="*/ 28 h 216"/>
                <a:gd name="T22" fmla="*/ 198 w 180"/>
                <a:gd name="T23" fmla="*/ 57 h 216"/>
                <a:gd name="T24" fmla="*/ 199 w 180"/>
                <a:gd name="T25" fmla="*/ 73 h 216"/>
                <a:gd name="T26" fmla="*/ 192 w 180"/>
                <a:gd name="T27" fmla="*/ 104 h 216"/>
                <a:gd name="T28" fmla="*/ 193 w 180"/>
                <a:gd name="T29" fmla="*/ 144 h 216"/>
                <a:gd name="T30" fmla="*/ 205 w 180"/>
                <a:gd name="T31" fmla="*/ 158 h 216"/>
                <a:gd name="T32" fmla="*/ 195 w 180"/>
                <a:gd name="T33" fmla="*/ 178 h 216"/>
                <a:gd name="T34" fmla="*/ 223 w 180"/>
                <a:gd name="T35" fmla="*/ 226 h 216"/>
                <a:gd name="T36" fmla="*/ 204 w 180"/>
                <a:gd name="T37" fmla="*/ 259 h 216"/>
                <a:gd name="T38" fmla="*/ 154 w 180"/>
                <a:gd name="T39" fmla="*/ 248 h 216"/>
                <a:gd name="T40" fmla="*/ 143 w 180"/>
                <a:gd name="T41" fmla="*/ 226 h 216"/>
                <a:gd name="T42" fmla="*/ 110 w 180"/>
                <a:gd name="T43" fmla="*/ 234 h 216"/>
                <a:gd name="T44" fmla="*/ 83 w 180"/>
                <a:gd name="T45" fmla="*/ 213 h 216"/>
                <a:gd name="T46" fmla="*/ 67 w 180"/>
                <a:gd name="T47" fmla="*/ 173 h 216"/>
                <a:gd name="T48" fmla="*/ 55 w 180"/>
                <a:gd name="T49" fmla="*/ 167 h 216"/>
                <a:gd name="T50" fmla="*/ 51 w 180"/>
                <a:gd name="T51" fmla="*/ 176 h 216"/>
                <a:gd name="T52" fmla="*/ 36 w 180"/>
                <a:gd name="T53" fmla="*/ 135 h 216"/>
                <a:gd name="T54" fmla="*/ 15 w 180"/>
                <a:gd name="T55" fmla="*/ 111 h 216"/>
                <a:gd name="T56" fmla="*/ 25 w 180"/>
                <a:gd name="T57" fmla="*/ 73 h 216"/>
                <a:gd name="T58" fmla="*/ 16 w 180"/>
                <a:gd name="T59" fmla="*/ 69 h 216"/>
                <a:gd name="T60" fmla="*/ 7 w 180"/>
                <a:gd name="T61" fmla="*/ 48 h 216"/>
                <a:gd name="T62" fmla="*/ 0 w 180"/>
                <a:gd name="T63" fmla="*/ 8 h 21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216"/>
                <a:gd name="T98" fmla="*/ 180 w 180"/>
                <a:gd name="T99" fmla="*/ 216 h 21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216">
                  <a:moveTo>
                    <a:pt x="0" y="7"/>
                  </a:moveTo>
                  <a:lnTo>
                    <a:pt x="4" y="0"/>
                  </a:lnTo>
                  <a:lnTo>
                    <a:pt x="18" y="16"/>
                  </a:lnTo>
                  <a:lnTo>
                    <a:pt x="35" y="4"/>
                  </a:lnTo>
                  <a:lnTo>
                    <a:pt x="36" y="16"/>
                  </a:lnTo>
                  <a:lnTo>
                    <a:pt x="44" y="20"/>
                  </a:lnTo>
                  <a:lnTo>
                    <a:pt x="46" y="34"/>
                  </a:lnTo>
                  <a:lnTo>
                    <a:pt x="71" y="49"/>
                  </a:lnTo>
                  <a:lnTo>
                    <a:pt x="94" y="45"/>
                  </a:lnTo>
                  <a:lnTo>
                    <a:pt x="92" y="37"/>
                  </a:lnTo>
                  <a:lnTo>
                    <a:pt x="121" y="23"/>
                  </a:lnTo>
                  <a:lnTo>
                    <a:pt x="159" y="47"/>
                  </a:lnTo>
                  <a:lnTo>
                    <a:pt x="160" y="61"/>
                  </a:lnTo>
                  <a:lnTo>
                    <a:pt x="154" y="86"/>
                  </a:lnTo>
                  <a:lnTo>
                    <a:pt x="155" y="120"/>
                  </a:lnTo>
                  <a:lnTo>
                    <a:pt x="165" y="131"/>
                  </a:lnTo>
                  <a:lnTo>
                    <a:pt x="157" y="148"/>
                  </a:lnTo>
                  <a:lnTo>
                    <a:pt x="179" y="188"/>
                  </a:lnTo>
                  <a:lnTo>
                    <a:pt x="164" y="215"/>
                  </a:lnTo>
                  <a:lnTo>
                    <a:pt x="124" y="206"/>
                  </a:lnTo>
                  <a:lnTo>
                    <a:pt x="115" y="188"/>
                  </a:lnTo>
                  <a:lnTo>
                    <a:pt x="88" y="194"/>
                  </a:lnTo>
                  <a:lnTo>
                    <a:pt x="67" y="177"/>
                  </a:lnTo>
                  <a:lnTo>
                    <a:pt x="54" y="144"/>
                  </a:lnTo>
                  <a:lnTo>
                    <a:pt x="44" y="139"/>
                  </a:lnTo>
                  <a:lnTo>
                    <a:pt x="41" y="146"/>
                  </a:lnTo>
                  <a:lnTo>
                    <a:pt x="29" y="112"/>
                  </a:lnTo>
                  <a:lnTo>
                    <a:pt x="12" y="92"/>
                  </a:lnTo>
                  <a:lnTo>
                    <a:pt x="20" y="61"/>
                  </a:lnTo>
                  <a:lnTo>
                    <a:pt x="13" y="57"/>
                  </a:lnTo>
                  <a:lnTo>
                    <a:pt x="6" y="40"/>
                  </a:lnTo>
                  <a:lnTo>
                    <a:pt x="0" y="7"/>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77" name="Freeform 93"/>
            <p:cNvSpPr>
              <a:spLocks/>
            </p:cNvSpPr>
            <p:nvPr/>
          </p:nvSpPr>
          <p:spPr bwMode="auto">
            <a:xfrm>
              <a:off x="4133" y="1922"/>
              <a:ext cx="116" cy="143"/>
            </a:xfrm>
            <a:custGeom>
              <a:avLst/>
              <a:gdLst>
                <a:gd name="T0" fmla="*/ 0 w 94"/>
                <a:gd name="T1" fmla="*/ 69 h 120"/>
                <a:gd name="T2" fmla="*/ 6 w 94"/>
                <a:gd name="T3" fmla="*/ 89 h 120"/>
                <a:gd name="T4" fmla="*/ 58 w 94"/>
                <a:gd name="T5" fmla="*/ 122 h 120"/>
                <a:gd name="T6" fmla="*/ 58 w 94"/>
                <a:gd name="T7" fmla="*/ 132 h 120"/>
                <a:gd name="T8" fmla="*/ 69 w 94"/>
                <a:gd name="T9" fmla="*/ 141 h 120"/>
                <a:gd name="T10" fmla="*/ 91 w 94"/>
                <a:gd name="T11" fmla="*/ 142 h 120"/>
                <a:gd name="T12" fmla="*/ 107 w 94"/>
                <a:gd name="T13" fmla="*/ 128 h 120"/>
                <a:gd name="T14" fmla="*/ 115 w 94"/>
                <a:gd name="T15" fmla="*/ 126 h 120"/>
                <a:gd name="T16" fmla="*/ 99 w 94"/>
                <a:gd name="T17" fmla="*/ 86 h 120"/>
                <a:gd name="T18" fmla="*/ 78 w 94"/>
                <a:gd name="T19" fmla="*/ 62 h 120"/>
                <a:gd name="T20" fmla="*/ 88 w 94"/>
                <a:gd name="T21" fmla="*/ 25 h 120"/>
                <a:gd name="T22" fmla="*/ 79 w 94"/>
                <a:gd name="T23" fmla="*/ 20 h 120"/>
                <a:gd name="T24" fmla="*/ 70 w 94"/>
                <a:gd name="T25" fmla="*/ 0 h 120"/>
                <a:gd name="T26" fmla="*/ 46 w 94"/>
                <a:gd name="T27" fmla="*/ 1 h 120"/>
                <a:gd name="T28" fmla="*/ 32 w 94"/>
                <a:gd name="T29" fmla="*/ 14 h 120"/>
                <a:gd name="T30" fmla="*/ 28 w 94"/>
                <a:gd name="T31" fmla="*/ 49 h 120"/>
                <a:gd name="T32" fmla="*/ 0 w 94"/>
                <a:gd name="T33" fmla="*/ 69 h 12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94"/>
                <a:gd name="T52" fmla="*/ 0 h 120"/>
                <a:gd name="T53" fmla="*/ 94 w 94"/>
                <a:gd name="T54" fmla="*/ 120 h 12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94" h="120">
                  <a:moveTo>
                    <a:pt x="0" y="58"/>
                  </a:moveTo>
                  <a:lnTo>
                    <a:pt x="5" y="75"/>
                  </a:lnTo>
                  <a:lnTo>
                    <a:pt x="47" y="102"/>
                  </a:lnTo>
                  <a:lnTo>
                    <a:pt x="47" y="111"/>
                  </a:lnTo>
                  <a:lnTo>
                    <a:pt x="56" y="118"/>
                  </a:lnTo>
                  <a:lnTo>
                    <a:pt x="74" y="119"/>
                  </a:lnTo>
                  <a:lnTo>
                    <a:pt x="87" y="107"/>
                  </a:lnTo>
                  <a:lnTo>
                    <a:pt x="93" y="106"/>
                  </a:lnTo>
                  <a:lnTo>
                    <a:pt x="80" y="72"/>
                  </a:lnTo>
                  <a:lnTo>
                    <a:pt x="63" y="52"/>
                  </a:lnTo>
                  <a:lnTo>
                    <a:pt x="71" y="21"/>
                  </a:lnTo>
                  <a:lnTo>
                    <a:pt x="64" y="17"/>
                  </a:lnTo>
                  <a:lnTo>
                    <a:pt x="57" y="0"/>
                  </a:lnTo>
                  <a:lnTo>
                    <a:pt x="37" y="1"/>
                  </a:lnTo>
                  <a:lnTo>
                    <a:pt x="26" y="12"/>
                  </a:lnTo>
                  <a:lnTo>
                    <a:pt x="23" y="41"/>
                  </a:lnTo>
                  <a:lnTo>
                    <a:pt x="0" y="5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78" name="Freeform 94"/>
            <p:cNvSpPr>
              <a:spLocks/>
            </p:cNvSpPr>
            <p:nvPr/>
          </p:nvSpPr>
          <p:spPr bwMode="auto">
            <a:xfrm>
              <a:off x="3767" y="1735"/>
              <a:ext cx="136" cy="175"/>
            </a:xfrm>
            <a:custGeom>
              <a:avLst/>
              <a:gdLst>
                <a:gd name="T0" fmla="*/ 0 w 110"/>
                <a:gd name="T1" fmla="*/ 44 h 146"/>
                <a:gd name="T2" fmla="*/ 4 w 110"/>
                <a:gd name="T3" fmla="*/ 24 h 146"/>
                <a:gd name="T4" fmla="*/ 20 w 110"/>
                <a:gd name="T5" fmla="*/ 14 h 146"/>
                <a:gd name="T6" fmla="*/ 27 w 110"/>
                <a:gd name="T7" fmla="*/ 23 h 146"/>
                <a:gd name="T8" fmla="*/ 43 w 110"/>
                <a:gd name="T9" fmla="*/ 5 h 146"/>
                <a:gd name="T10" fmla="*/ 61 w 110"/>
                <a:gd name="T11" fmla="*/ 0 h 146"/>
                <a:gd name="T12" fmla="*/ 80 w 110"/>
                <a:gd name="T13" fmla="*/ 12 h 146"/>
                <a:gd name="T14" fmla="*/ 80 w 110"/>
                <a:gd name="T15" fmla="*/ 31 h 146"/>
                <a:gd name="T16" fmla="*/ 64 w 110"/>
                <a:gd name="T17" fmla="*/ 35 h 146"/>
                <a:gd name="T18" fmla="*/ 66 w 110"/>
                <a:gd name="T19" fmla="*/ 58 h 146"/>
                <a:gd name="T20" fmla="*/ 91 w 110"/>
                <a:gd name="T21" fmla="*/ 97 h 146"/>
                <a:gd name="T22" fmla="*/ 108 w 110"/>
                <a:gd name="T23" fmla="*/ 99 h 146"/>
                <a:gd name="T24" fmla="*/ 106 w 110"/>
                <a:gd name="T25" fmla="*/ 108 h 146"/>
                <a:gd name="T26" fmla="*/ 135 w 110"/>
                <a:gd name="T27" fmla="*/ 133 h 146"/>
                <a:gd name="T28" fmla="*/ 115 w 110"/>
                <a:gd name="T29" fmla="*/ 129 h 146"/>
                <a:gd name="T30" fmla="*/ 120 w 110"/>
                <a:gd name="T31" fmla="*/ 155 h 146"/>
                <a:gd name="T32" fmla="*/ 108 w 110"/>
                <a:gd name="T33" fmla="*/ 174 h 146"/>
                <a:gd name="T34" fmla="*/ 103 w 110"/>
                <a:gd name="T35" fmla="*/ 134 h 146"/>
                <a:gd name="T36" fmla="*/ 52 w 110"/>
                <a:gd name="T37" fmla="*/ 91 h 146"/>
                <a:gd name="T38" fmla="*/ 40 w 110"/>
                <a:gd name="T39" fmla="*/ 61 h 146"/>
                <a:gd name="T40" fmla="*/ 25 w 110"/>
                <a:gd name="T41" fmla="*/ 52 h 146"/>
                <a:gd name="T42" fmla="*/ 9 w 110"/>
                <a:gd name="T43" fmla="*/ 65 h 146"/>
                <a:gd name="T44" fmla="*/ 0 w 110"/>
                <a:gd name="T45" fmla="*/ 44 h 14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10"/>
                <a:gd name="T70" fmla="*/ 0 h 146"/>
                <a:gd name="T71" fmla="*/ 110 w 110"/>
                <a:gd name="T72" fmla="*/ 146 h 14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10" h="146">
                  <a:moveTo>
                    <a:pt x="0" y="37"/>
                  </a:moveTo>
                  <a:lnTo>
                    <a:pt x="3" y="20"/>
                  </a:lnTo>
                  <a:lnTo>
                    <a:pt x="16" y="12"/>
                  </a:lnTo>
                  <a:lnTo>
                    <a:pt x="22" y="19"/>
                  </a:lnTo>
                  <a:lnTo>
                    <a:pt x="35" y="4"/>
                  </a:lnTo>
                  <a:lnTo>
                    <a:pt x="49" y="0"/>
                  </a:lnTo>
                  <a:lnTo>
                    <a:pt x="65" y="10"/>
                  </a:lnTo>
                  <a:lnTo>
                    <a:pt x="65" y="26"/>
                  </a:lnTo>
                  <a:lnTo>
                    <a:pt x="52" y="29"/>
                  </a:lnTo>
                  <a:lnTo>
                    <a:pt x="53" y="48"/>
                  </a:lnTo>
                  <a:lnTo>
                    <a:pt x="74" y="81"/>
                  </a:lnTo>
                  <a:lnTo>
                    <a:pt x="87" y="83"/>
                  </a:lnTo>
                  <a:lnTo>
                    <a:pt x="86" y="90"/>
                  </a:lnTo>
                  <a:lnTo>
                    <a:pt x="109" y="111"/>
                  </a:lnTo>
                  <a:lnTo>
                    <a:pt x="93" y="108"/>
                  </a:lnTo>
                  <a:lnTo>
                    <a:pt x="97" y="129"/>
                  </a:lnTo>
                  <a:lnTo>
                    <a:pt x="87" y="145"/>
                  </a:lnTo>
                  <a:lnTo>
                    <a:pt x="83" y="112"/>
                  </a:lnTo>
                  <a:lnTo>
                    <a:pt x="42" y="76"/>
                  </a:lnTo>
                  <a:lnTo>
                    <a:pt x="32" y="51"/>
                  </a:lnTo>
                  <a:lnTo>
                    <a:pt x="20" y="43"/>
                  </a:lnTo>
                  <a:lnTo>
                    <a:pt x="7" y="54"/>
                  </a:lnTo>
                  <a:lnTo>
                    <a:pt x="0" y="37"/>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79" name="Freeform 95"/>
            <p:cNvSpPr>
              <a:spLocks/>
            </p:cNvSpPr>
            <p:nvPr/>
          </p:nvSpPr>
          <p:spPr bwMode="auto">
            <a:xfrm>
              <a:off x="3785" y="1846"/>
              <a:ext cx="31" cy="45"/>
            </a:xfrm>
            <a:custGeom>
              <a:avLst/>
              <a:gdLst>
                <a:gd name="T0" fmla="*/ 0 w 25"/>
                <a:gd name="T1" fmla="*/ 7 h 37"/>
                <a:gd name="T2" fmla="*/ 4 w 25"/>
                <a:gd name="T3" fmla="*/ 40 h 37"/>
                <a:gd name="T4" fmla="*/ 15 w 25"/>
                <a:gd name="T5" fmla="*/ 44 h 37"/>
                <a:gd name="T6" fmla="*/ 30 w 25"/>
                <a:gd name="T7" fmla="*/ 18 h 37"/>
                <a:gd name="T8" fmla="*/ 17 w 25"/>
                <a:gd name="T9" fmla="*/ 0 h 37"/>
                <a:gd name="T10" fmla="*/ 0 w 25"/>
                <a:gd name="T11" fmla="*/ 7 h 37"/>
                <a:gd name="T12" fmla="*/ 0 60000 65536"/>
                <a:gd name="T13" fmla="*/ 0 60000 65536"/>
                <a:gd name="T14" fmla="*/ 0 60000 65536"/>
                <a:gd name="T15" fmla="*/ 0 60000 65536"/>
                <a:gd name="T16" fmla="*/ 0 60000 65536"/>
                <a:gd name="T17" fmla="*/ 0 60000 65536"/>
                <a:gd name="T18" fmla="*/ 0 w 25"/>
                <a:gd name="T19" fmla="*/ 0 h 37"/>
                <a:gd name="T20" fmla="*/ 25 w 25"/>
                <a:gd name="T21" fmla="*/ 37 h 37"/>
              </a:gdLst>
              <a:ahLst/>
              <a:cxnLst>
                <a:cxn ang="T12">
                  <a:pos x="T0" y="T1"/>
                </a:cxn>
                <a:cxn ang="T13">
                  <a:pos x="T2" y="T3"/>
                </a:cxn>
                <a:cxn ang="T14">
                  <a:pos x="T4" y="T5"/>
                </a:cxn>
                <a:cxn ang="T15">
                  <a:pos x="T6" y="T7"/>
                </a:cxn>
                <a:cxn ang="T16">
                  <a:pos x="T8" y="T9"/>
                </a:cxn>
                <a:cxn ang="T17">
                  <a:pos x="T10" y="T11"/>
                </a:cxn>
              </a:cxnLst>
              <a:rect l="T18" t="T19" r="T20" b="T21"/>
              <a:pathLst>
                <a:path w="25" h="37">
                  <a:moveTo>
                    <a:pt x="0" y="6"/>
                  </a:moveTo>
                  <a:lnTo>
                    <a:pt x="3" y="33"/>
                  </a:lnTo>
                  <a:lnTo>
                    <a:pt x="12" y="36"/>
                  </a:lnTo>
                  <a:lnTo>
                    <a:pt x="24" y="15"/>
                  </a:lnTo>
                  <a:lnTo>
                    <a:pt x="14" y="0"/>
                  </a:lnTo>
                  <a:lnTo>
                    <a:pt x="0" y="6"/>
                  </a:lnTo>
                </a:path>
              </a:pathLst>
            </a:custGeom>
            <a:solidFill>
              <a:srgbClr val="008A00"/>
            </a:solidFill>
            <a:ln w="12699" cap="rnd" cmpd="sng">
              <a:solidFill>
                <a:srgbClr val="000000"/>
              </a:solidFill>
              <a:prstDash val="solid"/>
              <a:round/>
              <a:headEnd/>
              <a:tailEnd/>
            </a:ln>
          </p:spPr>
          <p:txBody>
            <a:bodyPr/>
            <a:lstStyle/>
            <a:p>
              <a:endParaRPr lang="it-IT"/>
            </a:p>
          </p:txBody>
        </p:sp>
        <p:sp>
          <p:nvSpPr>
            <p:cNvPr id="42080" name="Freeform 96"/>
            <p:cNvSpPr>
              <a:spLocks/>
            </p:cNvSpPr>
            <p:nvPr/>
          </p:nvSpPr>
          <p:spPr bwMode="auto">
            <a:xfrm>
              <a:off x="3833" y="1904"/>
              <a:ext cx="37" cy="28"/>
            </a:xfrm>
            <a:custGeom>
              <a:avLst/>
              <a:gdLst>
                <a:gd name="T0" fmla="*/ 0 w 29"/>
                <a:gd name="T1" fmla="*/ 6 h 24"/>
                <a:gd name="T2" fmla="*/ 29 w 29"/>
                <a:gd name="T3" fmla="*/ 27 h 24"/>
                <a:gd name="T4" fmla="*/ 36 w 29"/>
                <a:gd name="T5" fmla="*/ 0 h 24"/>
                <a:gd name="T6" fmla="*/ 0 w 29"/>
                <a:gd name="T7" fmla="*/ 6 h 24"/>
                <a:gd name="T8" fmla="*/ 0 60000 65536"/>
                <a:gd name="T9" fmla="*/ 0 60000 65536"/>
                <a:gd name="T10" fmla="*/ 0 60000 65536"/>
                <a:gd name="T11" fmla="*/ 0 60000 65536"/>
                <a:gd name="T12" fmla="*/ 0 w 29"/>
                <a:gd name="T13" fmla="*/ 0 h 24"/>
                <a:gd name="T14" fmla="*/ 29 w 29"/>
                <a:gd name="T15" fmla="*/ 24 h 24"/>
              </a:gdLst>
              <a:ahLst/>
              <a:cxnLst>
                <a:cxn ang="T8">
                  <a:pos x="T0" y="T1"/>
                </a:cxn>
                <a:cxn ang="T9">
                  <a:pos x="T2" y="T3"/>
                </a:cxn>
                <a:cxn ang="T10">
                  <a:pos x="T4" y="T5"/>
                </a:cxn>
                <a:cxn ang="T11">
                  <a:pos x="T6" y="T7"/>
                </a:cxn>
              </a:cxnLst>
              <a:rect l="T12" t="T13" r="T14" b="T15"/>
              <a:pathLst>
                <a:path w="29" h="24">
                  <a:moveTo>
                    <a:pt x="0" y="5"/>
                  </a:moveTo>
                  <a:lnTo>
                    <a:pt x="23" y="23"/>
                  </a:lnTo>
                  <a:lnTo>
                    <a:pt x="28" y="0"/>
                  </a:lnTo>
                  <a:lnTo>
                    <a:pt x="0" y="5"/>
                  </a:lnTo>
                </a:path>
              </a:pathLst>
            </a:custGeom>
            <a:solidFill>
              <a:srgbClr val="008A00"/>
            </a:solidFill>
            <a:ln w="12699" cap="rnd" cmpd="sng">
              <a:solidFill>
                <a:srgbClr val="000000"/>
              </a:solidFill>
              <a:prstDash val="solid"/>
              <a:round/>
              <a:headEnd/>
              <a:tailEnd/>
            </a:ln>
          </p:spPr>
          <p:txBody>
            <a:bodyPr/>
            <a:lstStyle/>
            <a:p>
              <a:endParaRPr lang="it-IT"/>
            </a:p>
          </p:txBody>
        </p:sp>
        <p:sp>
          <p:nvSpPr>
            <p:cNvPr id="42081" name="Freeform 97"/>
            <p:cNvSpPr>
              <a:spLocks/>
            </p:cNvSpPr>
            <p:nvPr/>
          </p:nvSpPr>
          <p:spPr bwMode="auto">
            <a:xfrm>
              <a:off x="5180" y="1983"/>
              <a:ext cx="32" cy="45"/>
            </a:xfrm>
            <a:custGeom>
              <a:avLst/>
              <a:gdLst>
                <a:gd name="T0" fmla="*/ 0 w 25"/>
                <a:gd name="T1" fmla="*/ 11 h 37"/>
                <a:gd name="T2" fmla="*/ 1 w 25"/>
                <a:gd name="T3" fmla="*/ 23 h 37"/>
                <a:gd name="T4" fmla="*/ 8 w 25"/>
                <a:gd name="T5" fmla="*/ 11 h 37"/>
                <a:gd name="T6" fmla="*/ 10 w 25"/>
                <a:gd name="T7" fmla="*/ 18 h 37"/>
                <a:gd name="T8" fmla="*/ 6 w 25"/>
                <a:gd name="T9" fmla="*/ 44 h 37"/>
                <a:gd name="T10" fmla="*/ 20 w 25"/>
                <a:gd name="T11" fmla="*/ 43 h 37"/>
                <a:gd name="T12" fmla="*/ 31 w 25"/>
                <a:gd name="T13" fmla="*/ 17 h 37"/>
                <a:gd name="T14" fmla="*/ 24 w 25"/>
                <a:gd name="T15" fmla="*/ 1 h 37"/>
                <a:gd name="T16" fmla="*/ 10 w 25"/>
                <a:gd name="T17" fmla="*/ 0 h 37"/>
                <a:gd name="T18" fmla="*/ 0 w 25"/>
                <a:gd name="T19" fmla="*/ 11 h 3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5"/>
                <a:gd name="T31" fmla="*/ 0 h 37"/>
                <a:gd name="T32" fmla="*/ 25 w 25"/>
                <a:gd name="T33" fmla="*/ 37 h 3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5" h="37">
                  <a:moveTo>
                    <a:pt x="0" y="9"/>
                  </a:moveTo>
                  <a:lnTo>
                    <a:pt x="1" y="19"/>
                  </a:lnTo>
                  <a:lnTo>
                    <a:pt x="6" y="9"/>
                  </a:lnTo>
                  <a:lnTo>
                    <a:pt x="8" y="15"/>
                  </a:lnTo>
                  <a:lnTo>
                    <a:pt x="5" y="36"/>
                  </a:lnTo>
                  <a:lnTo>
                    <a:pt x="16" y="35"/>
                  </a:lnTo>
                  <a:lnTo>
                    <a:pt x="24" y="14"/>
                  </a:lnTo>
                  <a:lnTo>
                    <a:pt x="19" y="1"/>
                  </a:lnTo>
                  <a:lnTo>
                    <a:pt x="8" y="0"/>
                  </a:lnTo>
                  <a:lnTo>
                    <a:pt x="0" y="9"/>
                  </a:lnTo>
                </a:path>
              </a:pathLst>
            </a:custGeom>
            <a:solidFill>
              <a:srgbClr val="008A00"/>
            </a:solidFill>
            <a:ln w="12699" cap="rnd" cmpd="sng">
              <a:solidFill>
                <a:srgbClr val="000000"/>
              </a:solidFill>
              <a:prstDash val="solid"/>
              <a:round/>
              <a:headEnd/>
              <a:tailEnd/>
            </a:ln>
          </p:spPr>
          <p:txBody>
            <a:bodyPr/>
            <a:lstStyle/>
            <a:p>
              <a:endParaRPr lang="it-IT"/>
            </a:p>
          </p:txBody>
        </p:sp>
        <p:sp>
          <p:nvSpPr>
            <p:cNvPr id="42082" name="Freeform 98"/>
            <p:cNvSpPr>
              <a:spLocks/>
            </p:cNvSpPr>
            <p:nvPr/>
          </p:nvSpPr>
          <p:spPr bwMode="auto">
            <a:xfrm>
              <a:off x="5194" y="1845"/>
              <a:ext cx="131" cy="145"/>
            </a:xfrm>
            <a:custGeom>
              <a:avLst/>
              <a:gdLst>
                <a:gd name="T0" fmla="*/ 0 w 106"/>
                <a:gd name="T1" fmla="*/ 135 h 120"/>
                <a:gd name="T2" fmla="*/ 23 w 106"/>
                <a:gd name="T3" fmla="*/ 109 h 120"/>
                <a:gd name="T4" fmla="*/ 56 w 106"/>
                <a:gd name="T5" fmla="*/ 109 h 120"/>
                <a:gd name="T6" fmla="*/ 69 w 106"/>
                <a:gd name="T7" fmla="*/ 76 h 120"/>
                <a:gd name="T8" fmla="*/ 74 w 106"/>
                <a:gd name="T9" fmla="*/ 74 h 120"/>
                <a:gd name="T10" fmla="*/ 75 w 106"/>
                <a:gd name="T11" fmla="*/ 86 h 120"/>
                <a:gd name="T12" fmla="*/ 90 w 106"/>
                <a:gd name="T13" fmla="*/ 74 h 120"/>
                <a:gd name="T14" fmla="*/ 103 w 106"/>
                <a:gd name="T15" fmla="*/ 50 h 120"/>
                <a:gd name="T16" fmla="*/ 109 w 106"/>
                <a:gd name="T17" fmla="*/ 7 h 120"/>
                <a:gd name="T18" fmla="*/ 117 w 106"/>
                <a:gd name="T19" fmla="*/ 10 h 120"/>
                <a:gd name="T20" fmla="*/ 115 w 106"/>
                <a:gd name="T21" fmla="*/ 0 h 120"/>
                <a:gd name="T22" fmla="*/ 121 w 106"/>
                <a:gd name="T23" fmla="*/ 1 h 120"/>
                <a:gd name="T24" fmla="*/ 130 w 106"/>
                <a:gd name="T25" fmla="*/ 35 h 120"/>
                <a:gd name="T26" fmla="*/ 117 w 106"/>
                <a:gd name="T27" fmla="*/ 59 h 120"/>
                <a:gd name="T28" fmla="*/ 117 w 106"/>
                <a:gd name="T29" fmla="*/ 81 h 120"/>
                <a:gd name="T30" fmla="*/ 110 w 106"/>
                <a:gd name="T31" fmla="*/ 114 h 120"/>
                <a:gd name="T32" fmla="*/ 104 w 106"/>
                <a:gd name="T33" fmla="*/ 120 h 120"/>
                <a:gd name="T34" fmla="*/ 104 w 106"/>
                <a:gd name="T35" fmla="*/ 106 h 120"/>
                <a:gd name="T36" fmla="*/ 84 w 106"/>
                <a:gd name="T37" fmla="*/ 126 h 120"/>
                <a:gd name="T38" fmla="*/ 69 w 106"/>
                <a:gd name="T39" fmla="*/ 117 h 120"/>
                <a:gd name="T40" fmla="*/ 70 w 106"/>
                <a:gd name="T41" fmla="*/ 132 h 120"/>
                <a:gd name="T42" fmla="*/ 56 w 106"/>
                <a:gd name="T43" fmla="*/ 144 h 120"/>
                <a:gd name="T44" fmla="*/ 52 w 106"/>
                <a:gd name="T45" fmla="*/ 123 h 120"/>
                <a:gd name="T46" fmla="*/ 0 w 106"/>
                <a:gd name="T47" fmla="*/ 135 h 12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06"/>
                <a:gd name="T73" fmla="*/ 0 h 120"/>
                <a:gd name="T74" fmla="*/ 106 w 106"/>
                <a:gd name="T75" fmla="*/ 120 h 12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06" h="120">
                  <a:moveTo>
                    <a:pt x="0" y="112"/>
                  </a:moveTo>
                  <a:lnTo>
                    <a:pt x="19" y="90"/>
                  </a:lnTo>
                  <a:lnTo>
                    <a:pt x="45" y="90"/>
                  </a:lnTo>
                  <a:lnTo>
                    <a:pt x="56" y="63"/>
                  </a:lnTo>
                  <a:lnTo>
                    <a:pt x="60" y="61"/>
                  </a:lnTo>
                  <a:lnTo>
                    <a:pt x="61" y="71"/>
                  </a:lnTo>
                  <a:lnTo>
                    <a:pt x="73" y="61"/>
                  </a:lnTo>
                  <a:lnTo>
                    <a:pt x="83" y="41"/>
                  </a:lnTo>
                  <a:lnTo>
                    <a:pt x="88" y="6"/>
                  </a:lnTo>
                  <a:lnTo>
                    <a:pt x="95" y="8"/>
                  </a:lnTo>
                  <a:lnTo>
                    <a:pt x="93" y="0"/>
                  </a:lnTo>
                  <a:lnTo>
                    <a:pt x="98" y="1"/>
                  </a:lnTo>
                  <a:lnTo>
                    <a:pt x="105" y="29"/>
                  </a:lnTo>
                  <a:lnTo>
                    <a:pt x="95" y="49"/>
                  </a:lnTo>
                  <a:lnTo>
                    <a:pt x="95" y="67"/>
                  </a:lnTo>
                  <a:lnTo>
                    <a:pt x="89" y="94"/>
                  </a:lnTo>
                  <a:lnTo>
                    <a:pt x="84" y="99"/>
                  </a:lnTo>
                  <a:lnTo>
                    <a:pt x="84" y="88"/>
                  </a:lnTo>
                  <a:lnTo>
                    <a:pt x="68" y="104"/>
                  </a:lnTo>
                  <a:lnTo>
                    <a:pt x="56" y="97"/>
                  </a:lnTo>
                  <a:lnTo>
                    <a:pt x="57" y="109"/>
                  </a:lnTo>
                  <a:lnTo>
                    <a:pt x="45" y="119"/>
                  </a:lnTo>
                  <a:lnTo>
                    <a:pt x="42" y="102"/>
                  </a:lnTo>
                  <a:lnTo>
                    <a:pt x="0" y="112"/>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83" name="Freeform 99"/>
            <p:cNvSpPr>
              <a:spLocks/>
            </p:cNvSpPr>
            <p:nvPr/>
          </p:nvSpPr>
          <p:spPr bwMode="auto">
            <a:xfrm>
              <a:off x="5210" y="1977"/>
              <a:ext cx="31" cy="27"/>
            </a:xfrm>
            <a:custGeom>
              <a:avLst/>
              <a:gdLst>
                <a:gd name="T0" fmla="*/ 0 w 25"/>
                <a:gd name="T1" fmla="*/ 14 h 23"/>
                <a:gd name="T2" fmla="*/ 10 w 25"/>
                <a:gd name="T3" fmla="*/ 26 h 23"/>
                <a:gd name="T4" fmla="*/ 26 w 25"/>
                <a:gd name="T5" fmla="*/ 16 h 23"/>
                <a:gd name="T6" fmla="*/ 30 w 25"/>
                <a:gd name="T7" fmla="*/ 0 h 23"/>
                <a:gd name="T8" fmla="*/ 0 w 25"/>
                <a:gd name="T9" fmla="*/ 14 h 23"/>
                <a:gd name="T10" fmla="*/ 0 60000 65536"/>
                <a:gd name="T11" fmla="*/ 0 60000 65536"/>
                <a:gd name="T12" fmla="*/ 0 60000 65536"/>
                <a:gd name="T13" fmla="*/ 0 60000 65536"/>
                <a:gd name="T14" fmla="*/ 0 60000 65536"/>
                <a:gd name="T15" fmla="*/ 0 w 25"/>
                <a:gd name="T16" fmla="*/ 0 h 23"/>
                <a:gd name="T17" fmla="*/ 25 w 25"/>
                <a:gd name="T18" fmla="*/ 23 h 23"/>
              </a:gdLst>
              <a:ahLst/>
              <a:cxnLst>
                <a:cxn ang="T10">
                  <a:pos x="T0" y="T1"/>
                </a:cxn>
                <a:cxn ang="T11">
                  <a:pos x="T2" y="T3"/>
                </a:cxn>
                <a:cxn ang="T12">
                  <a:pos x="T4" y="T5"/>
                </a:cxn>
                <a:cxn ang="T13">
                  <a:pos x="T6" y="T7"/>
                </a:cxn>
                <a:cxn ang="T14">
                  <a:pos x="T8" y="T9"/>
                </a:cxn>
              </a:cxnLst>
              <a:rect l="T15" t="T16" r="T17" b="T18"/>
              <a:pathLst>
                <a:path w="25" h="23">
                  <a:moveTo>
                    <a:pt x="0" y="12"/>
                  </a:moveTo>
                  <a:lnTo>
                    <a:pt x="8" y="22"/>
                  </a:lnTo>
                  <a:lnTo>
                    <a:pt x="21" y="14"/>
                  </a:lnTo>
                  <a:lnTo>
                    <a:pt x="24" y="0"/>
                  </a:lnTo>
                  <a:lnTo>
                    <a:pt x="0" y="12"/>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84" name="Freeform 100"/>
            <p:cNvSpPr>
              <a:spLocks/>
            </p:cNvSpPr>
            <p:nvPr/>
          </p:nvSpPr>
          <p:spPr bwMode="auto">
            <a:xfrm>
              <a:off x="5298" y="1769"/>
              <a:ext cx="68" cy="77"/>
            </a:xfrm>
            <a:custGeom>
              <a:avLst/>
              <a:gdLst>
                <a:gd name="T0" fmla="*/ 0 w 55"/>
                <a:gd name="T1" fmla="*/ 54 h 65"/>
                <a:gd name="T2" fmla="*/ 2 w 55"/>
                <a:gd name="T3" fmla="*/ 76 h 65"/>
                <a:gd name="T4" fmla="*/ 15 w 55"/>
                <a:gd name="T5" fmla="*/ 68 h 65"/>
                <a:gd name="T6" fmla="*/ 6 w 55"/>
                <a:gd name="T7" fmla="*/ 56 h 65"/>
                <a:gd name="T8" fmla="*/ 38 w 55"/>
                <a:gd name="T9" fmla="*/ 66 h 65"/>
                <a:gd name="T10" fmla="*/ 46 w 55"/>
                <a:gd name="T11" fmla="*/ 49 h 65"/>
                <a:gd name="T12" fmla="*/ 67 w 55"/>
                <a:gd name="T13" fmla="*/ 43 h 65"/>
                <a:gd name="T14" fmla="*/ 61 w 55"/>
                <a:gd name="T15" fmla="*/ 32 h 65"/>
                <a:gd name="T16" fmla="*/ 62 w 55"/>
                <a:gd name="T17" fmla="*/ 21 h 65"/>
                <a:gd name="T18" fmla="*/ 45 w 55"/>
                <a:gd name="T19" fmla="*/ 24 h 65"/>
                <a:gd name="T20" fmla="*/ 23 w 55"/>
                <a:gd name="T21" fmla="*/ 0 h 65"/>
                <a:gd name="T22" fmla="*/ 15 w 55"/>
                <a:gd name="T23" fmla="*/ 44 h 65"/>
                <a:gd name="T24" fmla="*/ 6 w 55"/>
                <a:gd name="T25" fmla="*/ 41 h 65"/>
                <a:gd name="T26" fmla="*/ 0 w 55"/>
                <a:gd name="T27" fmla="*/ 54 h 6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5"/>
                <a:gd name="T43" fmla="*/ 0 h 65"/>
                <a:gd name="T44" fmla="*/ 55 w 55"/>
                <a:gd name="T45" fmla="*/ 65 h 6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5" h="65">
                  <a:moveTo>
                    <a:pt x="0" y="46"/>
                  </a:moveTo>
                  <a:lnTo>
                    <a:pt x="2" y="64"/>
                  </a:lnTo>
                  <a:lnTo>
                    <a:pt x="12" y="57"/>
                  </a:lnTo>
                  <a:lnTo>
                    <a:pt x="5" y="47"/>
                  </a:lnTo>
                  <a:lnTo>
                    <a:pt x="31" y="56"/>
                  </a:lnTo>
                  <a:lnTo>
                    <a:pt x="37" y="41"/>
                  </a:lnTo>
                  <a:lnTo>
                    <a:pt x="54" y="36"/>
                  </a:lnTo>
                  <a:lnTo>
                    <a:pt x="49" y="27"/>
                  </a:lnTo>
                  <a:lnTo>
                    <a:pt x="50" y="18"/>
                  </a:lnTo>
                  <a:lnTo>
                    <a:pt x="36" y="20"/>
                  </a:lnTo>
                  <a:lnTo>
                    <a:pt x="19" y="0"/>
                  </a:lnTo>
                  <a:lnTo>
                    <a:pt x="12" y="37"/>
                  </a:lnTo>
                  <a:lnTo>
                    <a:pt x="5" y="35"/>
                  </a:lnTo>
                  <a:lnTo>
                    <a:pt x="0" y="46"/>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85" name="Freeform 101"/>
            <p:cNvSpPr>
              <a:spLocks/>
            </p:cNvSpPr>
            <p:nvPr/>
          </p:nvSpPr>
          <p:spPr bwMode="auto">
            <a:xfrm>
              <a:off x="5120" y="1818"/>
              <a:ext cx="73" cy="97"/>
            </a:xfrm>
            <a:custGeom>
              <a:avLst/>
              <a:gdLst>
                <a:gd name="T0" fmla="*/ 0 w 59"/>
                <a:gd name="T1" fmla="*/ 54 h 81"/>
                <a:gd name="T2" fmla="*/ 12 w 59"/>
                <a:gd name="T3" fmla="*/ 62 h 81"/>
                <a:gd name="T4" fmla="*/ 4 w 59"/>
                <a:gd name="T5" fmla="*/ 90 h 81"/>
                <a:gd name="T6" fmla="*/ 25 w 59"/>
                <a:gd name="T7" fmla="*/ 96 h 81"/>
                <a:gd name="T8" fmla="*/ 46 w 59"/>
                <a:gd name="T9" fmla="*/ 80 h 81"/>
                <a:gd name="T10" fmla="*/ 36 w 59"/>
                <a:gd name="T11" fmla="*/ 57 h 81"/>
                <a:gd name="T12" fmla="*/ 61 w 59"/>
                <a:gd name="T13" fmla="*/ 37 h 81"/>
                <a:gd name="T14" fmla="*/ 72 w 59"/>
                <a:gd name="T15" fmla="*/ 8 h 81"/>
                <a:gd name="T16" fmla="*/ 71 w 59"/>
                <a:gd name="T17" fmla="*/ 5 h 81"/>
                <a:gd name="T18" fmla="*/ 66 w 59"/>
                <a:gd name="T19" fmla="*/ 0 h 81"/>
                <a:gd name="T20" fmla="*/ 43 w 59"/>
                <a:gd name="T21" fmla="*/ 18 h 81"/>
                <a:gd name="T22" fmla="*/ 43 w 59"/>
                <a:gd name="T23" fmla="*/ 29 h 81"/>
                <a:gd name="T24" fmla="*/ 28 w 59"/>
                <a:gd name="T25" fmla="*/ 25 h 81"/>
                <a:gd name="T26" fmla="*/ 0 w 59"/>
                <a:gd name="T27" fmla="*/ 54 h 8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9"/>
                <a:gd name="T43" fmla="*/ 0 h 81"/>
                <a:gd name="T44" fmla="*/ 59 w 59"/>
                <a:gd name="T45" fmla="*/ 81 h 8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9" h="81">
                  <a:moveTo>
                    <a:pt x="0" y="45"/>
                  </a:moveTo>
                  <a:lnTo>
                    <a:pt x="10" y="52"/>
                  </a:lnTo>
                  <a:lnTo>
                    <a:pt x="3" y="75"/>
                  </a:lnTo>
                  <a:lnTo>
                    <a:pt x="20" y="80"/>
                  </a:lnTo>
                  <a:lnTo>
                    <a:pt x="37" y="67"/>
                  </a:lnTo>
                  <a:lnTo>
                    <a:pt x="29" y="48"/>
                  </a:lnTo>
                  <a:lnTo>
                    <a:pt x="49" y="31"/>
                  </a:lnTo>
                  <a:lnTo>
                    <a:pt x="58" y="7"/>
                  </a:lnTo>
                  <a:lnTo>
                    <a:pt x="57" y="4"/>
                  </a:lnTo>
                  <a:lnTo>
                    <a:pt x="53" y="0"/>
                  </a:lnTo>
                  <a:lnTo>
                    <a:pt x="35" y="15"/>
                  </a:lnTo>
                  <a:lnTo>
                    <a:pt x="35" y="24"/>
                  </a:lnTo>
                  <a:lnTo>
                    <a:pt x="23" y="21"/>
                  </a:lnTo>
                  <a:lnTo>
                    <a:pt x="0" y="4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86" name="Freeform 102"/>
            <p:cNvSpPr>
              <a:spLocks/>
            </p:cNvSpPr>
            <p:nvPr/>
          </p:nvSpPr>
          <p:spPr bwMode="auto">
            <a:xfrm>
              <a:off x="5140" y="1898"/>
              <a:ext cx="40" cy="77"/>
            </a:xfrm>
            <a:custGeom>
              <a:avLst/>
              <a:gdLst>
                <a:gd name="T0" fmla="*/ 0 w 33"/>
                <a:gd name="T1" fmla="*/ 76 h 64"/>
                <a:gd name="T2" fmla="*/ 5 w 33"/>
                <a:gd name="T3" fmla="*/ 16 h 64"/>
                <a:gd name="T4" fmla="*/ 24 w 33"/>
                <a:gd name="T5" fmla="*/ 0 h 64"/>
                <a:gd name="T6" fmla="*/ 39 w 33"/>
                <a:gd name="T7" fmla="*/ 46 h 64"/>
                <a:gd name="T8" fmla="*/ 24 w 33"/>
                <a:gd name="T9" fmla="*/ 67 h 64"/>
                <a:gd name="T10" fmla="*/ 0 w 33"/>
                <a:gd name="T11" fmla="*/ 76 h 64"/>
                <a:gd name="T12" fmla="*/ 0 60000 65536"/>
                <a:gd name="T13" fmla="*/ 0 60000 65536"/>
                <a:gd name="T14" fmla="*/ 0 60000 65536"/>
                <a:gd name="T15" fmla="*/ 0 60000 65536"/>
                <a:gd name="T16" fmla="*/ 0 60000 65536"/>
                <a:gd name="T17" fmla="*/ 0 60000 65536"/>
                <a:gd name="T18" fmla="*/ 0 w 33"/>
                <a:gd name="T19" fmla="*/ 0 h 64"/>
                <a:gd name="T20" fmla="*/ 33 w 33"/>
                <a:gd name="T21" fmla="*/ 64 h 64"/>
              </a:gdLst>
              <a:ahLst/>
              <a:cxnLst>
                <a:cxn ang="T12">
                  <a:pos x="T0" y="T1"/>
                </a:cxn>
                <a:cxn ang="T13">
                  <a:pos x="T2" y="T3"/>
                </a:cxn>
                <a:cxn ang="T14">
                  <a:pos x="T4" y="T5"/>
                </a:cxn>
                <a:cxn ang="T15">
                  <a:pos x="T6" y="T7"/>
                </a:cxn>
                <a:cxn ang="T16">
                  <a:pos x="T8" y="T9"/>
                </a:cxn>
                <a:cxn ang="T17">
                  <a:pos x="T10" y="T11"/>
                </a:cxn>
              </a:cxnLst>
              <a:rect l="T18" t="T19" r="T20" b="T21"/>
              <a:pathLst>
                <a:path w="33" h="64">
                  <a:moveTo>
                    <a:pt x="0" y="63"/>
                  </a:moveTo>
                  <a:lnTo>
                    <a:pt x="4" y="13"/>
                  </a:lnTo>
                  <a:lnTo>
                    <a:pt x="20" y="0"/>
                  </a:lnTo>
                  <a:lnTo>
                    <a:pt x="32" y="38"/>
                  </a:lnTo>
                  <a:lnTo>
                    <a:pt x="20" y="56"/>
                  </a:lnTo>
                  <a:lnTo>
                    <a:pt x="0" y="63"/>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87" name="Freeform 103"/>
            <p:cNvSpPr>
              <a:spLocks/>
            </p:cNvSpPr>
            <p:nvPr/>
          </p:nvSpPr>
          <p:spPr bwMode="auto">
            <a:xfrm>
              <a:off x="4841" y="2176"/>
              <a:ext cx="84" cy="133"/>
            </a:xfrm>
            <a:custGeom>
              <a:avLst/>
              <a:gdLst>
                <a:gd name="T0" fmla="*/ 0 w 67"/>
                <a:gd name="T1" fmla="*/ 29 h 111"/>
                <a:gd name="T2" fmla="*/ 11 w 67"/>
                <a:gd name="T3" fmla="*/ 48 h 111"/>
                <a:gd name="T4" fmla="*/ 8 w 67"/>
                <a:gd name="T5" fmla="*/ 80 h 111"/>
                <a:gd name="T6" fmla="*/ 38 w 67"/>
                <a:gd name="T7" fmla="*/ 66 h 111"/>
                <a:gd name="T8" fmla="*/ 49 w 67"/>
                <a:gd name="T9" fmla="*/ 80 h 111"/>
                <a:gd name="T10" fmla="*/ 60 w 67"/>
                <a:gd name="T11" fmla="*/ 111 h 111"/>
                <a:gd name="T12" fmla="*/ 56 w 67"/>
                <a:gd name="T13" fmla="*/ 132 h 111"/>
                <a:gd name="T14" fmla="*/ 83 w 67"/>
                <a:gd name="T15" fmla="*/ 126 h 111"/>
                <a:gd name="T16" fmla="*/ 69 w 67"/>
                <a:gd name="T17" fmla="*/ 84 h 111"/>
                <a:gd name="T18" fmla="*/ 41 w 67"/>
                <a:gd name="T19" fmla="*/ 53 h 111"/>
                <a:gd name="T20" fmla="*/ 49 w 67"/>
                <a:gd name="T21" fmla="*/ 34 h 111"/>
                <a:gd name="T22" fmla="*/ 35 w 67"/>
                <a:gd name="T23" fmla="*/ 25 h 111"/>
                <a:gd name="T24" fmla="*/ 23 w 67"/>
                <a:gd name="T25" fmla="*/ 0 h 111"/>
                <a:gd name="T26" fmla="*/ 15 w 67"/>
                <a:gd name="T27" fmla="*/ 0 h 111"/>
                <a:gd name="T28" fmla="*/ 16 w 67"/>
                <a:gd name="T29" fmla="*/ 18 h 111"/>
                <a:gd name="T30" fmla="*/ 11 w 67"/>
                <a:gd name="T31" fmla="*/ 13 h 111"/>
                <a:gd name="T32" fmla="*/ 0 w 67"/>
                <a:gd name="T33" fmla="*/ 29 h 11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67"/>
                <a:gd name="T52" fmla="*/ 0 h 111"/>
                <a:gd name="T53" fmla="*/ 67 w 67"/>
                <a:gd name="T54" fmla="*/ 111 h 11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67" h="111">
                  <a:moveTo>
                    <a:pt x="0" y="24"/>
                  </a:moveTo>
                  <a:lnTo>
                    <a:pt x="9" y="40"/>
                  </a:lnTo>
                  <a:lnTo>
                    <a:pt x="6" y="67"/>
                  </a:lnTo>
                  <a:lnTo>
                    <a:pt x="30" y="55"/>
                  </a:lnTo>
                  <a:lnTo>
                    <a:pt x="39" y="67"/>
                  </a:lnTo>
                  <a:lnTo>
                    <a:pt x="48" y="93"/>
                  </a:lnTo>
                  <a:lnTo>
                    <a:pt x="45" y="110"/>
                  </a:lnTo>
                  <a:lnTo>
                    <a:pt x="66" y="105"/>
                  </a:lnTo>
                  <a:lnTo>
                    <a:pt x="55" y="70"/>
                  </a:lnTo>
                  <a:lnTo>
                    <a:pt x="33" y="44"/>
                  </a:lnTo>
                  <a:lnTo>
                    <a:pt x="39" y="28"/>
                  </a:lnTo>
                  <a:lnTo>
                    <a:pt x="28" y="21"/>
                  </a:lnTo>
                  <a:lnTo>
                    <a:pt x="18" y="0"/>
                  </a:lnTo>
                  <a:lnTo>
                    <a:pt x="12" y="0"/>
                  </a:lnTo>
                  <a:lnTo>
                    <a:pt x="13" y="15"/>
                  </a:lnTo>
                  <a:lnTo>
                    <a:pt x="9" y="11"/>
                  </a:lnTo>
                  <a:lnTo>
                    <a:pt x="0" y="24"/>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88" name="Freeform 104"/>
            <p:cNvSpPr>
              <a:spLocks/>
            </p:cNvSpPr>
            <p:nvPr/>
          </p:nvSpPr>
          <p:spPr bwMode="auto">
            <a:xfrm>
              <a:off x="3755" y="1674"/>
              <a:ext cx="32" cy="22"/>
            </a:xfrm>
            <a:custGeom>
              <a:avLst/>
              <a:gdLst>
                <a:gd name="T0" fmla="*/ 0 w 25"/>
                <a:gd name="T1" fmla="*/ 16 h 17"/>
                <a:gd name="T2" fmla="*/ 18 w 25"/>
                <a:gd name="T3" fmla="*/ 0 h 17"/>
                <a:gd name="T4" fmla="*/ 31 w 25"/>
                <a:gd name="T5" fmla="*/ 21 h 17"/>
                <a:gd name="T6" fmla="*/ 0 w 25"/>
                <a:gd name="T7" fmla="*/ 16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2"/>
                  </a:moveTo>
                  <a:lnTo>
                    <a:pt x="14" y="0"/>
                  </a:lnTo>
                  <a:lnTo>
                    <a:pt x="24" y="16"/>
                  </a:lnTo>
                  <a:lnTo>
                    <a:pt x="0" y="12"/>
                  </a:lnTo>
                </a:path>
              </a:pathLst>
            </a:custGeom>
            <a:solidFill>
              <a:srgbClr val="008000"/>
            </a:solidFill>
            <a:ln w="12699" cap="rnd" cmpd="sng">
              <a:solidFill>
                <a:srgbClr val="008000"/>
              </a:solidFill>
              <a:prstDash val="solid"/>
              <a:round/>
              <a:headEnd/>
              <a:tailEnd/>
            </a:ln>
          </p:spPr>
          <p:txBody>
            <a:bodyPr/>
            <a:lstStyle/>
            <a:p>
              <a:endParaRPr lang="it-IT"/>
            </a:p>
          </p:txBody>
        </p:sp>
        <p:sp>
          <p:nvSpPr>
            <p:cNvPr id="42089" name="Freeform 105"/>
            <p:cNvSpPr>
              <a:spLocks/>
            </p:cNvSpPr>
            <p:nvPr/>
          </p:nvSpPr>
          <p:spPr bwMode="auto">
            <a:xfrm>
              <a:off x="4842" y="2432"/>
              <a:ext cx="45" cy="81"/>
            </a:xfrm>
            <a:custGeom>
              <a:avLst/>
              <a:gdLst>
                <a:gd name="T0" fmla="*/ 0 w 36"/>
                <a:gd name="T1" fmla="*/ 0 h 67"/>
                <a:gd name="T2" fmla="*/ 7 w 36"/>
                <a:gd name="T3" fmla="*/ 0 h 67"/>
                <a:gd name="T4" fmla="*/ 11 w 36"/>
                <a:gd name="T5" fmla="*/ 15 h 67"/>
                <a:gd name="T6" fmla="*/ 24 w 36"/>
                <a:gd name="T7" fmla="*/ 5 h 67"/>
                <a:gd name="T8" fmla="*/ 37 w 36"/>
                <a:gd name="T9" fmla="*/ 24 h 67"/>
                <a:gd name="T10" fmla="*/ 44 w 36"/>
                <a:gd name="T11" fmla="*/ 80 h 67"/>
                <a:gd name="T12" fmla="*/ 12 w 36"/>
                <a:gd name="T13" fmla="*/ 56 h 67"/>
                <a:gd name="T14" fmla="*/ 0 w 36"/>
                <a:gd name="T15" fmla="*/ 0 h 67"/>
                <a:gd name="T16" fmla="*/ 0 60000 65536"/>
                <a:gd name="T17" fmla="*/ 0 60000 65536"/>
                <a:gd name="T18" fmla="*/ 0 60000 65536"/>
                <a:gd name="T19" fmla="*/ 0 60000 65536"/>
                <a:gd name="T20" fmla="*/ 0 60000 65536"/>
                <a:gd name="T21" fmla="*/ 0 60000 65536"/>
                <a:gd name="T22" fmla="*/ 0 60000 65536"/>
                <a:gd name="T23" fmla="*/ 0 60000 65536"/>
                <a:gd name="T24" fmla="*/ 0 w 36"/>
                <a:gd name="T25" fmla="*/ 0 h 67"/>
                <a:gd name="T26" fmla="*/ 36 w 36"/>
                <a:gd name="T27" fmla="*/ 67 h 6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6" h="67">
                  <a:moveTo>
                    <a:pt x="0" y="0"/>
                  </a:moveTo>
                  <a:lnTo>
                    <a:pt x="6" y="0"/>
                  </a:lnTo>
                  <a:lnTo>
                    <a:pt x="9" y="12"/>
                  </a:lnTo>
                  <a:lnTo>
                    <a:pt x="19" y="4"/>
                  </a:lnTo>
                  <a:lnTo>
                    <a:pt x="30" y="20"/>
                  </a:lnTo>
                  <a:lnTo>
                    <a:pt x="35" y="66"/>
                  </a:lnTo>
                  <a:lnTo>
                    <a:pt x="10" y="46"/>
                  </a:lnTo>
                  <a:lnTo>
                    <a:pt x="0" y="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90" name="Freeform 106"/>
            <p:cNvSpPr>
              <a:spLocks/>
            </p:cNvSpPr>
            <p:nvPr/>
          </p:nvSpPr>
          <p:spPr bwMode="auto">
            <a:xfrm>
              <a:off x="4951" y="2426"/>
              <a:ext cx="110" cy="96"/>
            </a:xfrm>
            <a:custGeom>
              <a:avLst/>
              <a:gdLst>
                <a:gd name="T0" fmla="*/ 0 w 89"/>
                <a:gd name="T1" fmla="*/ 83 h 80"/>
                <a:gd name="T2" fmla="*/ 10 w 89"/>
                <a:gd name="T3" fmla="*/ 95 h 80"/>
                <a:gd name="T4" fmla="*/ 44 w 89"/>
                <a:gd name="T5" fmla="*/ 90 h 80"/>
                <a:gd name="T6" fmla="*/ 54 w 89"/>
                <a:gd name="T7" fmla="*/ 85 h 80"/>
                <a:gd name="T8" fmla="*/ 70 w 89"/>
                <a:gd name="T9" fmla="*/ 41 h 80"/>
                <a:gd name="T10" fmla="*/ 90 w 89"/>
                <a:gd name="T11" fmla="*/ 43 h 80"/>
                <a:gd name="T12" fmla="*/ 109 w 89"/>
                <a:gd name="T13" fmla="*/ 28 h 80"/>
                <a:gd name="T14" fmla="*/ 91 w 89"/>
                <a:gd name="T15" fmla="*/ 16 h 80"/>
                <a:gd name="T16" fmla="*/ 85 w 89"/>
                <a:gd name="T17" fmla="*/ 0 h 80"/>
                <a:gd name="T18" fmla="*/ 63 w 89"/>
                <a:gd name="T19" fmla="*/ 30 h 80"/>
                <a:gd name="T20" fmla="*/ 56 w 89"/>
                <a:gd name="T21" fmla="*/ 46 h 80"/>
                <a:gd name="T22" fmla="*/ 49 w 89"/>
                <a:gd name="T23" fmla="*/ 36 h 80"/>
                <a:gd name="T24" fmla="*/ 36 w 89"/>
                <a:gd name="T25" fmla="*/ 60 h 80"/>
                <a:gd name="T26" fmla="*/ 21 w 89"/>
                <a:gd name="T27" fmla="*/ 64 h 80"/>
                <a:gd name="T28" fmla="*/ 16 w 89"/>
                <a:gd name="T29" fmla="*/ 85 h 80"/>
                <a:gd name="T30" fmla="*/ 0 w 89"/>
                <a:gd name="T31" fmla="*/ 83 h 8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9"/>
                <a:gd name="T49" fmla="*/ 0 h 80"/>
                <a:gd name="T50" fmla="*/ 89 w 89"/>
                <a:gd name="T51" fmla="*/ 80 h 8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9" h="80">
                  <a:moveTo>
                    <a:pt x="0" y="69"/>
                  </a:moveTo>
                  <a:lnTo>
                    <a:pt x="8" y="79"/>
                  </a:lnTo>
                  <a:lnTo>
                    <a:pt x="36" y="75"/>
                  </a:lnTo>
                  <a:lnTo>
                    <a:pt x="44" y="71"/>
                  </a:lnTo>
                  <a:lnTo>
                    <a:pt x="57" y="34"/>
                  </a:lnTo>
                  <a:lnTo>
                    <a:pt x="73" y="36"/>
                  </a:lnTo>
                  <a:lnTo>
                    <a:pt x="88" y="23"/>
                  </a:lnTo>
                  <a:lnTo>
                    <a:pt x="74" y="13"/>
                  </a:lnTo>
                  <a:lnTo>
                    <a:pt x="69" y="0"/>
                  </a:lnTo>
                  <a:lnTo>
                    <a:pt x="51" y="25"/>
                  </a:lnTo>
                  <a:lnTo>
                    <a:pt x="45" y="38"/>
                  </a:lnTo>
                  <a:lnTo>
                    <a:pt x="40" y="30"/>
                  </a:lnTo>
                  <a:lnTo>
                    <a:pt x="29" y="50"/>
                  </a:lnTo>
                  <a:lnTo>
                    <a:pt x="17" y="53"/>
                  </a:lnTo>
                  <a:lnTo>
                    <a:pt x="13" y="71"/>
                  </a:lnTo>
                  <a:lnTo>
                    <a:pt x="0" y="69"/>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91" name="Freeform 107"/>
            <p:cNvSpPr>
              <a:spLocks/>
            </p:cNvSpPr>
            <p:nvPr/>
          </p:nvSpPr>
          <p:spPr bwMode="auto">
            <a:xfrm>
              <a:off x="2346" y="2004"/>
              <a:ext cx="347" cy="302"/>
            </a:xfrm>
            <a:custGeom>
              <a:avLst/>
              <a:gdLst>
                <a:gd name="T0" fmla="*/ 0 w 280"/>
                <a:gd name="T1" fmla="*/ 2 h 251"/>
                <a:gd name="T2" fmla="*/ 16 w 280"/>
                <a:gd name="T3" fmla="*/ 49 h 251"/>
                <a:gd name="T4" fmla="*/ 36 w 280"/>
                <a:gd name="T5" fmla="*/ 71 h 251"/>
                <a:gd name="T6" fmla="*/ 35 w 280"/>
                <a:gd name="T7" fmla="*/ 84 h 251"/>
                <a:gd name="T8" fmla="*/ 25 w 280"/>
                <a:gd name="T9" fmla="*/ 87 h 251"/>
                <a:gd name="T10" fmla="*/ 46 w 280"/>
                <a:gd name="T11" fmla="*/ 96 h 251"/>
                <a:gd name="T12" fmla="*/ 58 w 280"/>
                <a:gd name="T13" fmla="*/ 118 h 251"/>
                <a:gd name="T14" fmla="*/ 57 w 280"/>
                <a:gd name="T15" fmla="*/ 136 h 251"/>
                <a:gd name="T16" fmla="*/ 82 w 280"/>
                <a:gd name="T17" fmla="*/ 166 h 251"/>
                <a:gd name="T18" fmla="*/ 88 w 280"/>
                <a:gd name="T19" fmla="*/ 156 h 251"/>
                <a:gd name="T20" fmla="*/ 29 w 280"/>
                <a:gd name="T21" fmla="*/ 42 h 251"/>
                <a:gd name="T22" fmla="*/ 25 w 280"/>
                <a:gd name="T23" fmla="*/ 12 h 251"/>
                <a:gd name="T24" fmla="*/ 38 w 280"/>
                <a:gd name="T25" fmla="*/ 19 h 251"/>
                <a:gd name="T26" fmla="*/ 61 w 280"/>
                <a:gd name="T27" fmla="*/ 69 h 251"/>
                <a:gd name="T28" fmla="*/ 90 w 280"/>
                <a:gd name="T29" fmla="*/ 106 h 251"/>
                <a:gd name="T30" fmla="*/ 89 w 280"/>
                <a:gd name="T31" fmla="*/ 120 h 251"/>
                <a:gd name="T32" fmla="*/ 131 w 280"/>
                <a:gd name="T33" fmla="*/ 172 h 251"/>
                <a:gd name="T34" fmla="*/ 138 w 280"/>
                <a:gd name="T35" fmla="*/ 193 h 251"/>
                <a:gd name="T36" fmla="*/ 131 w 280"/>
                <a:gd name="T37" fmla="*/ 207 h 251"/>
                <a:gd name="T38" fmla="*/ 143 w 280"/>
                <a:gd name="T39" fmla="*/ 227 h 251"/>
                <a:gd name="T40" fmla="*/ 224 w 280"/>
                <a:gd name="T41" fmla="*/ 280 h 251"/>
                <a:gd name="T42" fmla="*/ 260 w 280"/>
                <a:gd name="T43" fmla="*/ 276 h 251"/>
                <a:gd name="T44" fmla="*/ 284 w 280"/>
                <a:gd name="T45" fmla="*/ 301 h 251"/>
                <a:gd name="T46" fmla="*/ 294 w 280"/>
                <a:gd name="T47" fmla="*/ 277 h 251"/>
                <a:gd name="T48" fmla="*/ 305 w 280"/>
                <a:gd name="T49" fmla="*/ 276 h 251"/>
                <a:gd name="T50" fmla="*/ 292 w 280"/>
                <a:gd name="T51" fmla="*/ 255 h 251"/>
                <a:gd name="T52" fmla="*/ 318 w 280"/>
                <a:gd name="T53" fmla="*/ 247 h 251"/>
                <a:gd name="T54" fmla="*/ 328 w 280"/>
                <a:gd name="T55" fmla="*/ 237 h 251"/>
                <a:gd name="T56" fmla="*/ 332 w 280"/>
                <a:gd name="T57" fmla="*/ 232 h 251"/>
                <a:gd name="T58" fmla="*/ 335 w 280"/>
                <a:gd name="T59" fmla="*/ 244 h 251"/>
                <a:gd name="T60" fmla="*/ 346 w 280"/>
                <a:gd name="T61" fmla="*/ 194 h 251"/>
                <a:gd name="T62" fmla="*/ 332 w 280"/>
                <a:gd name="T63" fmla="*/ 185 h 251"/>
                <a:gd name="T64" fmla="*/ 306 w 280"/>
                <a:gd name="T65" fmla="*/ 194 h 251"/>
                <a:gd name="T66" fmla="*/ 292 w 280"/>
                <a:gd name="T67" fmla="*/ 237 h 251"/>
                <a:gd name="T68" fmla="*/ 258 w 280"/>
                <a:gd name="T69" fmla="*/ 242 h 251"/>
                <a:gd name="T70" fmla="*/ 244 w 280"/>
                <a:gd name="T71" fmla="*/ 231 h 251"/>
                <a:gd name="T72" fmla="*/ 222 w 280"/>
                <a:gd name="T73" fmla="*/ 178 h 251"/>
                <a:gd name="T74" fmla="*/ 222 w 280"/>
                <a:gd name="T75" fmla="*/ 136 h 251"/>
                <a:gd name="T76" fmla="*/ 229 w 280"/>
                <a:gd name="T77" fmla="*/ 116 h 251"/>
                <a:gd name="T78" fmla="*/ 206 w 280"/>
                <a:gd name="T79" fmla="*/ 106 h 251"/>
                <a:gd name="T80" fmla="*/ 177 w 280"/>
                <a:gd name="T81" fmla="*/ 49 h 251"/>
                <a:gd name="T82" fmla="*/ 154 w 280"/>
                <a:gd name="T83" fmla="*/ 61 h 251"/>
                <a:gd name="T84" fmla="*/ 121 w 280"/>
                <a:gd name="T85" fmla="*/ 14 h 251"/>
                <a:gd name="T86" fmla="*/ 69 w 280"/>
                <a:gd name="T87" fmla="*/ 24 h 251"/>
                <a:gd name="T88" fmla="*/ 26 w 280"/>
                <a:gd name="T89" fmla="*/ 0 h 251"/>
                <a:gd name="T90" fmla="*/ 0 w 280"/>
                <a:gd name="T91" fmla="*/ 2 h 251"/>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80"/>
                <a:gd name="T139" fmla="*/ 0 h 251"/>
                <a:gd name="T140" fmla="*/ 280 w 280"/>
                <a:gd name="T141" fmla="*/ 251 h 251"/>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80" h="251">
                  <a:moveTo>
                    <a:pt x="0" y="2"/>
                  </a:moveTo>
                  <a:lnTo>
                    <a:pt x="13" y="41"/>
                  </a:lnTo>
                  <a:lnTo>
                    <a:pt x="29" y="59"/>
                  </a:lnTo>
                  <a:lnTo>
                    <a:pt x="28" y="70"/>
                  </a:lnTo>
                  <a:lnTo>
                    <a:pt x="20" y="72"/>
                  </a:lnTo>
                  <a:lnTo>
                    <a:pt x="37" y="80"/>
                  </a:lnTo>
                  <a:lnTo>
                    <a:pt x="47" y="98"/>
                  </a:lnTo>
                  <a:lnTo>
                    <a:pt x="46" y="113"/>
                  </a:lnTo>
                  <a:lnTo>
                    <a:pt x="66" y="138"/>
                  </a:lnTo>
                  <a:lnTo>
                    <a:pt x="71" y="130"/>
                  </a:lnTo>
                  <a:lnTo>
                    <a:pt x="23" y="35"/>
                  </a:lnTo>
                  <a:lnTo>
                    <a:pt x="20" y="10"/>
                  </a:lnTo>
                  <a:lnTo>
                    <a:pt x="31" y="16"/>
                  </a:lnTo>
                  <a:lnTo>
                    <a:pt x="49" y="57"/>
                  </a:lnTo>
                  <a:lnTo>
                    <a:pt x="73" y="88"/>
                  </a:lnTo>
                  <a:lnTo>
                    <a:pt x="72" y="100"/>
                  </a:lnTo>
                  <a:lnTo>
                    <a:pt x="106" y="143"/>
                  </a:lnTo>
                  <a:lnTo>
                    <a:pt x="111" y="160"/>
                  </a:lnTo>
                  <a:lnTo>
                    <a:pt x="106" y="172"/>
                  </a:lnTo>
                  <a:lnTo>
                    <a:pt x="115" y="189"/>
                  </a:lnTo>
                  <a:lnTo>
                    <a:pt x="181" y="233"/>
                  </a:lnTo>
                  <a:lnTo>
                    <a:pt x="210" y="229"/>
                  </a:lnTo>
                  <a:lnTo>
                    <a:pt x="229" y="250"/>
                  </a:lnTo>
                  <a:lnTo>
                    <a:pt x="237" y="230"/>
                  </a:lnTo>
                  <a:lnTo>
                    <a:pt x="246" y="229"/>
                  </a:lnTo>
                  <a:lnTo>
                    <a:pt x="236" y="212"/>
                  </a:lnTo>
                  <a:lnTo>
                    <a:pt x="257" y="205"/>
                  </a:lnTo>
                  <a:lnTo>
                    <a:pt x="265" y="197"/>
                  </a:lnTo>
                  <a:lnTo>
                    <a:pt x="268" y="193"/>
                  </a:lnTo>
                  <a:lnTo>
                    <a:pt x="270" y="203"/>
                  </a:lnTo>
                  <a:lnTo>
                    <a:pt x="279" y="161"/>
                  </a:lnTo>
                  <a:lnTo>
                    <a:pt x="268" y="154"/>
                  </a:lnTo>
                  <a:lnTo>
                    <a:pt x="247" y="161"/>
                  </a:lnTo>
                  <a:lnTo>
                    <a:pt x="236" y="197"/>
                  </a:lnTo>
                  <a:lnTo>
                    <a:pt x="208" y="201"/>
                  </a:lnTo>
                  <a:lnTo>
                    <a:pt x="197" y="192"/>
                  </a:lnTo>
                  <a:lnTo>
                    <a:pt x="179" y="148"/>
                  </a:lnTo>
                  <a:lnTo>
                    <a:pt x="179" y="113"/>
                  </a:lnTo>
                  <a:lnTo>
                    <a:pt x="185" y="96"/>
                  </a:lnTo>
                  <a:lnTo>
                    <a:pt x="166" y="88"/>
                  </a:lnTo>
                  <a:lnTo>
                    <a:pt x="143" y="41"/>
                  </a:lnTo>
                  <a:lnTo>
                    <a:pt x="124" y="51"/>
                  </a:lnTo>
                  <a:lnTo>
                    <a:pt x="98" y="12"/>
                  </a:lnTo>
                  <a:lnTo>
                    <a:pt x="56" y="20"/>
                  </a:lnTo>
                  <a:lnTo>
                    <a:pt x="21" y="0"/>
                  </a:lnTo>
                  <a:lnTo>
                    <a:pt x="0" y="2"/>
                  </a:lnTo>
                </a:path>
              </a:pathLst>
            </a:custGeom>
            <a:solidFill>
              <a:srgbClr val="007A00"/>
            </a:solidFill>
            <a:ln w="12699" cap="rnd" cmpd="sng">
              <a:solidFill>
                <a:srgbClr val="000000"/>
              </a:solidFill>
              <a:prstDash val="solid"/>
              <a:round/>
              <a:headEnd type="none" w="med" len="med"/>
              <a:tailEnd type="none" w="med" len="med"/>
            </a:ln>
          </p:spPr>
          <p:txBody>
            <a:bodyPr/>
            <a:lstStyle/>
            <a:p>
              <a:endParaRPr lang="it-IT"/>
            </a:p>
          </p:txBody>
        </p:sp>
        <p:sp>
          <p:nvSpPr>
            <p:cNvPr id="42092" name="Freeform 108"/>
            <p:cNvSpPr>
              <a:spLocks/>
            </p:cNvSpPr>
            <p:nvPr/>
          </p:nvSpPr>
          <p:spPr bwMode="auto">
            <a:xfrm>
              <a:off x="4698" y="1632"/>
              <a:ext cx="364" cy="211"/>
            </a:xfrm>
            <a:custGeom>
              <a:avLst/>
              <a:gdLst>
                <a:gd name="T0" fmla="*/ 0 w 294"/>
                <a:gd name="T1" fmla="*/ 66 h 176"/>
                <a:gd name="T2" fmla="*/ 12 w 294"/>
                <a:gd name="T3" fmla="*/ 88 h 176"/>
                <a:gd name="T4" fmla="*/ 28 w 294"/>
                <a:gd name="T5" fmla="*/ 95 h 176"/>
                <a:gd name="T6" fmla="*/ 36 w 294"/>
                <a:gd name="T7" fmla="*/ 139 h 176"/>
                <a:gd name="T8" fmla="*/ 85 w 294"/>
                <a:gd name="T9" fmla="*/ 157 h 176"/>
                <a:gd name="T10" fmla="*/ 105 w 294"/>
                <a:gd name="T11" fmla="*/ 188 h 176"/>
                <a:gd name="T12" fmla="*/ 147 w 294"/>
                <a:gd name="T13" fmla="*/ 186 h 176"/>
                <a:gd name="T14" fmla="*/ 194 w 294"/>
                <a:gd name="T15" fmla="*/ 210 h 176"/>
                <a:gd name="T16" fmla="*/ 258 w 294"/>
                <a:gd name="T17" fmla="*/ 188 h 176"/>
                <a:gd name="T18" fmla="*/ 276 w 294"/>
                <a:gd name="T19" fmla="*/ 170 h 176"/>
                <a:gd name="T20" fmla="*/ 276 w 294"/>
                <a:gd name="T21" fmla="*/ 146 h 176"/>
                <a:gd name="T22" fmla="*/ 293 w 294"/>
                <a:gd name="T23" fmla="*/ 149 h 176"/>
                <a:gd name="T24" fmla="*/ 332 w 294"/>
                <a:gd name="T25" fmla="*/ 114 h 176"/>
                <a:gd name="T26" fmla="*/ 363 w 294"/>
                <a:gd name="T27" fmla="*/ 111 h 176"/>
                <a:gd name="T28" fmla="*/ 348 w 294"/>
                <a:gd name="T29" fmla="*/ 85 h 176"/>
                <a:gd name="T30" fmla="*/ 318 w 294"/>
                <a:gd name="T31" fmla="*/ 92 h 176"/>
                <a:gd name="T32" fmla="*/ 317 w 294"/>
                <a:gd name="T33" fmla="*/ 62 h 176"/>
                <a:gd name="T34" fmla="*/ 324 w 294"/>
                <a:gd name="T35" fmla="*/ 47 h 176"/>
                <a:gd name="T36" fmla="*/ 305 w 294"/>
                <a:gd name="T37" fmla="*/ 42 h 176"/>
                <a:gd name="T38" fmla="*/ 251 w 294"/>
                <a:gd name="T39" fmla="*/ 60 h 176"/>
                <a:gd name="T40" fmla="*/ 204 w 294"/>
                <a:gd name="T41" fmla="*/ 34 h 176"/>
                <a:gd name="T42" fmla="*/ 172 w 294"/>
                <a:gd name="T43" fmla="*/ 37 h 176"/>
                <a:gd name="T44" fmla="*/ 162 w 294"/>
                <a:gd name="T45" fmla="*/ 16 h 176"/>
                <a:gd name="T46" fmla="*/ 131 w 294"/>
                <a:gd name="T47" fmla="*/ 0 h 176"/>
                <a:gd name="T48" fmla="*/ 115 w 294"/>
                <a:gd name="T49" fmla="*/ 16 h 176"/>
                <a:gd name="T50" fmla="*/ 114 w 294"/>
                <a:gd name="T51" fmla="*/ 46 h 176"/>
                <a:gd name="T52" fmla="*/ 47 w 294"/>
                <a:gd name="T53" fmla="*/ 32 h 176"/>
                <a:gd name="T54" fmla="*/ 0 w 294"/>
                <a:gd name="T55" fmla="*/ 66 h 17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94"/>
                <a:gd name="T85" fmla="*/ 0 h 176"/>
                <a:gd name="T86" fmla="*/ 294 w 294"/>
                <a:gd name="T87" fmla="*/ 176 h 17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94" h="176">
                  <a:moveTo>
                    <a:pt x="0" y="55"/>
                  </a:moveTo>
                  <a:lnTo>
                    <a:pt x="10" y="73"/>
                  </a:lnTo>
                  <a:lnTo>
                    <a:pt x="23" y="79"/>
                  </a:lnTo>
                  <a:lnTo>
                    <a:pt x="29" y="116"/>
                  </a:lnTo>
                  <a:lnTo>
                    <a:pt x="69" y="131"/>
                  </a:lnTo>
                  <a:lnTo>
                    <a:pt x="85" y="157"/>
                  </a:lnTo>
                  <a:lnTo>
                    <a:pt x="119" y="155"/>
                  </a:lnTo>
                  <a:lnTo>
                    <a:pt x="157" y="175"/>
                  </a:lnTo>
                  <a:lnTo>
                    <a:pt x="208" y="157"/>
                  </a:lnTo>
                  <a:lnTo>
                    <a:pt x="223" y="142"/>
                  </a:lnTo>
                  <a:lnTo>
                    <a:pt x="223" y="122"/>
                  </a:lnTo>
                  <a:lnTo>
                    <a:pt x="237" y="124"/>
                  </a:lnTo>
                  <a:lnTo>
                    <a:pt x="268" y="95"/>
                  </a:lnTo>
                  <a:lnTo>
                    <a:pt x="293" y="93"/>
                  </a:lnTo>
                  <a:lnTo>
                    <a:pt x="281" y="71"/>
                  </a:lnTo>
                  <a:lnTo>
                    <a:pt x="257" y="77"/>
                  </a:lnTo>
                  <a:lnTo>
                    <a:pt x="256" y="52"/>
                  </a:lnTo>
                  <a:lnTo>
                    <a:pt x="262" y="39"/>
                  </a:lnTo>
                  <a:lnTo>
                    <a:pt x="246" y="35"/>
                  </a:lnTo>
                  <a:lnTo>
                    <a:pt x="203" y="50"/>
                  </a:lnTo>
                  <a:lnTo>
                    <a:pt x="165" y="28"/>
                  </a:lnTo>
                  <a:lnTo>
                    <a:pt x="139" y="31"/>
                  </a:lnTo>
                  <a:lnTo>
                    <a:pt x="131" y="13"/>
                  </a:lnTo>
                  <a:lnTo>
                    <a:pt x="106" y="0"/>
                  </a:lnTo>
                  <a:lnTo>
                    <a:pt x="93" y="13"/>
                  </a:lnTo>
                  <a:lnTo>
                    <a:pt x="92" y="38"/>
                  </a:lnTo>
                  <a:lnTo>
                    <a:pt x="38" y="27"/>
                  </a:lnTo>
                  <a:lnTo>
                    <a:pt x="0" y="5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93" name="Freeform 109"/>
            <p:cNvSpPr>
              <a:spLocks/>
            </p:cNvSpPr>
            <p:nvPr/>
          </p:nvSpPr>
          <p:spPr bwMode="auto">
            <a:xfrm>
              <a:off x="4287" y="2136"/>
              <a:ext cx="88" cy="137"/>
            </a:xfrm>
            <a:custGeom>
              <a:avLst/>
              <a:gdLst>
                <a:gd name="T0" fmla="*/ 0 w 71"/>
                <a:gd name="T1" fmla="*/ 96 h 114"/>
                <a:gd name="T2" fmla="*/ 12 w 71"/>
                <a:gd name="T3" fmla="*/ 136 h 114"/>
                <a:gd name="T4" fmla="*/ 32 w 71"/>
                <a:gd name="T5" fmla="*/ 130 h 114"/>
                <a:gd name="T6" fmla="*/ 64 w 71"/>
                <a:gd name="T7" fmla="*/ 96 h 114"/>
                <a:gd name="T8" fmla="*/ 64 w 71"/>
                <a:gd name="T9" fmla="*/ 79 h 114"/>
                <a:gd name="T10" fmla="*/ 86 w 71"/>
                <a:gd name="T11" fmla="*/ 49 h 114"/>
                <a:gd name="T12" fmla="*/ 87 w 71"/>
                <a:gd name="T13" fmla="*/ 40 h 114"/>
                <a:gd name="T14" fmla="*/ 76 w 71"/>
                <a:gd name="T15" fmla="*/ 22 h 114"/>
                <a:gd name="T16" fmla="*/ 48 w 71"/>
                <a:gd name="T17" fmla="*/ 0 h 114"/>
                <a:gd name="T18" fmla="*/ 42 w 71"/>
                <a:gd name="T19" fmla="*/ 0 h 114"/>
                <a:gd name="T20" fmla="*/ 45 w 71"/>
                <a:gd name="T21" fmla="*/ 12 h 114"/>
                <a:gd name="T22" fmla="*/ 37 w 71"/>
                <a:gd name="T23" fmla="*/ 36 h 114"/>
                <a:gd name="T24" fmla="*/ 42 w 71"/>
                <a:gd name="T25" fmla="*/ 47 h 114"/>
                <a:gd name="T26" fmla="*/ 33 w 71"/>
                <a:gd name="T27" fmla="*/ 79 h 114"/>
                <a:gd name="T28" fmla="*/ 0 w 71"/>
                <a:gd name="T29" fmla="*/ 96 h 11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14"/>
                <a:gd name="T47" fmla="*/ 71 w 71"/>
                <a:gd name="T48" fmla="*/ 114 h 11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14">
                  <a:moveTo>
                    <a:pt x="0" y="80"/>
                  </a:moveTo>
                  <a:lnTo>
                    <a:pt x="10" y="113"/>
                  </a:lnTo>
                  <a:lnTo>
                    <a:pt x="26" y="108"/>
                  </a:lnTo>
                  <a:lnTo>
                    <a:pt x="52" y="80"/>
                  </a:lnTo>
                  <a:lnTo>
                    <a:pt x="52" y="66"/>
                  </a:lnTo>
                  <a:lnTo>
                    <a:pt x="69" y="41"/>
                  </a:lnTo>
                  <a:lnTo>
                    <a:pt x="70" y="33"/>
                  </a:lnTo>
                  <a:lnTo>
                    <a:pt x="61" y="18"/>
                  </a:lnTo>
                  <a:lnTo>
                    <a:pt x="39" y="0"/>
                  </a:lnTo>
                  <a:lnTo>
                    <a:pt x="34" y="0"/>
                  </a:lnTo>
                  <a:lnTo>
                    <a:pt x="36" y="10"/>
                  </a:lnTo>
                  <a:lnTo>
                    <a:pt x="30" y="30"/>
                  </a:lnTo>
                  <a:lnTo>
                    <a:pt x="34" y="39"/>
                  </a:lnTo>
                  <a:lnTo>
                    <a:pt x="27" y="66"/>
                  </a:lnTo>
                  <a:lnTo>
                    <a:pt x="0" y="8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94" name="Freeform 110"/>
            <p:cNvSpPr>
              <a:spLocks/>
            </p:cNvSpPr>
            <p:nvPr/>
          </p:nvSpPr>
          <p:spPr bwMode="auto">
            <a:xfrm>
              <a:off x="4609" y="2045"/>
              <a:ext cx="94" cy="66"/>
            </a:xfrm>
            <a:custGeom>
              <a:avLst/>
              <a:gdLst>
                <a:gd name="T0" fmla="*/ 0 w 76"/>
                <a:gd name="T1" fmla="*/ 25 h 55"/>
                <a:gd name="T2" fmla="*/ 10 w 76"/>
                <a:gd name="T3" fmla="*/ 0 h 55"/>
                <a:gd name="T4" fmla="*/ 47 w 76"/>
                <a:gd name="T5" fmla="*/ 17 h 55"/>
                <a:gd name="T6" fmla="*/ 67 w 76"/>
                <a:gd name="T7" fmla="*/ 41 h 55"/>
                <a:gd name="T8" fmla="*/ 93 w 76"/>
                <a:gd name="T9" fmla="*/ 41 h 55"/>
                <a:gd name="T10" fmla="*/ 92 w 76"/>
                <a:gd name="T11" fmla="*/ 65 h 55"/>
                <a:gd name="T12" fmla="*/ 31 w 76"/>
                <a:gd name="T13" fmla="*/ 49 h 55"/>
                <a:gd name="T14" fmla="*/ 0 w 76"/>
                <a:gd name="T15" fmla="*/ 25 h 55"/>
                <a:gd name="T16" fmla="*/ 0 60000 65536"/>
                <a:gd name="T17" fmla="*/ 0 60000 65536"/>
                <a:gd name="T18" fmla="*/ 0 60000 65536"/>
                <a:gd name="T19" fmla="*/ 0 60000 65536"/>
                <a:gd name="T20" fmla="*/ 0 60000 65536"/>
                <a:gd name="T21" fmla="*/ 0 60000 65536"/>
                <a:gd name="T22" fmla="*/ 0 60000 65536"/>
                <a:gd name="T23" fmla="*/ 0 60000 65536"/>
                <a:gd name="T24" fmla="*/ 0 w 76"/>
                <a:gd name="T25" fmla="*/ 0 h 55"/>
                <a:gd name="T26" fmla="*/ 76 w 76"/>
                <a:gd name="T27" fmla="*/ 55 h 5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6" h="55">
                  <a:moveTo>
                    <a:pt x="0" y="21"/>
                  </a:moveTo>
                  <a:lnTo>
                    <a:pt x="8" y="0"/>
                  </a:lnTo>
                  <a:lnTo>
                    <a:pt x="38" y="14"/>
                  </a:lnTo>
                  <a:lnTo>
                    <a:pt x="54" y="34"/>
                  </a:lnTo>
                  <a:lnTo>
                    <a:pt x="75" y="34"/>
                  </a:lnTo>
                  <a:lnTo>
                    <a:pt x="74" y="54"/>
                  </a:lnTo>
                  <a:lnTo>
                    <a:pt x="25" y="41"/>
                  </a:lnTo>
                  <a:lnTo>
                    <a:pt x="0" y="2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95" name="Freeform 111"/>
            <p:cNvSpPr>
              <a:spLocks/>
            </p:cNvSpPr>
            <p:nvPr/>
          </p:nvSpPr>
          <p:spPr bwMode="auto">
            <a:xfrm>
              <a:off x="3730" y="1608"/>
              <a:ext cx="43" cy="56"/>
            </a:xfrm>
            <a:custGeom>
              <a:avLst/>
              <a:gdLst>
                <a:gd name="T0" fmla="*/ 0 w 34"/>
                <a:gd name="T1" fmla="*/ 41 h 46"/>
                <a:gd name="T2" fmla="*/ 15 w 34"/>
                <a:gd name="T3" fmla="*/ 34 h 46"/>
                <a:gd name="T4" fmla="*/ 6 w 34"/>
                <a:gd name="T5" fmla="*/ 28 h 46"/>
                <a:gd name="T6" fmla="*/ 15 w 34"/>
                <a:gd name="T7" fmla="*/ 10 h 46"/>
                <a:gd name="T8" fmla="*/ 20 w 34"/>
                <a:gd name="T9" fmla="*/ 21 h 46"/>
                <a:gd name="T10" fmla="*/ 20 w 34"/>
                <a:gd name="T11" fmla="*/ 0 h 46"/>
                <a:gd name="T12" fmla="*/ 42 w 34"/>
                <a:gd name="T13" fmla="*/ 0 h 46"/>
                <a:gd name="T14" fmla="*/ 38 w 34"/>
                <a:gd name="T15" fmla="*/ 21 h 46"/>
                <a:gd name="T16" fmla="*/ 25 w 34"/>
                <a:gd name="T17" fmla="*/ 29 h 46"/>
                <a:gd name="T18" fmla="*/ 27 w 34"/>
                <a:gd name="T19" fmla="*/ 55 h 46"/>
                <a:gd name="T20" fmla="*/ 16 w 34"/>
                <a:gd name="T21" fmla="*/ 39 h 46"/>
                <a:gd name="T22" fmla="*/ 0 w 34"/>
                <a:gd name="T23" fmla="*/ 41 h 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46"/>
                <a:gd name="T38" fmla="*/ 34 w 34"/>
                <a:gd name="T39" fmla="*/ 46 h 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46">
                  <a:moveTo>
                    <a:pt x="0" y="34"/>
                  </a:moveTo>
                  <a:lnTo>
                    <a:pt x="12" y="28"/>
                  </a:lnTo>
                  <a:lnTo>
                    <a:pt x="5" y="23"/>
                  </a:lnTo>
                  <a:lnTo>
                    <a:pt x="12" y="8"/>
                  </a:lnTo>
                  <a:lnTo>
                    <a:pt x="16" y="17"/>
                  </a:lnTo>
                  <a:lnTo>
                    <a:pt x="16" y="0"/>
                  </a:lnTo>
                  <a:lnTo>
                    <a:pt x="33" y="0"/>
                  </a:lnTo>
                  <a:lnTo>
                    <a:pt x="30" y="17"/>
                  </a:lnTo>
                  <a:lnTo>
                    <a:pt x="20" y="24"/>
                  </a:lnTo>
                  <a:lnTo>
                    <a:pt x="21" y="45"/>
                  </a:lnTo>
                  <a:lnTo>
                    <a:pt x="13" y="32"/>
                  </a:lnTo>
                  <a:lnTo>
                    <a:pt x="0" y="34"/>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96" name="Freeform 112"/>
            <p:cNvSpPr>
              <a:spLocks/>
            </p:cNvSpPr>
            <p:nvPr/>
          </p:nvSpPr>
          <p:spPr bwMode="auto">
            <a:xfrm>
              <a:off x="5603" y="3210"/>
              <a:ext cx="90" cy="116"/>
            </a:xfrm>
            <a:custGeom>
              <a:avLst/>
              <a:gdLst>
                <a:gd name="T0" fmla="*/ 0 w 73"/>
                <a:gd name="T1" fmla="*/ 100 h 96"/>
                <a:gd name="T2" fmla="*/ 18 w 73"/>
                <a:gd name="T3" fmla="*/ 65 h 96"/>
                <a:gd name="T4" fmla="*/ 52 w 73"/>
                <a:gd name="T5" fmla="*/ 39 h 96"/>
                <a:gd name="T6" fmla="*/ 68 w 73"/>
                <a:gd name="T7" fmla="*/ 0 h 96"/>
                <a:gd name="T8" fmla="*/ 78 w 73"/>
                <a:gd name="T9" fmla="*/ 12 h 96"/>
                <a:gd name="T10" fmla="*/ 89 w 73"/>
                <a:gd name="T11" fmla="*/ 6 h 96"/>
                <a:gd name="T12" fmla="*/ 89 w 73"/>
                <a:gd name="T13" fmla="*/ 19 h 96"/>
                <a:gd name="T14" fmla="*/ 73 w 73"/>
                <a:gd name="T15" fmla="*/ 47 h 96"/>
                <a:gd name="T16" fmla="*/ 76 w 73"/>
                <a:gd name="T17" fmla="*/ 60 h 96"/>
                <a:gd name="T18" fmla="*/ 58 w 73"/>
                <a:gd name="T19" fmla="*/ 65 h 96"/>
                <a:gd name="T20" fmla="*/ 49 w 73"/>
                <a:gd name="T21" fmla="*/ 103 h 96"/>
                <a:gd name="T22" fmla="*/ 28 w 73"/>
                <a:gd name="T23" fmla="*/ 115 h 96"/>
                <a:gd name="T24" fmla="*/ 0 w 73"/>
                <a:gd name="T25" fmla="*/ 100 h 9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3"/>
                <a:gd name="T40" fmla="*/ 0 h 96"/>
                <a:gd name="T41" fmla="*/ 73 w 73"/>
                <a:gd name="T42" fmla="*/ 96 h 9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3" h="96">
                  <a:moveTo>
                    <a:pt x="0" y="83"/>
                  </a:moveTo>
                  <a:lnTo>
                    <a:pt x="15" y="54"/>
                  </a:lnTo>
                  <a:lnTo>
                    <a:pt x="42" y="32"/>
                  </a:lnTo>
                  <a:lnTo>
                    <a:pt x="55" y="0"/>
                  </a:lnTo>
                  <a:lnTo>
                    <a:pt x="63" y="10"/>
                  </a:lnTo>
                  <a:lnTo>
                    <a:pt x="72" y="5"/>
                  </a:lnTo>
                  <a:lnTo>
                    <a:pt x="72" y="16"/>
                  </a:lnTo>
                  <a:lnTo>
                    <a:pt x="59" y="39"/>
                  </a:lnTo>
                  <a:lnTo>
                    <a:pt x="62" y="50"/>
                  </a:lnTo>
                  <a:lnTo>
                    <a:pt x="47" y="54"/>
                  </a:lnTo>
                  <a:lnTo>
                    <a:pt x="40" y="85"/>
                  </a:lnTo>
                  <a:lnTo>
                    <a:pt x="23" y="95"/>
                  </a:lnTo>
                  <a:lnTo>
                    <a:pt x="0" y="83"/>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97" name="Freeform 113"/>
            <p:cNvSpPr>
              <a:spLocks/>
            </p:cNvSpPr>
            <p:nvPr/>
          </p:nvSpPr>
          <p:spPr bwMode="auto">
            <a:xfrm>
              <a:off x="5673" y="3098"/>
              <a:ext cx="69" cy="127"/>
            </a:xfrm>
            <a:custGeom>
              <a:avLst/>
              <a:gdLst>
                <a:gd name="T0" fmla="*/ 0 w 55"/>
                <a:gd name="T1" fmla="*/ 0 h 106"/>
                <a:gd name="T2" fmla="*/ 19 w 55"/>
                <a:gd name="T3" fmla="*/ 14 h 106"/>
                <a:gd name="T4" fmla="*/ 24 w 55"/>
                <a:gd name="T5" fmla="*/ 42 h 106"/>
                <a:gd name="T6" fmla="*/ 33 w 55"/>
                <a:gd name="T7" fmla="*/ 50 h 106"/>
                <a:gd name="T8" fmla="*/ 36 w 55"/>
                <a:gd name="T9" fmla="*/ 38 h 106"/>
                <a:gd name="T10" fmla="*/ 40 w 55"/>
                <a:gd name="T11" fmla="*/ 58 h 106"/>
                <a:gd name="T12" fmla="*/ 68 w 55"/>
                <a:gd name="T13" fmla="*/ 58 h 106"/>
                <a:gd name="T14" fmla="*/ 61 w 55"/>
                <a:gd name="T15" fmla="*/ 85 h 106"/>
                <a:gd name="T16" fmla="*/ 49 w 55"/>
                <a:gd name="T17" fmla="*/ 89 h 106"/>
                <a:gd name="T18" fmla="*/ 38 w 55"/>
                <a:gd name="T19" fmla="*/ 126 h 106"/>
                <a:gd name="T20" fmla="*/ 25 w 55"/>
                <a:gd name="T21" fmla="*/ 126 h 106"/>
                <a:gd name="T22" fmla="*/ 30 w 55"/>
                <a:gd name="T23" fmla="*/ 113 h 106"/>
                <a:gd name="T24" fmla="*/ 14 w 55"/>
                <a:gd name="T25" fmla="*/ 86 h 106"/>
                <a:gd name="T26" fmla="*/ 26 w 55"/>
                <a:gd name="T27" fmla="*/ 65 h 106"/>
                <a:gd name="T28" fmla="*/ 25 w 55"/>
                <a:gd name="T29" fmla="*/ 46 h 106"/>
                <a:gd name="T30" fmla="*/ 0 w 55"/>
                <a:gd name="T31" fmla="*/ 0 h 10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5"/>
                <a:gd name="T49" fmla="*/ 0 h 106"/>
                <a:gd name="T50" fmla="*/ 55 w 55"/>
                <a:gd name="T51" fmla="*/ 106 h 10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5" h="106">
                  <a:moveTo>
                    <a:pt x="0" y="0"/>
                  </a:moveTo>
                  <a:lnTo>
                    <a:pt x="15" y="12"/>
                  </a:lnTo>
                  <a:lnTo>
                    <a:pt x="19" y="35"/>
                  </a:lnTo>
                  <a:lnTo>
                    <a:pt x="26" y="42"/>
                  </a:lnTo>
                  <a:lnTo>
                    <a:pt x="29" y="32"/>
                  </a:lnTo>
                  <a:lnTo>
                    <a:pt x="32" y="48"/>
                  </a:lnTo>
                  <a:lnTo>
                    <a:pt x="54" y="48"/>
                  </a:lnTo>
                  <a:lnTo>
                    <a:pt x="49" y="71"/>
                  </a:lnTo>
                  <a:lnTo>
                    <a:pt x="39" y="74"/>
                  </a:lnTo>
                  <a:lnTo>
                    <a:pt x="30" y="105"/>
                  </a:lnTo>
                  <a:lnTo>
                    <a:pt x="20" y="105"/>
                  </a:lnTo>
                  <a:lnTo>
                    <a:pt x="24" y="94"/>
                  </a:lnTo>
                  <a:lnTo>
                    <a:pt x="11" y="72"/>
                  </a:lnTo>
                  <a:lnTo>
                    <a:pt x="21" y="54"/>
                  </a:lnTo>
                  <a:lnTo>
                    <a:pt x="20" y="38"/>
                  </a:lnTo>
                  <a:lnTo>
                    <a:pt x="0" y="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098" name="Freeform 114"/>
            <p:cNvSpPr>
              <a:spLocks/>
            </p:cNvSpPr>
            <p:nvPr/>
          </p:nvSpPr>
          <p:spPr bwMode="auto">
            <a:xfrm>
              <a:off x="2686" y="2297"/>
              <a:ext cx="48" cy="67"/>
            </a:xfrm>
            <a:custGeom>
              <a:avLst/>
              <a:gdLst>
                <a:gd name="T0" fmla="*/ 0 w 39"/>
                <a:gd name="T1" fmla="*/ 32 h 56"/>
                <a:gd name="T2" fmla="*/ 18 w 39"/>
                <a:gd name="T3" fmla="*/ 63 h 56"/>
                <a:gd name="T4" fmla="*/ 42 w 39"/>
                <a:gd name="T5" fmla="*/ 66 h 56"/>
                <a:gd name="T6" fmla="*/ 47 w 39"/>
                <a:gd name="T7" fmla="*/ 0 h 56"/>
                <a:gd name="T8" fmla="*/ 30 w 39"/>
                <a:gd name="T9" fmla="*/ 2 h 56"/>
                <a:gd name="T10" fmla="*/ 0 w 39"/>
                <a:gd name="T11" fmla="*/ 32 h 56"/>
                <a:gd name="T12" fmla="*/ 0 60000 65536"/>
                <a:gd name="T13" fmla="*/ 0 60000 65536"/>
                <a:gd name="T14" fmla="*/ 0 60000 65536"/>
                <a:gd name="T15" fmla="*/ 0 60000 65536"/>
                <a:gd name="T16" fmla="*/ 0 60000 65536"/>
                <a:gd name="T17" fmla="*/ 0 60000 65536"/>
                <a:gd name="T18" fmla="*/ 0 w 39"/>
                <a:gd name="T19" fmla="*/ 0 h 56"/>
                <a:gd name="T20" fmla="*/ 39 w 39"/>
                <a:gd name="T21" fmla="*/ 56 h 56"/>
              </a:gdLst>
              <a:ahLst/>
              <a:cxnLst>
                <a:cxn ang="T12">
                  <a:pos x="T0" y="T1"/>
                </a:cxn>
                <a:cxn ang="T13">
                  <a:pos x="T2" y="T3"/>
                </a:cxn>
                <a:cxn ang="T14">
                  <a:pos x="T4" y="T5"/>
                </a:cxn>
                <a:cxn ang="T15">
                  <a:pos x="T6" y="T7"/>
                </a:cxn>
                <a:cxn ang="T16">
                  <a:pos x="T8" y="T9"/>
                </a:cxn>
                <a:cxn ang="T17">
                  <a:pos x="T10" y="T11"/>
                </a:cxn>
              </a:cxnLst>
              <a:rect l="T18" t="T19" r="T20" b="T21"/>
              <a:pathLst>
                <a:path w="39" h="56">
                  <a:moveTo>
                    <a:pt x="0" y="27"/>
                  </a:moveTo>
                  <a:lnTo>
                    <a:pt x="15" y="53"/>
                  </a:lnTo>
                  <a:lnTo>
                    <a:pt x="34" y="55"/>
                  </a:lnTo>
                  <a:lnTo>
                    <a:pt x="38" y="0"/>
                  </a:lnTo>
                  <a:lnTo>
                    <a:pt x="24" y="2"/>
                  </a:lnTo>
                  <a:lnTo>
                    <a:pt x="0" y="2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099" name="Freeform 115"/>
            <p:cNvSpPr>
              <a:spLocks/>
            </p:cNvSpPr>
            <p:nvPr/>
          </p:nvSpPr>
          <p:spPr bwMode="auto">
            <a:xfrm>
              <a:off x="3748" y="1172"/>
              <a:ext cx="299" cy="329"/>
            </a:xfrm>
            <a:custGeom>
              <a:avLst/>
              <a:gdLst>
                <a:gd name="T0" fmla="*/ 1 w 241"/>
                <a:gd name="T1" fmla="*/ 259 h 274"/>
                <a:gd name="T2" fmla="*/ 29 w 241"/>
                <a:gd name="T3" fmla="*/ 255 h 274"/>
                <a:gd name="T4" fmla="*/ 7 w 241"/>
                <a:gd name="T5" fmla="*/ 270 h 274"/>
                <a:gd name="T6" fmla="*/ 24 w 241"/>
                <a:gd name="T7" fmla="*/ 273 h 274"/>
                <a:gd name="T8" fmla="*/ 15 w 241"/>
                <a:gd name="T9" fmla="*/ 298 h 274"/>
                <a:gd name="T10" fmla="*/ 36 w 241"/>
                <a:gd name="T11" fmla="*/ 328 h 274"/>
                <a:gd name="T12" fmla="*/ 63 w 241"/>
                <a:gd name="T13" fmla="*/ 288 h 274"/>
                <a:gd name="T14" fmla="*/ 84 w 241"/>
                <a:gd name="T15" fmla="*/ 285 h 274"/>
                <a:gd name="T16" fmla="*/ 87 w 241"/>
                <a:gd name="T17" fmla="*/ 255 h 274"/>
                <a:gd name="T18" fmla="*/ 83 w 241"/>
                <a:gd name="T19" fmla="*/ 198 h 274"/>
                <a:gd name="T20" fmla="*/ 99 w 241"/>
                <a:gd name="T21" fmla="*/ 172 h 274"/>
                <a:gd name="T22" fmla="*/ 129 w 241"/>
                <a:gd name="T23" fmla="*/ 110 h 274"/>
                <a:gd name="T24" fmla="*/ 146 w 241"/>
                <a:gd name="T25" fmla="*/ 85 h 274"/>
                <a:gd name="T26" fmla="*/ 172 w 241"/>
                <a:gd name="T27" fmla="*/ 74 h 274"/>
                <a:gd name="T28" fmla="*/ 179 w 241"/>
                <a:gd name="T29" fmla="*/ 56 h 274"/>
                <a:gd name="T30" fmla="*/ 200 w 241"/>
                <a:gd name="T31" fmla="*/ 65 h 274"/>
                <a:gd name="T32" fmla="*/ 238 w 241"/>
                <a:gd name="T33" fmla="*/ 58 h 274"/>
                <a:gd name="T34" fmla="*/ 264 w 241"/>
                <a:gd name="T35" fmla="*/ 30 h 274"/>
                <a:gd name="T36" fmla="*/ 275 w 241"/>
                <a:gd name="T37" fmla="*/ 56 h 274"/>
                <a:gd name="T38" fmla="*/ 282 w 241"/>
                <a:gd name="T39" fmla="*/ 40 h 274"/>
                <a:gd name="T40" fmla="*/ 272 w 241"/>
                <a:gd name="T41" fmla="*/ 28 h 274"/>
                <a:gd name="T42" fmla="*/ 277 w 241"/>
                <a:gd name="T43" fmla="*/ 6 h 274"/>
                <a:gd name="T44" fmla="*/ 270 w 241"/>
                <a:gd name="T45" fmla="*/ 2 h 274"/>
                <a:gd name="T46" fmla="*/ 252 w 241"/>
                <a:gd name="T47" fmla="*/ 18 h 274"/>
                <a:gd name="T48" fmla="*/ 248 w 241"/>
                <a:gd name="T49" fmla="*/ 5 h 274"/>
                <a:gd name="T50" fmla="*/ 239 w 241"/>
                <a:gd name="T51" fmla="*/ 7 h 274"/>
                <a:gd name="T52" fmla="*/ 208 w 241"/>
                <a:gd name="T53" fmla="*/ 31 h 274"/>
                <a:gd name="T54" fmla="*/ 195 w 241"/>
                <a:gd name="T55" fmla="*/ 38 h 274"/>
                <a:gd name="T56" fmla="*/ 174 w 241"/>
                <a:gd name="T57" fmla="*/ 49 h 274"/>
                <a:gd name="T58" fmla="*/ 167 w 241"/>
                <a:gd name="T59" fmla="*/ 47 h 274"/>
                <a:gd name="T60" fmla="*/ 165 w 241"/>
                <a:gd name="T61" fmla="*/ 52 h 274"/>
                <a:gd name="T62" fmla="*/ 145 w 241"/>
                <a:gd name="T63" fmla="*/ 65 h 274"/>
                <a:gd name="T64" fmla="*/ 145 w 241"/>
                <a:gd name="T65" fmla="*/ 73 h 274"/>
                <a:gd name="T66" fmla="*/ 117 w 241"/>
                <a:gd name="T67" fmla="*/ 97 h 274"/>
                <a:gd name="T68" fmla="*/ 96 w 241"/>
                <a:gd name="T69" fmla="*/ 120 h 274"/>
                <a:gd name="T70" fmla="*/ 53 w 241"/>
                <a:gd name="T71" fmla="*/ 192 h 274"/>
                <a:gd name="T72" fmla="*/ 72 w 241"/>
                <a:gd name="T73" fmla="*/ 195 h 274"/>
                <a:gd name="T74" fmla="*/ 24 w 241"/>
                <a:gd name="T75" fmla="*/ 216 h 274"/>
                <a:gd name="T76" fmla="*/ 16 w 241"/>
                <a:gd name="T77" fmla="*/ 225 h 274"/>
                <a:gd name="T78" fmla="*/ 1 w 241"/>
                <a:gd name="T79" fmla="*/ 234 h 274"/>
                <a:gd name="T80" fmla="*/ 0 w 241"/>
                <a:gd name="T81" fmla="*/ 245 h 27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1"/>
                <a:gd name="T124" fmla="*/ 0 h 274"/>
                <a:gd name="T125" fmla="*/ 241 w 241"/>
                <a:gd name="T126" fmla="*/ 274 h 27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1" h="274">
                  <a:moveTo>
                    <a:pt x="0" y="204"/>
                  </a:moveTo>
                  <a:lnTo>
                    <a:pt x="1" y="216"/>
                  </a:lnTo>
                  <a:lnTo>
                    <a:pt x="22" y="208"/>
                  </a:lnTo>
                  <a:lnTo>
                    <a:pt x="23" y="212"/>
                  </a:lnTo>
                  <a:lnTo>
                    <a:pt x="0" y="220"/>
                  </a:lnTo>
                  <a:lnTo>
                    <a:pt x="6" y="225"/>
                  </a:lnTo>
                  <a:lnTo>
                    <a:pt x="4" y="240"/>
                  </a:lnTo>
                  <a:lnTo>
                    <a:pt x="19" y="227"/>
                  </a:lnTo>
                  <a:lnTo>
                    <a:pt x="3" y="248"/>
                  </a:lnTo>
                  <a:lnTo>
                    <a:pt x="12" y="248"/>
                  </a:lnTo>
                  <a:lnTo>
                    <a:pt x="6" y="265"/>
                  </a:lnTo>
                  <a:lnTo>
                    <a:pt x="29" y="273"/>
                  </a:lnTo>
                  <a:lnTo>
                    <a:pt x="47" y="256"/>
                  </a:lnTo>
                  <a:lnTo>
                    <a:pt x="51" y="240"/>
                  </a:lnTo>
                  <a:lnTo>
                    <a:pt x="57" y="256"/>
                  </a:lnTo>
                  <a:lnTo>
                    <a:pt x="68" y="237"/>
                  </a:lnTo>
                  <a:lnTo>
                    <a:pt x="66" y="219"/>
                  </a:lnTo>
                  <a:lnTo>
                    <a:pt x="70" y="212"/>
                  </a:lnTo>
                  <a:lnTo>
                    <a:pt x="66" y="204"/>
                  </a:lnTo>
                  <a:lnTo>
                    <a:pt x="67" y="165"/>
                  </a:lnTo>
                  <a:lnTo>
                    <a:pt x="84" y="155"/>
                  </a:lnTo>
                  <a:lnTo>
                    <a:pt x="80" y="143"/>
                  </a:lnTo>
                  <a:lnTo>
                    <a:pt x="88" y="114"/>
                  </a:lnTo>
                  <a:lnTo>
                    <a:pt x="104" y="92"/>
                  </a:lnTo>
                  <a:lnTo>
                    <a:pt x="107" y="74"/>
                  </a:lnTo>
                  <a:lnTo>
                    <a:pt x="118" y="71"/>
                  </a:lnTo>
                  <a:lnTo>
                    <a:pt x="122" y="59"/>
                  </a:lnTo>
                  <a:lnTo>
                    <a:pt x="139" y="62"/>
                  </a:lnTo>
                  <a:lnTo>
                    <a:pt x="140" y="47"/>
                  </a:lnTo>
                  <a:lnTo>
                    <a:pt x="144" y="47"/>
                  </a:lnTo>
                  <a:lnTo>
                    <a:pt x="150" y="41"/>
                  </a:lnTo>
                  <a:lnTo>
                    <a:pt x="161" y="54"/>
                  </a:lnTo>
                  <a:lnTo>
                    <a:pt x="180" y="56"/>
                  </a:lnTo>
                  <a:lnTo>
                    <a:pt x="192" y="48"/>
                  </a:lnTo>
                  <a:lnTo>
                    <a:pt x="194" y="30"/>
                  </a:lnTo>
                  <a:lnTo>
                    <a:pt x="213" y="25"/>
                  </a:lnTo>
                  <a:lnTo>
                    <a:pt x="223" y="32"/>
                  </a:lnTo>
                  <a:lnTo>
                    <a:pt x="222" y="47"/>
                  </a:lnTo>
                  <a:lnTo>
                    <a:pt x="239" y="30"/>
                  </a:lnTo>
                  <a:lnTo>
                    <a:pt x="227" y="33"/>
                  </a:lnTo>
                  <a:lnTo>
                    <a:pt x="231" y="28"/>
                  </a:lnTo>
                  <a:lnTo>
                    <a:pt x="219" y="23"/>
                  </a:lnTo>
                  <a:lnTo>
                    <a:pt x="240" y="15"/>
                  </a:lnTo>
                  <a:lnTo>
                    <a:pt x="223" y="5"/>
                  </a:lnTo>
                  <a:lnTo>
                    <a:pt x="212" y="15"/>
                  </a:lnTo>
                  <a:lnTo>
                    <a:pt x="218" y="2"/>
                  </a:lnTo>
                  <a:lnTo>
                    <a:pt x="209" y="0"/>
                  </a:lnTo>
                  <a:lnTo>
                    <a:pt x="203" y="15"/>
                  </a:lnTo>
                  <a:lnTo>
                    <a:pt x="200" y="17"/>
                  </a:lnTo>
                  <a:lnTo>
                    <a:pt x="200" y="4"/>
                  </a:lnTo>
                  <a:lnTo>
                    <a:pt x="185" y="25"/>
                  </a:lnTo>
                  <a:lnTo>
                    <a:pt x="193" y="6"/>
                  </a:lnTo>
                  <a:lnTo>
                    <a:pt x="185" y="2"/>
                  </a:lnTo>
                  <a:lnTo>
                    <a:pt x="168" y="26"/>
                  </a:lnTo>
                  <a:lnTo>
                    <a:pt x="153" y="18"/>
                  </a:lnTo>
                  <a:lnTo>
                    <a:pt x="157" y="32"/>
                  </a:lnTo>
                  <a:lnTo>
                    <a:pt x="150" y="25"/>
                  </a:lnTo>
                  <a:lnTo>
                    <a:pt x="140" y="41"/>
                  </a:lnTo>
                  <a:lnTo>
                    <a:pt x="141" y="28"/>
                  </a:lnTo>
                  <a:lnTo>
                    <a:pt x="135" y="39"/>
                  </a:lnTo>
                  <a:lnTo>
                    <a:pt x="130" y="31"/>
                  </a:lnTo>
                  <a:lnTo>
                    <a:pt x="133" y="43"/>
                  </a:lnTo>
                  <a:lnTo>
                    <a:pt x="121" y="38"/>
                  </a:lnTo>
                  <a:lnTo>
                    <a:pt x="117" y="54"/>
                  </a:lnTo>
                  <a:lnTo>
                    <a:pt x="106" y="61"/>
                  </a:lnTo>
                  <a:lnTo>
                    <a:pt x="117" y="61"/>
                  </a:lnTo>
                  <a:lnTo>
                    <a:pt x="98" y="69"/>
                  </a:lnTo>
                  <a:lnTo>
                    <a:pt x="94" y="81"/>
                  </a:lnTo>
                  <a:lnTo>
                    <a:pt x="100" y="81"/>
                  </a:lnTo>
                  <a:lnTo>
                    <a:pt x="77" y="100"/>
                  </a:lnTo>
                  <a:lnTo>
                    <a:pt x="68" y="132"/>
                  </a:lnTo>
                  <a:lnTo>
                    <a:pt x="43" y="160"/>
                  </a:lnTo>
                  <a:lnTo>
                    <a:pt x="47" y="166"/>
                  </a:lnTo>
                  <a:lnTo>
                    <a:pt x="58" y="162"/>
                  </a:lnTo>
                  <a:lnTo>
                    <a:pt x="33" y="170"/>
                  </a:lnTo>
                  <a:lnTo>
                    <a:pt x="19" y="180"/>
                  </a:lnTo>
                  <a:lnTo>
                    <a:pt x="22" y="187"/>
                  </a:lnTo>
                  <a:lnTo>
                    <a:pt x="13" y="187"/>
                  </a:lnTo>
                  <a:lnTo>
                    <a:pt x="14" y="195"/>
                  </a:lnTo>
                  <a:lnTo>
                    <a:pt x="1" y="195"/>
                  </a:lnTo>
                  <a:lnTo>
                    <a:pt x="13" y="199"/>
                  </a:lnTo>
                  <a:lnTo>
                    <a:pt x="0" y="204"/>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00" name="Freeform 116"/>
            <p:cNvSpPr>
              <a:spLocks/>
            </p:cNvSpPr>
            <p:nvPr/>
          </p:nvSpPr>
          <p:spPr bwMode="auto">
            <a:xfrm>
              <a:off x="4389" y="1925"/>
              <a:ext cx="195" cy="231"/>
            </a:xfrm>
            <a:custGeom>
              <a:avLst/>
              <a:gdLst>
                <a:gd name="T0" fmla="*/ 0 w 157"/>
                <a:gd name="T1" fmla="*/ 126 h 193"/>
                <a:gd name="T2" fmla="*/ 17 w 157"/>
                <a:gd name="T3" fmla="*/ 134 h 193"/>
                <a:gd name="T4" fmla="*/ 60 w 157"/>
                <a:gd name="T5" fmla="*/ 126 h 193"/>
                <a:gd name="T6" fmla="*/ 68 w 157"/>
                <a:gd name="T7" fmla="*/ 103 h 193"/>
                <a:gd name="T8" fmla="*/ 97 w 157"/>
                <a:gd name="T9" fmla="*/ 90 h 193"/>
                <a:gd name="T10" fmla="*/ 99 w 157"/>
                <a:gd name="T11" fmla="*/ 71 h 193"/>
                <a:gd name="T12" fmla="*/ 108 w 157"/>
                <a:gd name="T13" fmla="*/ 66 h 193"/>
                <a:gd name="T14" fmla="*/ 104 w 157"/>
                <a:gd name="T15" fmla="*/ 55 h 193"/>
                <a:gd name="T16" fmla="*/ 114 w 157"/>
                <a:gd name="T17" fmla="*/ 55 h 193"/>
                <a:gd name="T18" fmla="*/ 122 w 157"/>
                <a:gd name="T19" fmla="*/ 34 h 193"/>
                <a:gd name="T20" fmla="*/ 119 w 157"/>
                <a:gd name="T21" fmla="*/ 14 h 193"/>
                <a:gd name="T22" fmla="*/ 158 w 157"/>
                <a:gd name="T23" fmla="*/ 0 h 193"/>
                <a:gd name="T24" fmla="*/ 194 w 157"/>
                <a:gd name="T25" fmla="*/ 30 h 193"/>
                <a:gd name="T26" fmla="*/ 183 w 157"/>
                <a:gd name="T27" fmla="*/ 42 h 193"/>
                <a:gd name="T28" fmla="*/ 150 w 157"/>
                <a:gd name="T29" fmla="*/ 42 h 193"/>
                <a:gd name="T30" fmla="*/ 150 w 157"/>
                <a:gd name="T31" fmla="*/ 68 h 193"/>
                <a:gd name="T32" fmla="*/ 165 w 157"/>
                <a:gd name="T33" fmla="*/ 85 h 193"/>
                <a:gd name="T34" fmla="*/ 156 w 157"/>
                <a:gd name="T35" fmla="*/ 92 h 193"/>
                <a:gd name="T36" fmla="*/ 159 w 157"/>
                <a:gd name="T37" fmla="*/ 107 h 193"/>
                <a:gd name="T38" fmla="*/ 124 w 157"/>
                <a:gd name="T39" fmla="*/ 159 h 193"/>
                <a:gd name="T40" fmla="*/ 109 w 157"/>
                <a:gd name="T41" fmla="*/ 158 h 193"/>
                <a:gd name="T42" fmla="*/ 99 w 157"/>
                <a:gd name="T43" fmla="*/ 171 h 193"/>
                <a:gd name="T44" fmla="*/ 117 w 157"/>
                <a:gd name="T45" fmla="*/ 219 h 193"/>
                <a:gd name="T46" fmla="*/ 91 w 157"/>
                <a:gd name="T47" fmla="*/ 219 h 193"/>
                <a:gd name="T48" fmla="*/ 81 w 157"/>
                <a:gd name="T49" fmla="*/ 230 h 193"/>
                <a:gd name="T50" fmla="*/ 62 w 157"/>
                <a:gd name="T51" fmla="*/ 201 h 193"/>
                <a:gd name="T52" fmla="*/ 9 w 157"/>
                <a:gd name="T53" fmla="*/ 206 h 193"/>
                <a:gd name="T54" fmla="*/ 26 w 157"/>
                <a:gd name="T55" fmla="*/ 174 h 193"/>
                <a:gd name="T56" fmla="*/ 0 w 157"/>
                <a:gd name="T57" fmla="*/ 126 h 193"/>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57"/>
                <a:gd name="T88" fmla="*/ 0 h 193"/>
                <a:gd name="T89" fmla="*/ 157 w 157"/>
                <a:gd name="T90" fmla="*/ 193 h 193"/>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57" h="193">
                  <a:moveTo>
                    <a:pt x="0" y="105"/>
                  </a:moveTo>
                  <a:lnTo>
                    <a:pt x="14" y="112"/>
                  </a:lnTo>
                  <a:lnTo>
                    <a:pt x="48" y="105"/>
                  </a:lnTo>
                  <a:lnTo>
                    <a:pt x="55" y="86"/>
                  </a:lnTo>
                  <a:lnTo>
                    <a:pt x="78" y="75"/>
                  </a:lnTo>
                  <a:lnTo>
                    <a:pt x="80" y="59"/>
                  </a:lnTo>
                  <a:lnTo>
                    <a:pt x="87" y="55"/>
                  </a:lnTo>
                  <a:lnTo>
                    <a:pt x="84" y="46"/>
                  </a:lnTo>
                  <a:lnTo>
                    <a:pt x="92" y="46"/>
                  </a:lnTo>
                  <a:lnTo>
                    <a:pt x="98" y="28"/>
                  </a:lnTo>
                  <a:lnTo>
                    <a:pt x="96" y="12"/>
                  </a:lnTo>
                  <a:lnTo>
                    <a:pt x="127" y="0"/>
                  </a:lnTo>
                  <a:lnTo>
                    <a:pt x="156" y="25"/>
                  </a:lnTo>
                  <a:lnTo>
                    <a:pt x="147" y="35"/>
                  </a:lnTo>
                  <a:lnTo>
                    <a:pt x="121" y="35"/>
                  </a:lnTo>
                  <a:lnTo>
                    <a:pt x="121" y="57"/>
                  </a:lnTo>
                  <a:lnTo>
                    <a:pt x="133" y="71"/>
                  </a:lnTo>
                  <a:lnTo>
                    <a:pt x="126" y="77"/>
                  </a:lnTo>
                  <a:lnTo>
                    <a:pt x="128" y="89"/>
                  </a:lnTo>
                  <a:lnTo>
                    <a:pt x="100" y="133"/>
                  </a:lnTo>
                  <a:lnTo>
                    <a:pt x="88" y="132"/>
                  </a:lnTo>
                  <a:lnTo>
                    <a:pt x="80" y="143"/>
                  </a:lnTo>
                  <a:lnTo>
                    <a:pt x="94" y="183"/>
                  </a:lnTo>
                  <a:lnTo>
                    <a:pt x="73" y="183"/>
                  </a:lnTo>
                  <a:lnTo>
                    <a:pt x="65" y="192"/>
                  </a:lnTo>
                  <a:lnTo>
                    <a:pt x="50" y="168"/>
                  </a:lnTo>
                  <a:lnTo>
                    <a:pt x="7" y="172"/>
                  </a:lnTo>
                  <a:lnTo>
                    <a:pt x="21" y="145"/>
                  </a:lnTo>
                  <a:lnTo>
                    <a:pt x="0" y="105"/>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01" name="Freeform 117"/>
            <p:cNvSpPr>
              <a:spLocks/>
            </p:cNvSpPr>
            <p:nvPr/>
          </p:nvSpPr>
          <p:spPr bwMode="auto">
            <a:xfrm>
              <a:off x="2736" y="2382"/>
              <a:ext cx="65" cy="42"/>
            </a:xfrm>
            <a:custGeom>
              <a:avLst/>
              <a:gdLst>
                <a:gd name="T0" fmla="*/ 0 w 53"/>
                <a:gd name="T1" fmla="*/ 22 h 34"/>
                <a:gd name="T2" fmla="*/ 5 w 53"/>
                <a:gd name="T3" fmla="*/ 0 h 34"/>
                <a:gd name="T4" fmla="*/ 18 w 53"/>
                <a:gd name="T5" fmla="*/ 14 h 34"/>
                <a:gd name="T6" fmla="*/ 43 w 53"/>
                <a:gd name="T7" fmla="*/ 0 h 34"/>
                <a:gd name="T8" fmla="*/ 64 w 53"/>
                <a:gd name="T9" fmla="*/ 16 h 34"/>
                <a:gd name="T10" fmla="*/ 59 w 53"/>
                <a:gd name="T11" fmla="*/ 40 h 34"/>
                <a:gd name="T12" fmla="*/ 56 w 53"/>
                <a:gd name="T13" fmla="*/ 20 h 34"/>
                <a:gd name="T14" fmla="*/ 43 w 53"/>
                <a:gd name="T15" fmla="*/ 12 h 34"/>
                <a:gd name="T16" fmla="*/ 31 w 53"/>
                <a:gd name="T17" fmla="*/ 25 h 34"/>
                <a:gd name="T18" fmla="*/ 33 w 53"/>
                <a:gd name="T19" fmla="*/ 35 h 34"/>
                <a:gd name="T20" fmla="*/ 27 w 53"/>
                <a:gd name="T21" fmla="*/ 41 h 34"/>
                <a:gd name="T22" fmla="*/ 0 w 53"/>
                <a:gd name="T23" fmla="*/ 22 h 3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3"/>
                <a:gd name="T37" fmla="*/ 0 h 34"/>
                <a:gd name="T38" fmla="*/ 53 w 53"/>
                <a:gd name="T39" fmla="*/ 34 h 3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3" h="34">
                  <a:moveTo>
                    <a:pt x="0" y="18"/>
                  </a:moveTo>
                  <a:lnTo>
                    <a:pt x="4" y="0"/>
                  </a:lnTo>
                  <a:lnTo>
                    <a:pt x="15" y="11"/>
                  </a:lnTo>
                  <a:lnTo>
                    <a:pt x="35" y="0"/>
                  </a:lnTo>
                  <a:lnTo>
                    <a:pt x="52" y="13"/>
                  </a:lnTo>
                  <a:lnTo>
                    <a:pt x="48" y="32"/>
                  </a:lnTo>
                  <a:lnTo>
                    <a:pt x="46" y="16"/>
                  </a:lnTo>
                  <a:lnTo>
                    <a:pt x="35" y="10"/>
                  </a:lnTo>
                  <a:lnTo>
                    <a:pt x="25" y="20"/>
                  </a:lnTo>
                  <a:lnTo>
                    <a:pt x="27" y="28"/>
                  </a:lnTo>
                  <a:lnTo>
                    <a:pt x="22" y="33"/>
                  </a:lnTo>
                  <a:lnTo>
                    <a:pt x="0" y="1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02" name="Freeform 118"/>
            <p:cNvSpPr>
              <a:spLocks/>
            </p:cNvSpPr>
            <p:nvPr/>
          </p:nvSpPr>
          <p:spPr bwMode="auto">
            <a:xfrm>
              <a:off x="5313" y="2574"/>
              <a:ext cx="114" cy="125"/>
            </a:xfrm>
            <a:custGeom>
              <a:avLst/>
              <a:gdLst>
                <a:gd name="T0" fmla="*/ 0 w 92"/>
                <a:gd name="T1" fmla="*/ 0 h 103"/>
                <a:gd name="T2" fmla="*/ 0 w 92"/>
                <a:gd name="T3" fmla="*/ 103 h 103"/>
                <a:gd name="T4" fmla="*/ 19 w 92"/>
                <a:gd name="T5" fmla="*/ 107 h 103"/>
                <a:gd name="T6" fmla="*/ 37 w 92"/>
                <a:gd name="T7" fmla="*/ 79 h 103"/>
                <a:gd name="T8" fmla="*/ 58 w 92"/>
                <a:gd name="T9" fmla="*/ 91 h 103"/>
                <a:gd name="T10" fmla="*/ 77 w 92"/>
                <a:gd name="T11" fmla="*/ 119 h 103"/>
                <a:gd name="T12" fmla="*/ 113 w 92"/>
                <a:gd name="T13" fmla="*/ 124 h 103"/>
                <a:gd name="T14" fmla="*/ 72 w 92"/>
                <a:gd name="T15" fmla="*/ 78 h 103"/>
                <a:gd name="T16" fmla="*/ 74 w 92"/>
                <a:gd name="T17" fmla="*/ 56 h 103"/>
                <a:gd name="T18" fmla="*/ 55 w 92"/>
                <a:gd name="T19" fmla="*/ 47 h 103"/>
                <a:gd name="T20" fmla="*/ 37 w 92"/>
                <a:gd name="T21" fmla="*/ 19 h 103"/>
                <a:gd name="T22" fmla="*/ 0 w 92"/>
                <a:gd name="T23" fmla="*/ 0 h 10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92"/>
                <a:gd name="T37" fmla="*/ 0 h 103"/>
                <a:gd name="T38" fmla="*/ 92 w 92"/>
                <a:gd name="T39" fmla="*/ 103 h 10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92" h="103">
                  <a:moveTo>
                    <a:pt x="0" y="0"/>
                  </a:moveTo>
                  <a:lnTo>
                    <a:pt x="0" y="85"/>
                  </a:lnTo>
                  <a:lnTo>
                    <a:pt x="15" y="88"/>
                  </a:lnTo>
                  <a:lnTo>
                    <a:pt x="30" y="65"/>
                  </a:lnTo>
                  <a:lnTo>
                    <a:pt x="47" y="75"/>
                  </a:lnTo>
                  <a:lnTo>
                    <a:pt x="62" y="98"/>
                  </a:lnTo>
                  <a:lnTo>
                    <a:pt x="91" y="102"/>
                  </a:lnTo>
                  <a:lnTo>
                    <a:pt x="58" y="64"/>
                  </a:lnTo>
                  <a:lnTo>
                    <a:pt x="60" y="46"/>
                  </a:lnTo>
                  <a:lnTo>
                    <a:pt x="44" y="39"/>
                  </a:lnTo>
                  <a:lnTo>
                    <a:pt x="30" y="16"/>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03" name="Freeform 119"/>
            <p:cNvSpPr>
              <a:spLocks/>
            </p:cNvSpPr>
            <p:nvPr/>
          </p:nvSpPr>
          <p:spPr bwMode="auto">
            <a:xfrm>
              <a:off x="5395" y="2601"/>
              <a:ext cx="49" cy="33"/>
            </a:xfrm>
            <a:custGeom>
              <a:avLst/>
              <a:gdLst>
                <a:gd name="T0" fmla="*/ 0 w 40"/>
                <a:gd name="T1" fmla="*/ 21 h 27"/>
                <a:gd name="T2" fmla="*/ 28 w 40"/>
                <a:gd name="T3" fmla="*/ 32 h 27"/>
                <a:gd name="T4" fmla="*/ 48 w 40"/>
                <a:gd name="T5" fmla="*/ 10 h 27"/>
                <a:gd name="T6" fmla="*/ 39 w 40"/>
                <a:gd name="T7" fmla="*/ 0 h 27"/>
                <a:gd name="T8" fmla="*/ 33 w 40"/>
                <a:gd name="T9" fmla="*/ 12 h 27"/>
                <a:gd name="T10" fmla="*/ 0 w 40"/>
                <a:gd name="T11" fmla="*/ 21 h 27"/>
                <a:gd name="T12" fmla="*/ 0 60000 65536"/>
                <a:gd name="T13" fmla="*/ 0 60000 65536"/>
                <a:gd name="T14" fmla="*/ 0 60000 65536"/>
                <a:gd name="T15" fmla="*/ 0 60000 65536"/>
                <a:gd name="T16" fmla="*/ 0 60000 65536"/>
                <a:gd name="T17" fmla="*/ 0 60000 65536"/>
                <a:gd name="T18" fmla="*/ 0 w 40"/>
                <a:gd name="T19" fmla="*/ 0 h 27"/>
                <a:gd name="T20" fmla="*/ 40 w 40"/>
                <a:gd name="T21" fmla="*/ 27 h 27"/>
              </a:gdLst>
              <a:ahLst/>
              <a:cxnLst>
                <a:cxn ang="T12">
                  <a:pos x="T0" y="T1"/>
                </a:cxn>
                <a:cxn ang="T13">
                  <a:pos x="T2" y="T3"/>
                </a:cxn>
                <a:cxn ang="T14">
                  <a:pos x="T4" y="T5"/>
                </a:cxn>
                <a:cxn ang="T15">
                  <a:pos x="T6" y="T7"/>
                </a:cxn>
                <a:cxn ang="T16">
                  <a:pos x="T8" y="T9"/>
                </a:cxn>
                <a:cxn ang="T17">
                  <a:pos x="T10" y="T11"/>
                </a:cxn>
              </a:cxnLst>
              <a:rect l="T18" t="T19" r="T20" b="T21"/>
              <a:pathLst>
                <a:path w="40" h="27">
                  <a:moveTo>
                    <a:pt x="0" y="17"/>
                  </a:moveTo>
                  <a:lnTo>
                    <a:pt x="23" y="26"/>
                  </a:lnTo>
                  <a:lnTo>
                    <a:pt x="39" y="8"/>
                  </a:lnTo>
                  <a:lnTo>
                    <a:pt x="32" y="0"/>
                  </a:lnTo>
                  <a:lnTo>
                    <a:pt x="27" y="10"/>
                  </a:lnTo>
                  <a:lnTo>
                    <a:pt x="0" y="1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04" name="Freeform 120"/>
            <p:cNvSpPr>
              <a:spLocks/>
            </p:cNvSpPr>
            <p:nvPr/>
          </p:nvSpPr>
          <p:spPr bwMode="auto">
            <a:xfrm>
              <a:off x="5424" y="2578"/>
              <a:ext cx="31" cy="31"/>
            </a:xfrm>
            <a:custGeom>
              <a:avLst/>
              <a:gdLst>
                <a:gd name="T0" fmla="*/ 0 w 25"/>
                <a:gd name="T1" fmla="*/ 0 h 27"/>
                <a:gd name="T2" fmla="*/ 22 w 25"/>
                <a:gd name="T3" fmla="*/ 14 h 27"/>
                <a:gd name="T4" fmla="*/ 30 w 25"/>
                <a:gd name="T5" fmla="*/ 30 h 27"/>
                <a:gd name="T6" fmla="*/ 27 w 25"/>
                <a:gd name="T7" fmla="*/ 18 h 27"/>
                <a:gd name="T8" fmla="*/ 0 w 25"/>
                <a:gd name="T9" fmla="*/ 0 h 27"/>
                <a:gd name="T10" fmla="*/ 0 60000 65536"/>
                <a:gd name="T11" fmla="*/ 0 60000 65536"/>
                <a:gd name="T12" fmla="*/ 0 60000 65536"/>
                <a:gd name="T13" fmla="*/ 0 60000 65536"/>
                <a:gd name="T14" fmla="*/ 0 60000 65536"/>
                <a:gd name="T15" fmla="*/ 0 w 25"/>
                <a:gd name="T16" fmla="*/ 0 h 27"/>
                <a:gd name="T17" fmla="*/ 25 w 25"/>
                <a:gd name="T18" fmla="*/ 27 h 27"/>
              </a:gdLst>
              <a:ahLst/>
              <a:cxnLst>
                <a:cxn ang="T10">
                  <a:pos x="T0" y="T1"/>
                </a:cxn>
                <a:cxn ang="T11">
                  <a:pos x="T2" y="T3"/>
                </a:cxn>
                <a:cxn ang="T12">
                  <a:pos x="T4" y="T5"/>
                </a:cxn>
                <a:cxn ang="T13">
                  <a:pos x="T6" y="T7"/>
                </a:cxn>
                <a:cxn ang="T14">
                  <a:pos x="T8" y="T9"/>
                </a:cxn>
              </a:cxnLst>
              <a:rect l="T15" t="T16" r="T17" b="T18"/>
              <a:pathLst>
                <a:path w="25" h="27">
                  <a:moveTo>
                    <a:pt x="0" y="0"/>
                  </a:moveTo>
                  <a:lnTo>
                    <a:pt x="18" y="12"/>
                  </a:lnTo>
                  <a:lnTo>
                    <a:pt x="24" y="26"/>
                  </a:lnTo>
                  <a:lnTo>
                    <a:pt x="22" y="16"/>
                  </a:lnTo>
                  <a:lnTo>
                    <a:pt x="0" y="0"/>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105" name="Freeform 121"/>
            <p:cNvSpPr>
              <a:spLocks/>
            </p:cNvSpPr>
            <p:nvPr/>
          </p:nvSpPr>
          <p:spPr bwMode="auto">
            <a:xfrm>
              <a:off x="2970" y="2841"/>
              <a:ext cx="96" cy="135"/>
            </a:xfrm>
            <a:custGeom>
              <a:avLst/>
              <a:gdLst>
                <a:gd name="T0" fmla="*/ 0 w 77"/>
                <a:gd name="T1" fmla="*/ 49 h 112"/>
                <a:gd name="T2" fmla="*/ 7 w 77"/>
                <a:gd name="T3" fmla="*/ 7 h 112"/>
                <a:gd name="T4" fmla="*/ 41 w 77"/>
                <a:gd name="T5" fmla="*/ 0 h 112"/>
                <a:gd name="T6" fmla="*/ 52 w 77"/>
                <a:gd name="T7" fmla="*/ 14 h 112"/>
                <a:gd name="T8" fmla="*/ 55 w 77"/>
                <a:gd name="T9" fmla="*/ 46 h 112"/>
                <a:gd name="T10" fmla="*/ 79 w 77"/>
                <a:gd name="T11" fmla="*/ 51 h 112"/>
                <a:gd name="T12" fmla="*/ 82 w 77"/>
                <a:gd name="T13" fmla="*/ 74 h 112"/>
                <a:gd name="T14" fmla="*/ 95 w 77"/>
                <a:gd name="T15" fmla="*/ 77 h 112"/>
                <a:gd name="T16" fmla="*/ 92 w 77"/>
                <a:gd name="T17" fmla="*/ 105 h 112"/>
                <a:gd name="T18" fmla="*/ 80 w 77"/>
                <a:gd name="T19" fmla="*/ 134 h 112"/>
                <a:gd name="T20" fmla="*/ 49 w 77"/>
                <a:gd name="T21" fmla="*/ 133 h 112"/>
                <a:gd name="T22" fmla="*/ 56 w 77"/>
                <a:gd name="T23" fmla="*/ 100 h 112"/>
                <a:gd name="T24" fmla="*/ 0 w 77"/>
                <a:gd name="T25" fmla="*/ 49 h 11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7"/>
                <a:gd name="T40" fmla="*/ 0 h 112"/>
                <a:gd name="T41" fmla="*/ 77 w 77"/>
                <a:gd name="T42" fmla="*/ 112 h 11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7" h="112">
                  <a:moveTo>
                    <a:pt x="0" y="41"/>
                  </a:moveTo>
                  <a:lnTo>
                    <a:pt x="6" y="6"/>
                  </a:lnTo>
                  <a:lnTo>
                    <a:pt x="33" y="0"/>
                  </a:lnTo>
                  <a:lnTo>
                    <a:pt x="42" y="12"/>
                  </a:lnTo>
                  <a:lnTo>
                    <a:pt x="44" y="38"/>
                  </a:lnTo>
                  <a:lnTo>
                    <a:pt x="63" y="42"/>
                  </a:lnTo>
                  <a:lnTo>
                    <a:pt x="66" y="61"/>
                  </a:lnTo>
                  <a:lnTo>
                    <a:pt x="76" y="64"/>
                  </a:lnTo>
                  <a:lnTo>
                    <a:pt x="74" y="87"/>
                  </a:lnTo>
                  <a:lnTo>
                    <a:pt x="64" y="111"/>
                  </a:lnTo>
                  <a:lnTo>
                    <a:pt x="39" y="110"/>
                  </a:lnTo>
                  <a:lnTo>
                    <a:pt x="45" y="83"/>
                  </a:lnTo>
                  <a:lnTo>
                    <a:pt x="0" y="4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06" name="Freeform 122"/>
            <p:cNvSpPr>
              <a:spLocks/>
            </p:cNvSpPr>
            <p:nvPr/>
          </p:nvSpPr>
          <p:spPr bwMode="auto">
            <a:xfrm>
              <a:off x="2756" y="2536"/>
              <a:ext cx="145" cy="288"/>
            </a:xfrm>
            <a:custGeom>
              <a:avLst/>
              <a:gdLst>
                <a:gd name="T0" fmla="*/ 0 w 117"/>
                <a:gd name="T1" fmla="*/ 67 h 239"/>
                <a:gd name="T2" fmla="*/ 2 w 117"/>
                <a:gd name="T3" fmla="*/ 90 h 239"/>
                <a:gd name="T4" fmla="*/ 29 w 117"/>
                <a:gd name="T5" fmla="*/ 130 h 239"/>
                <a:gd name="T6" fmla="*/ 57 w 117"/>
                <a:gd name="T7" fmla="*/ 224 h 239"/>
                <a:gd name="T8" fmla="*/ 121 w 117"/>
                <a:gd name="T9" fmla="*/ 287 h 239"/>
                <a:gd name="T10" fmla="*/ 133 w 117"/>
                <a:gd name="T11" fmla="*/ 276 h 239"/>
                <a:gd name="T12" fmla="*/ 139 w 117"/>
                <a:gd name="T13" fmla="*/ 255 h 239"/>
                <a:gd name="T14" fmla="*/ 129 w 117"/>
                <a:gd name="T15" fmla="*/ 248 h 239"/>
                <a:gd name="T16" fmla="*/ 135 w 117"/>
                <a:gd name="T17" fmla="*/ 243 h 239"/>
                <a:gd name="T18" fmla="*/ 144 w 117"/>
                <a:gd name="T19" fmla="*/ 194 h 239"/>
                <a:gd name="T20" fmla="*/ 133 w 117"/>
                <a:gd name="T21" fmla="*/ 171 h 239"/>
                <a:gd name="T22" fmla="*/ 121 w 117"/>
                <a:gd name="T23" fmla="*/ 171 h 239"/>
                <a:gd name="T24" fmla="*/ 121 w 117"/>
                <a:gd name="T25" fmla="*/ 145 h 239"/>
                <a:gd name="T26" fmla="*/ 110 w 117"/>
                <a:gd name="T27" fmla="*/ 157 h 239"/>
                <a:gd name="T28" fmla="*/ 94 w 117"/>
                <a:gd name="T29" fmla="*/ 147 h 239"/>
                <a:gd name="T30" fmla="*/ 84 w 117"/>
                <a:gd name="T31" fmla="*/ 117 h 239"/>
                <a:gd name="T32" fmla="*/ 100 w 117"/>
                <a:gd name="T33" fmla="*/ 81 h 239"/>
                <a:gd name="T34" fmla="*/ 129 w 117"/>
                <a:gd name="T35" fmla="*/ 64 h 239"/>
                <a:gd name="T36" fmla="*/ 120 w 117"/>
                <a:gd name="T37" fmla="*/ 58 h 239"/>
                <a:gd name="T38" fmla="*/ 126 w 117"/>
                <a:gd name="T39" fmla="*/ 39 h 239"/>
                <a:gd name="T40" fmla="*/ 93 w 117"/>
                <a:gd name="T41" fmla="*/ 35 h 239"/>
                <a:gd name="T42" fmla="*/ 69 w 117"/>
                <a:gd name="T43" fmla="*/ 0 h 239"/>
                <a:gd name="T44" fmla="*/ 63 w 117"/>
                <a:gd name="T45" fmla="*/ 27 h 239"/>
                <a:gd name="T46" fmla="*/ 38 w 117"/>
                <a:gd name="T47" fmla="*/ 48 h 239"/>
                <a:gd name="T48" fmla="*/ 25 w 117"/>
                <a:gd name="T49" fmla="*/ 75 h 239"/>
                <a:gd name="T50" fmla="*/ 9 w 117"/>
                <a:gd name="T51" fmla="*/ 71 h 239"/>
                <a:gd name="T52" fmla="*/ 11 w 117"/>
                <a:gd name="T53" fmla="*/ 54 h 239"/>
                <a:gd name="T54" fmla="*/ 0 w 117"/>
                <a:gd name="T55" fmla="*/ 67 h 2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17"/>
                <a:gd name="T85" fmla="*/ 0 h 239"/>
                <a:gd name="T86" fmla="*/ 117 w 117"/>
                <a:gd name="T87" fmla="*/ 239 h 23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17" h="239">
                  <a:moveTo>
                    <a:pt x="0" y="56"/>
                  </a:moveTo>
                  <a:lnTo>
                    <a:pt x="2" y="75"/>
                  </a:lnTo>
                  <a:lnTo>
                    <a:pt x="23" y="108"/>
                  </a:lnTo>
                  <a:lnTo>
                    <a:pt x="46" y="186"/>
                  </a:lnTo>
                  <a:lnTo>
                    <a:pt x="98" y="238"/>
                  </a:lnTo>
                  <a:lnTo>
                    <a:pt x="107" y="229"/>
                  </a:lnTo>
                  <a:lnTo>
                    <a:pt x="112" y="212"/>
                  </a:lnTo>
                  <a:lnTo>
                    <a:pt x="104" y="206"/>
                  </a:lnTo>
                  <a:lnTo>
                    <a:pt x="109" y="202"/>
                  </a:lnTo>
                  <a:lnTo>
                    <a:pt x="116" y="161"/>
                  </a:lnTo>
                  <a:lnTo>
                    <a:pt x="107" y="142"/>
                  </a:lnTo>
                  <a:lnTo>
                    <a:pt x="98" y="142"/>
                  </a:lnTo>
                  <a:lnTo>
                    <a:pt x="98" y="120"/>
                  </a:lnTo>
                  <a:lnTo>
                    <a:pt x="89" y="130"/>
                  </a:lnTo>
                  <a:lnTo>
                    <a:pt x="76" y="122"/>
                  </a:lnTo>
                  <a:lnTo>
                    <a:pt x="68" y="97"/>
                  </a:lnTo>
                  <a:lnTo>
                    <a:pt x="81" y="67"/>
                  </a:lnTo>
                  <a:lnTo>
                    <a:pt x="104" y="53"/>
                  </a:lnTo>
                  <a:lnTo>
                    <a:pt x="97" y="48"/>
                  </a:lnTo>
                  <a:lnTo>
                    <a:pt x="102" y="32"/>
                  </a:lnTo>
                  <a:lnTo>
                    <a:pt x="75" y="29"/>
                  </a:lnTo>
                  <a:lnTo>
                    <a:pt x="56" y="0"/>
                  </a:lnTo>
                  <a:lnTo>
                    <a:pt x="51" y="22"/>
                  </a:lnTo>
                  <a:lnTo>
                    <a:pt x="31" y="40"/>
                  </a:lnTo>
                  <a:lnTo>
                    <a:pt x="20" y="62"/>
                  </a:lnTo>
                  <a:lnTo>
                    <a:pt x="7" y="59"/>
                  </a:lnTo>
                  <a:lnTo>
                    <a:pt x="9" y="45"/>
                  </a:lnTo>
                  <a:lnTo>
                    <a:pt x="0" y="56"/>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07" name="Freeform 123"/>
            <p:cNvSpPr>
              <a:spLocks/>
            </p:cNvSpPr>
            <p:nvPr/>
          </p:nvSpPr>
          <p:spPr bwMode="auto">
            <a:xfrm>
              <a:off x="5037" y="2356"/>
              <a:ext cx="32" cy="45"/>
            </a:xfrm>
            <a:custGeom>
              <a:avLst/>
              <a:gdLst>
                <a:gd name="T0" fmla="*/ 0 w 25"/>
                <a:gd name="T1" fmla="*/ 44 h 38"/>
                <a:gd name="T2" fmla="*/ 20 w 25"/>
                <a:gd name="T3" fmla="*/ 24 h 38"/>
                <a:gd name="T4" fmla="*/ 31 w 25"/>
                <a:gd name="T5" fmla="*/ 0 h 38"/>
                <a:gd name="T6" fmla="*/ 0 w 25"/>
                <a:gd name="T7" fmla="*/ 44 h 38"/>
                <a:gd name="T8" fmla="*/ 0 60000 65536"/>
                <a:gd name="T9" fmla="*/ 0 60000 65536"/>
                <a:gd name="T10" fmla="*/ 0 60000 65536"/>
                <a:gd name="T11" fmla="*/ 0 60000 65536"/>
                <a:gd name="T12" fmla="*/ 0 w 25"/>
                <a:gd name="T13" fmla="*/ 0 h 38"/>
                <a:gd name="T14" fmla="*/ 25 w 25"/>
                <a:gd name="T15" fmla="*/ 38 h 38"/>
              </a:gdLst>
              <a:ahLst/>
              <a:cxnLst>
                <a:cxn ang="T8">
                  <a:pos x="T0" y="T1"/>
                </a:cxn>
                <a:cxn ang="T9">
                  <a:pos x="T2" y="T3"/>
                </a:cxn>
                <a:cxn ang="T10">
                  <a:pos x="T4" y="T5"/>
                </a:cxn>
                <a:cxn ang="T11">
                  <a:pos x="T6" y="T7"/>
                </a:cxn>
              </a:cxnLst>
              <a:rect l="T12" t="T13" r="T14" b="T15"/>
              <a:pathLst>
                <a:path w="25" h="38">
                  <a:moveTo>
                    <a:pt x="0" y="37"/>
                  </a:moveTo>
                  <a:lnTo>
                    <a:pt x="16" y="20"/>
                  </a:lnTo>
                  <a:lnTo>
                    <a:pt x="24" y="0"/>
                  </a:lnTo>
                  <a:lnTo>
                    <a:pt x="0" y="3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08" name="Freeform 124"/>
            <p:cNvSpPr>
              <a:spLocks/>
            </p:cNvSpPr>
            <p:nvPr/>
          </p:nvSpPr>
          <p:spPr bwMode="auto">
            <a:xfrm>
              <a:off x="5069" y="2240"/>
              <a:ext cx="48" cy="97"/>
            </a:xfrm>
            <a:custGeom>
              <a:avLst/>
              <a:gdLst>
                <a:gd name="T0" fmla="*/ 0 w 39"/>
                <a:gd name="T1" fmla="*/ 38 h 81"/>
                <a:gd name="T2" fmla="*/ 9 w 39"/>
                <a:gd name="T3" fmla="*/ 0 h 81"/>
                <a:gd name="T4" fmla="*/ 25 w 39"/>
                <a:gd name="T5" fmla="*/ 1 h 81"/>
                <a:gd name="T6" fmla="*/ 30 w 39"/>
                <a:gd name="T7" fmla="*/ 26 h 81"/>
                <a:gd name="T8" fmla="*/ 16 w 39"/>
                <a:gd name="T9" fmla="*/ 51 h 81"/>
                <a:gd name="T10" fmla="*/ 20 w 39"/>
                <a:gd name="T11" fmla="*/ 67 h 81"/>
                <a:gd name="T12" fmla="*/ 44 w 39"/>
                <a:gd name="T13" fmla="*/ 75 h 81"/>
                <a:gd name="T14" fmla="*/ 47 w 39"/>
                <a:gd name="T15" fmla="*/ 96 h 81"/>
                <a:gd name="T16" fmla="*/ 31 w 39"/>
                <a:gd name="T17" fmla="*/ 75 h 81"/>
                <a:gd name="T18" fmla="*/ 31 w 39"/>
                <a:gd name="T19" fmla="*/ 86 h 81"/>
                <a:gd name="T20" fmla="*/ 9 w 39"/>
                <a:gd name="T21" fmla="*/ 75 h 81"/>
                <a:gd name="T22" fmla="*/ 0 w 39"/>
                <a:gd name="T23" fmla="*/ 38 h 8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9"/>
                <a:gd name="T37" fmla="*/ 0 h 81"/>
                <a:gd name="T38" fmla="*/ 39 w 39"/>
                <a:gd name="T39" fmla="*/ 81 h 8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9" h="81">
                  <a:moveTo>
                    <a:pt x="0" y="32"/>
                  </a:moveTo>
                  <a:lnTo>
                    <a:pt x="7" y="0"/>
                  </a:lnTo>
                  <a:lnTo>
                    <a:pt x="20" y="1"/>
                  </a:lnTo>
                  <a:lnTo>
                    <a:pt x="24" y="22"/>
                  </a:lnTo>
                  <a:lnTo>
                    <a:pt x="13" y="43"/>
                  </a:lnTo>
                  <a:lnTo>
                    <a:pt x="16" y="56"/>
                  </a:lnTo>
                  <a:lnTo>
                    <a:pt x="36" y="63"/>
                  </a:lnTo>
                  <a:lnTo>
                    <a:pt x="38" y="80"/>
                  </a:lnTo>
                  <a:lnTo>
                    <a:pt x="25" y="63"/>
                  </a:lnTo>
                  <a:lnTo>
                    <a:pt x="25" y="72"/>
                  </a:lnTo>
                  <a:lnTo>
                    <a:pt x="7" y="63"/>
                  </a:lnTo>
                  <a:lnTo>
                    <a:pt x="0" y="3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09" name="Freeform 125"/>
            <p:cNvSpPr>
              <a:spLocks/>
            </p:cNvSpPr>
            <p:nvPr/>
          </p:nvSpPr>
          <p:spPr bwMode="auto">
            <a:xfrm>
              <a:off x="5072" y="2322"/>
              <a:ext cx="31" cy="21"/>
            </a:xfrm>
            <a:custGeom>
              <a:avLst/>
              <a:gdLst>
                <a:gd name="T0" fmla="*/ 0 w 25"/>
                <a:gd name="T1" fmla="*/ 0 h 18"/>
                <a:gd name="T2" fmla="*/ 15 w 25"/>
                <a:gd name="T3" fmla="*/ 0 h 18"/>
                <a:gd name="T4" fmla="*/ 30 w 25"/>
                <a:gd name="T5" fmla="*/ 5 h 18"/>
                <a:gd name="T6" fmla="*/ 24 w 25"/>
                <a:gd name="T7" fmla="*/ 20 h 18"/>
                <a:gd name="T8" fmla="*/ 0 w 25"/>
                <a:gd name="T9" fmla="*/ 0 h 18"/>
                <a:gd name="T10" fmla="*/ 0 60000 65536"/>
                <a:gd name="T11" fmla="*/ 0 60000 65536"/>
                <a:gd name="T12" fmla="*/ 0 60000 65536"/>
                <a:gd name="T13" fmla="*/ 0 60000 65536"/>
                <a:gd name="T14" fmla="*/ 0 60000 65536"/>
                <a:gd name="T15" fmla="*/ 0 w 25"/>
                <a:gd name="T16" fmla="*/ 0 h 18"/>
                <a:gd name="T17" fmla="*/ 25 w 25"/>
                <a:gd name="T18" fmla="*/ 18 h 18"/>
              </a:gdLst>
              <a:ahLst/>
              <a:cxnLst>
                <a:cxn ang="T10">
                  <a:pos x="T0" y="T1"/>
                </a:cxn>
                <a:cxn ang="T11">
                  <a:pos x="T2" y="T3"/>
                </a:cxn>
                <a:cxn ang="T12">
                  <a:pos x="T4" y="T5"/>
                </a:cxn>
                <a:cxn ang="T13">
                  <a:pos x="T6" y="T7"/>
                </a:cxn>
                <a:cxn ang="T14">
                  <a:pos x="T8" y="T9"/>
                </a:cxn>
              </a:cxnLst>
              <a:rect l="T15" t="T16" r="T17" b="T18"/>
              <a:pathLst>
                <a:path w="25" h="18">
                  <a:moveTo>
                    <a:pt x="0" y="0"/>
                  </a:moveTo>
                  <a:lnTo>
                    <a:pt x="12" y="0"/>
                  </a:lnTo>
                  <a:lnTo>
                    <a:pt x="24" y="4"/>
                  </a:lnTo>
                  <a:lnTo>
                    <a:pt x="19" y="17"/>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10" name="Freeform 126"/>
            <p:cNvSpPr>
              <a:spLocks/>
            </p:cNvSpPr>
            <p:nvPr/>
          </p:nvSpPr>
          <p:spPr bwMode="auto">
            <a:xfrm>
              <a:off x="5091" y="2346"/>
              <a:ext cx="31" cy="27"/>
            </a:xfrm>
            <a:custGeom>
              <a:avLst/>
              <a:gdLst>
                <a:gd name="T0" fmla="*/ 0 w 25"/>
                <a:gd name="T1" fmla="*/ 0 h 22"/>
                <a:gd name="T2" fmla="*/ 2 w 25"/>
                <a:gd name="T3" fmla="*/ 26 h 22"/>
                <a:gd name="T4" fmla="*/ 30 w 25"/>
                <a:gd name="T5" fmla="*/ 15 h 22"/>
                <a:gd name="T6" fmla="*/ 0 w 25"/>
                <a:gd name="T7" fmla="*/ 0 h 22"/>
                <a:gd name="T8" fmla="*/ 0 60000 65536"/>
                <a:gd name="T9" fmla="*/ 0 60000 65536"/>
                <a:gd name="T10" fmla="*/ 0 60000 65536"/>
                <a:gd name="T11" fmla="*/ 0 60000 65536"/>
                <a:gd name="T12" fmla="*/ 0 w 25"/>
                <a:gd name="T13" fmla="*/ 0 h 22"/>
                <a:gd name="T14" fmla="*/ 25 w 25"/>
                <a:gd name="T15" fmla="*/ 22 h 22"/>
              </a:gdLst>
              <a:ahLst/>
              <a:cxnLst>
                <a:cxn ang="T8">
                  <a:pos x="T0" y="T1"/>
                </a:cxn>
                <a:cxn ang="T9">
                  <a:pos x="T2" y="T3"/>
                </a:cxn>
                <a:cxn ang="T10">
                  <a:pos x="T4" y="T5"/>
                </a:cxn>
                <a:cxn ang="T11">
                  <a:pos x="T6" y="T7"/>
                </a:cxn>
              </a:cxnLst>
              <a:rect l="T12" t="T13" r="T14" b="T15"/>
              <a:pathLst>
                <a:path w="25" h="22">
                  <a:moveTo>
                    <a:pt x="0" y="0"/>
                  </a:moveTo>
                  <a:lnTo>
                    <a:pt x="2" y="21"/>
                  </a:lnTo>
                  <a:lnTo>
                    <a:pt x="24" y="12"/>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11" name="Freeform 127"/>
            <p:cNvSpPr>
              <a:spLocks/>
            </p:cNvSpPr>
            <p:nvPr/>
          </p:nvSpPr>
          <p:spPr bwMode="auto">
            <a:xfrm>
              <a:off x="5091" y="2381"/>
              <a:ext cx="52" cy="66"/>
            </a:xfrm>
            <a:custGeom>
              <a:avLst/>
              <a:gdLst>
                <a:gd name="T0" fmla="*/ 0 w 42"/>
                <a:gd name="T1" fmla="*/ 44 h 55"/>
                <a:gd name="T2" fmla="*/ 10 w 42"/>
                <a:gd name="T3" fmla="*/ 22 h 55"/>
                <a:gd name="T4" fmla="*/ 24 w 42"/>
                <a:gd name="T5" fmla="*/ 25 h 55"/>
                <a:gd name="T6" fmla="*/ 41 w 42"/>
                <a:gd name="T7" fmla="*/ 0 h 55"/>
                <a:gd name="T8" fmla="*/ 51 w 42"/>
                <a:gd name="T9" fmla="*/ 14 h 55"/>
                <a:gd name="T10" fmla="*/ 48 w 42"/>
                <a:gd name="T11" fmla="*/ 54 h 55"/>
                <a:gd name="T12" fmla="*/ 45 w 42"/>
                <a:gd name="T13" fmla="*/ 37 h 55"/>
                <a:gd name="T14" fmla="*/ 40 w 42"/>
                <a:gd name="T15" fmla="*/ 65 h 55"/>
                <a:gd name="T16" fmla="*/ 26 w 42"/>
                <a:gd name="T17" fmla="*/ 58 h 55"/>
                <a:gd name="T18" fmla="*/ 19 w 42"/>
                <a:gd name="T19" fmla="*/ 29 h 55"/>
                <a:gd name="T20" fmla="*/ 0 w 42"/>
                <a:gd name="T21" fmla="*/ 44 h 5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2"/>
                <a:gd name="T34" fmla="*/ 0 h 55"/>
                <a:gd name="T35" fmla="*/ 42 w 42"/>
                <a:gd name="T36" fmla="*/ 55 h 5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2" h="55">
                  <a:moveTo>
                    <a:pt x="0" y="37"/>
                  </a:moveTo>
                  <a:lnTo>
                    <a:pt x="8" y="18"/>
                  </a:lnTo>
                  <a:lnTo>
                    <a:pt x="19" y="21"/>
                  </a:lnTo>
                  <a:lnTo>
                    <a:pt x="33" y="0"/>
                  </a:lnTo>
                  <a:lnTo>
                    <a:pt x="41" y="12"/>
                  </a:lnTo>
                  <a:lnTo>
                    <a:pt x="39" y="45"/>
                  </a:lnTo>
                  <a:lnTo>
                    <a:pt x="36" y="31"/>
                  </a:lnTo>
                  <a:lnTo>
                    <a:pt x="32" y="54"/>
                  </a:lnTo>
                  <a:lnTo>
                    <a:pt x="21" y="48"/>
                  </a:lnTo>
                  <a:lnTo>
                    <a:pt x="15" y="24"/>
                  </a:lnTo>
                  <a:lnTo>
                    <a:pt x="0" y="3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12" name="Freeform 128"/>
            <p:cNvSpPr>
              <a:spLocks/>
            </p:cNvSpPr>
            <p:nvPr/>
          </p:nvSpPr>
          <p:spPr bwMode="auto">
            <a:xfrm>
              <a:off x="5097" y="2364"/>
              <a:ext cx="31" cy="28"/>
            </a:xfrm>
            <a:custGeom>
              <a:avLst/>
              <a:gdLst>
                <a:gd name="T0" fmla="*/ 0 w 25"/>
                <a:gd name="T1" fmla="*/ 17 h 23"/>
                <a:gd name="T2" fmla="*/ 5 w 25"/>
                <a:gd name="T3" fmla="*/ 12 h 23"/>
                <a:gd name="T4" fmla="*/ 30 w 25"/>
                <a:gd name="T5" fmla="*/ 0 h 23"/>
                <a:gd name="T6" fmla="*/ 17 w 25"/>
                <a:gd name="T7" fmla="*/ 27 h 23"/>
                <a:gd name="T8" fmla="*/ 0 w 25"/>
                <a:gd name="T9" fmla="*/ 17 h 23"/>
                <a:gd name="T10" fmla="*/ 0 60000 65536"/>
                <a:gd name="T11" fmla="*/ 0 60000 65536"/>
                <a:gd name="T12" fmla="*/ 0 60000 65536"/>
                <a:gd name="T13" fmla="*/ 0 60000 65536"/>
                <a:gd name="T14" fmla="*/ 0 60000 65536"/>
                <a:gd name="T15" fmla="*/ 0 w 25"/>
                <a:gd name="T16" fmla="*/ 0 h 23"/>
                <a:gd name="T17" fmla="*/ 25 w 25"/>
                <a:gd name="T18" fmla="*/ 23 h 23"/>
              </a:gdLst>
              <a:ahLst/>
              <a:cxnLst>
                <a:cxn ang="T10">
                  <a:pos x="T0" y="T1"/>
                </a:cxn>
                <a:cxn ang="T11">
                  <a:pos x="T2" y="T3"/>
                </a:cxn>
                <a:cxn ang="T12">
                  <a:pos x="T4" y="T5"/>
                </a:cxn>
                <a:cxn ang="T13">
                  <a:pos x="T6" y="T7"/>
                </a:cxn>
                <a:cxn ang="T14">
                  <a:pos x="T8" y="T9"/>
                </a:cxn>
              </a:cxnLst>
              <a:rect l="T15" t="T16" r="T17" b="T18"/>
              <a:pathLst>
                <a:path w="25" h="23">
                  <a:moveTo>
                    <a:pt x="0" y="14"/>
                  </a:moveTo>
                  <a:lnTo>
                    <a:pt x="4" y="10"/>
                  </a:lnTo>
                  <a:lnTo>
                    <a:pt x="24" y="0"/>
                  </a:lnTo>
                  <a:lnTo>
                    <a:pt x="14" y="22"/>
                  </a:lnTo>
                  <a:lnTo>
                    <a:pt x="0" y="14"/>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13" name="Freeform 129"/>
            <p:cNvSpPr>
              <a:spLocks/>
            </p:cNvSpPr>
            <p:nvPr/>
          </p:nvSpPr>
          <p:spPr bwMode="auto">
            <a:xfrm>
              <a:off x="3852" y="1577"/>
              <a:ext cx="114" cy="120"/>
            </a:xfrm>
            <a:custGeom>
              <a:avLst/>
              <a:gdLst>
                <a:gd name="T0" fmla="*/ 0 w 92"/>
                <a:gd name="T1" fmla="*/ 22 h 100"/>
                <a:gd name="T2" fmla="*/ 5 w 92"/>
                <a:gd name="T3" fmla="*/ 84 h 100"/>
                <a:gd name="T4" fmla="*/ 66 w 92"/>
                <a:gd name="T5" fmla="*/ 115 h 100"/>
                <a:gd name="T6" fmla="*/ 94 w 92"/>
                <a:gd name="T7" fmla="*/ 119 h 100"/>
                <a:gd name="T8" fmla="*/ 113 w 92"/>
                <a:gd name="T9" fmla="*/ 88 h 100"/>
                <a:gd name="T10" fmla="*/ 103 w 92"/>
                <a:gd name="T11" fmla="*/ 53 h 100"/>
                <a:gd name="T12" fmla="*/ 110 w 92"/>
                <a:gd name="T13" fmla="*/ 43 h 100"/>
                <a:gd name="T14" fmla="*/ 105 w 92"/>
                <a:gd name="T15" fmla="*/ 16 h 100"/>
                <a:gd name="T16" fmla="*/ 62 w 92"/>
                <a:gd name="T17" fmla="*/ 7 h 100"/>
                <a:gd name="T18" fmla="*/ 33 w 92"/>
                <a:gd name="T19" fmla="*/ 0 h 100"/>
                <a:gd name="T20" fmla="*/ 0 w 92"/>
                <a:gd name="T21" fmla="*/ 22 h 1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2"/>
                <a:gd name="T34" fmla="*/ 0 h 100"/>
                <a:gd name="T35" fmla="*/ 92 w 92"/>
                <a:gd name="T36" fmla="*/ 100 h 1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2" h="100">
                  <a:moveTo>
                    <a:pt x="0" y="18"/>
                  </a:moveTo>
                  <a:lnTo>
                    <a:pt x="4" y="70"/>
                  </a:lnTo>
                  <a:lnTo>
                    <a:pt x="53" y="96"/>
                  </a:lnTo>
                  <a:lnTo>
                    <a:pt x="76" y="99"/>
                  </a:lnTo>
                  <a:lnTo>
                    <a:pt x="91" y="73"/>
                  </a:lnTo>
                  <a:lnTo>
                    <a:pt x="83" y="44"/>
                  </a:lnTo>
                  <a:lnTo>
                    <a:pt x="89" y="36"/>
                  </a:lnTo>
                  <a:lnTo>
                    <a:pt x="85" y="13"/>
                  </a:lnTo>
                  <a:lnTo>
                    <a:pt x="50" y="6"/>
                  </a:lnTo>
                  <a:lnTo>
                    <a:pt x="27" y="0"/>
                  </a:lnTo>
                  <a:lnTo>
                    <a:pt x="0" y="18"/>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14" name="Freeform 130"/>
            <p:cNvSpPr>
              <a:spLocks/>
            </p:cNvSpPr>
            <p:nvPr/>
          </p:nvSpPr>
          <p:spPr bwMode="auto">
            <a:xfrm>
              <a:off x="3584" y="1837"/>
              <a:ext cx="37" cy="89"/>
            </a:xfrm>
            <a:custGeom>
              <a:avLst/>
              <a:gdLst>
                <a:gd name="T0" fmla="*/ 0 w 29"/>
                <a:gd name="T1" fmla="*/ 58 h 74"/>
                <a:gd name="T2" fmla="*/ 5 w 29"/>
                <a:gd name="T3" fmla="*/ 0 h 74"/>
                <a:gd name="T4" fmla="*/ 36 w 29"/>
                <a:gd name="T5" fmla="*/ 5 h 74"/>
                <a:gd name="T6" fmla="*/ 22 w 29"/>
                <a:gd name="T7" fmla="*/ 41 h 74"/>
                <a:gd name="T8" fmla="*/ 22 w 29"/>
                <a:gd name="T9" fmla="*/ 85 h 74"/>
                <a:gd name="T10" fmla="*/ 4 w 29"/>
                <a:gd name="T11" fmla="*/ 88 h 74"/>
                <a:gd name="T12" fmla="*/ 6 w 29"/>
                <a:gd name="T13" fmla="*/ 61 h 74"/>
                <a:gd name="T14" fmla="*/ 0 w 29"/>
                <a:gd name="T15" fmla="*/ 58 h 74"/>
                <a:gd name="T16" fmla="*/ 0 60000 65536"/>
                <a:gd name="T17" fmla="*/ 0 60000 65536"/>
                <a:gd name="T18" fmla="*/ 0 60000 65536"/>
                <a:gd name="T19" fmla="*/ 0 60000 65536"/>
                <a:gd name="T20" fmla="*/ 0 60000 65536"/>
                <a:gd name="T21" fmla="*/ 0 60000 65536"/>
                <a:gd name="T22" fmla="*/ 0 60000 65536"/>
                <a:gd name="T23" fmla="*/ 0 60000 65536"/>
                <a:gd name="T24" fmla="*/ 0 w 29"/>
                <a:gd name="T25" fmla="*/ 0 h 74"/>
                <a:gd name="T26" fmla="*/ 29 w 29"/>
                <a:gd name="T27" fmla="*/ 74 h 7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9" h="74">
                  <a:moveTo>
                    <a:pt x="0" y="48"/>
                  </a:moveTo>
                  <a:lnTo>
                    <a:pt x="4" y="0"/>
                  </a:lnTo>
                  <a:lnTo>
                    <a:pt x="28" y="4"/>
                  </a:lnTo>
                  <a:lnTo>
                    <a:pt x="17" y="34"/>
                  </a:lnTo>
                  <a:lnTo>
                    <a:pt x="17" y="71"/>
                  </a:lnTo>
                  <a:lnTo>
                    <a:pt x="3" y="73"/>
                  </a:lnTo>
                  <a:lnTo>
                    <a:pt x="5" y="51"/>
                  </a:lnTo>
                  <a:lnTo>
                    <a:pt x="0" y="48"/>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15" name="Freeform 131"/>
            <p:cNvSpPr>
              <a:spLocks/>
            </p:cNvSpPr>
            <p:nvPr/>
          </p:nvSpPr>
          <p:spPr bwMode="auto">
            <a:xfrm>
              <a:off x="3920" y="1711"/>
              <a:ext cx="111" cy="91"/>
            </a:xfrm>
            <a:custGeom>
              <a:avLst/>
              <a:gdLst>
                <a:gd name="T0" fmla="*/ 0 w 90"/>
                <a:gd name="T1" fmla="*/ 44 h 75"/>
                <a:gd name="T2" fmla="*/ 30 w 90"/>
                <a:gd name="T3" fmla="*/ 81 h 75"/>
                <a:gd name="T4" fmla="*/ 97 w 90"/>
                <a:gd name="T5" fmla="*/ 90 h 75"/>
                <a:gd name="T6" fmla="*/ 110 w 90"/>
                <a:gd name="T7" fmla="*/ 58 h 75"/>
                <a:gd name="T8" fmla="*/ 93 w 90"/>
                <a:gd name="T9" fmla="*/ 56 h 75"/>
                <a:gd name="T10" fmla="*/ 90 w 90"/>
                <a:gd name="T11" fmla="*/ 29 h 75"/>
                <a:gd name="T12" fmla="*/ 75 w 90"/>
                <a:gd name="T13" fmla="*/ 0 h 75"/>
                <a:gd name="T14" fmla="*/ 30 w 90"/>
                <a:gd name="T15" fmla="*/ 6 h 75"/>
                <a:gd name="T16" fmla="*/ 0 w 90"/>
                <a:gd name="T17" fmla="*/ 44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75"/>
                <a:gd name="T29" fmla="*/ 90 w 90"/>
                <a:gd name="T30" fmla="*/ 75 h 7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75">
                  <a:moveTo>
                    <a:pt x="0" y="36"/>
                  </a:moveTo>
                  <a:lnTo>
                    <a:pt x="24" y="67"/>
                  </a:lnTo>
                  <a:lnTo>
                    <a:pt x="79" y="74"/>
                  </a:lnTo>
                  <a:lnTo>
                    <a:pt x="89" y="48"/>
                  </a:lnTo>
                  <a:lnTo>
                    <a:pt x="75" y="46"/>
                  </a:lnTo>
                  <a:lnTo>
                    <a:pt x="73" y="24"/>
                  </a:lnTo>
                  <a:lnTo>
                    <a:pt x="61" y="0"/>
                  </a:lnTo>
                  <a:lnTo>
                    <a:pt x="24" y="5"/>
                  </a:lnTo>
                  <a:lnTo>
                    <a:pt x="0" y="36"/>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16" name="Freeform 132"/>
            <p:cNvSpPr>
              <a:spLocks/>
            </p:cNvSpPr>
            <p:nvPr/>
          </p:nvSpPr>
          <p:spPr bwMode="auto">
            <a:xfrm>
              <a:off x="4087" y="2011"/>
              <a:ext cx="244" cy="278"/>
            </a:xfrm>
            <a:custGeom>
              <a:avLst/>
              <a:gdLst>
                <a:gd name="T0" fmla="*/ 0 w 197"/>
                <a:gd name="T1" fmla="*/ 72 h 231"/>
                <a:gd name="T2" fmla="*/ 2 w 197"/>
                <a:gd name="T3" fmla="*/ 48 h 231"/>
                <a:gd name="T4" fmla="*/ 15 w 197"/>
                <a:gd name="T5" fmla="*/ 53 h 231"/>
                <a:gd name="T6" fmla="*/ 31 w 197"/>
                <a:gd name="T7" fmla="*/ 39 h 231"/>
                <a:gd name="T8" fmla="*/ 37 w 197"/>
                <a:gd name="T9" fmla="*/ 28 h 231"/>
                <a:gd name="T10" fmla="*/ 25 w 197"/>
                <a:gd name="T11" fmla="*/ 12 h 231"/>
                <a:gd name="T12" fmla="*/ 51 w 197"/>
                <a:gd name="T13" fmla="*/ 0 h 231"/>
                <a:gd name="T14" fmla="*/ 104 w 197"/>
                <a:gd name="T15" fmla="*/ 32 h 231"/>
                <a:gd name="T16" fmla="*/ 104 w 197"/>
                <a:gd name="T17" fmla="*/ 43 h 231"/>
                <a:gd name="T18" fmla="*/ 115 w 197"/>
                <a:gd name="T19" fmla="*/ 52 h 231"/>
                <a:gd name="T20" fmla="*/ 126 w 197"/>
                <a:gd name="T21" fmla="*/ 59 h 231"/>
                <a:gd name="T22" fmla="*/ 137 w 197"/>
                <a:gd name="T23" fmla="*/ 53 h 231"/>
                <a:gd name="T24" fmla="*/ 159 w 197"/>
                <a:gd name="T25" fmla="*/ 63 h 231"/>
                <a:gd name="T26" fmla="*/ 187 w 197"/>
                <a:gd name="T27" fmla="*/ 125 h 231"/>
                <a:gd name="T28" fmla="*/ 190 w 197"/>
                <a:gd name="T29" fmla="*/ 131 h 231"/>
                <a:gd name="T30" fmla="*/ 201 w 197"/>
                <a:gd name="T31" fmla="*/ 155 h 231"/>
                <a:gd name="T32" fmla="*/ 238 w 197"/>
                <a:gd name="T33" fmla="*/ 161 h 231"/>
                <a:gd name="T34" fmla="*/ 243 w 197"/>
                <a:gd name="T35" fmla="*/ 172 h 231"/>
                <a:gd name="T36" fmla="*/ 234 w 197"/>
                <a:gd name="T37" fmla="*/ 205 h 231"/>
                <a:gd name="T38" fmla="*/ 201 w 197"/>
                <a:gd name="T39" fmla="*/ 221 h 231"/>
                <a:gd name="T40" fmla="*/ 162 w 197"/>
                <a:gd name="T41" fmla="*/ 232 h 231"/>
                <a:gd name="T42" fmla="*/ 134 w 197"/>
                <a:gd name="T43" fmla="*/ 277 h 231"/>
                <a:gd name="T44" fmla="*/ 134 w 197"/>
                <a:gd name="T45" fmla="*/ 260 h 231"/>
                <a:gd name="T46" fmla="*/ 113 w 197"/>
                <a:gd name="T47" fmla="*/ 249 h 231"/>
                <a:gd name="T48" fmla="*/ 92 w 197"/>
                <a:gd name="T49" fmla="*/ 264 h 231"/>
                <a:gd name="T50" fmla="*/ 72 w 197"/>
                <a:gd name="T51" fmla="*/ 214 h 231"/>
                <a:gd name="T52" fmla="*/ 53 w 197"/>
                <a:gd name="T53" fmla="*/ 194 h 231"/>
                <a:gd name="T54" fmla="*/ 42 w 197"/>
                <a:gd name="T55" fmla="*/ 142 h 231"/>
                <a:gd name="T56" fmla="*/ 0 w 197"/>
                <a:gd name="T57" fmla="*/ 72 h 23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97"/>
                <a:gd name="T88" fmla="*/ 0 h 231"/>
                <a:gd name="T89" fmla="*/ 197 w 197"/>
                <a:gd name="T90" fmla="*/ 231 h 231"/>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97" h="231">
                  <a:moveTo>
                    <a:pt x="0" y="60"/>
                  </a:moveTo>
                  <a:lnTo>
                    <a:pt x="2" y="40"/>
                  </a:lnTo>
                  <a:lnTo>
                    <a:pt x="12" y="44"/>
                  </a:lnTo>
                  <a:lnTo>
                    <a:pt x="25" y="32"/>
                  </a:lnTo>
                  <a:lnTo>
                    <a:pt x="30" y="23"/>
                  </a:lnTo>
                  <a:lnTo>
                    <a:pt x="20" y="10"/>
                  </a:lnTo>
                  <a:lnTo>
                    <a:pt x="41" y="0"/>
                  </a:lnTo>
                  <a:lnTo>
                    <a:pt x="84" y="27"/>
                  </a:lnTo>
                  <a:lnTo>
                    <a:pt x="84" y="36"/>
                  </a:lnTo>
                  <a:lnTo>
                    <a:pt x="93" y="43"/>
                  </a:lnTo>
                  <a:lnTo>
                    <a:pt x="102" y="49"/>
                  </a:lnTo>
                  <a:lnTo>
                    <a:pt x="111" y="44"/>
                  </a:lnTo>
                  <a:lnTo>
                    <a:pt x="128" y="52"/>
                  </a:lnTo>
                  <a:lnTo>
                    <a:pt x="151" y="104"/>
                  </a:lnTo>
                  <a:lnTo>
                    <a:pt x="153" y="109"/>
                  </a:lnTo>
                  <a:lnTo>
                    <a:pt x="162" y="129"/>
                  </a:lnTo>
                  <a:lnTo>
                    <a:pt x="192" y="134"/>
                  </a:lnTo>
                  <a:lnTo>
                    <a:pt x="196" y="143"/>
                  </a:lnTo>
                  <a:lnTo>
                    <a:pt x="189" y="170"/>
                  </a:lnTo>
                  <a:lnTo>
                    <a:pt x="162" y="184"/>
                  </a:lnTo>
                  <a:lnTo>
                    <a:pt x="131" y="193"/>
                  </a:lnTo>
                  <a:lnTo>
                    <a:pt x="108" y="230"/>
                  </a:lnTo>
                  <a:lnTo>
                    <a:pt x="108" y="216"/>
                  </a:lnTo>
                  <a:lnTo>
                    <a:pt x="91" y="207"/>
                  </a:lnTo>
                  <a:lnTo>
                    <a:pt x="74" y="219"/>
                  </a:lnTo>
                  <a:lnTo>
                    <a:pt x="58" y="178"/>
                  </a:lnTo>
                  <a:lnTo>
                    <a:pt x="43" y="161"/>
                  </a:lnTo>
                  <a:lnTo>
                    <a:pt x="34" y="118"/>
                  </a:lnTo>
                  <a:lnTo>
                    <a:pt x="0" y="6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138" name="Freeform 133"/>
            <p:cNvSpPr>
              <a:spLocks/>
            </p:cNvSpPr>
            <p:nvPr/>
          </p:nvSpPr>
          <p:spPr bwMode="auto">
            <a:xfrm>
              <a:off x="3916" y="968"/>
              <a:ext cx="1964" cy="867"/>
            </a:xfrm>
            <a:custGeom>
              <a:avLst/>
              <a:gdLst/>
              <a:ahLst/>
              <a:cxnLst>
                <a:cxn ang="0">
                  <a:pos x="26" y="452"/>
                </a:cxn>
                <a:cxn ang="0">
                  <a:pos x="84" y="394"/>
                </a:cxn>
                <a:cxn ang="0">
                  <a:pos x="83" y="232"/>
                </a:cxn>
                <a:cxn ang="0">
                  <a:pos x="150" y="214"/>
                </a:cxn>
                <a:cxn ang="0">
                  <a:pos x="166" y="332"/>
                </a:cxn>
                <a:cxn ang="0">
                  <a:pos x="186" y="294"/>
                </a:cxn>
                <a:cxn ang="0">
                  <a:pos x="235" y="254"/>
                </a:cxn>
                <a:cxn ang="0">
                  <a:pos x="364" y="218"/>
                </a:cxn>
                <a:cxn ang="0">
                  <a:pos x="458" y="223"/>
                </a:cxn>
                <a:cxn ang="0">
                  <a:pos x="461" y="125"/>
                </a:cxn>
                <a:cxn ang="0">
                  <a:pos x="495" y="247"/>
                </a:cxn>
                <a:cxn ang="0">
                  <a:pos x="516" y="223"/>
                </a:cxn>
                <a:cxn ang="0">
                  <a:pos x="538" y="223"/>
                </a:cxn>
                <a:cxn ang="0">
                  <a:pos x="515" y="162"/>
                </a:cxn>
                <a:cxn ang="0">
                  <a:pos x="589" y="157"/>
                </a:cxn>
                <a:cxn ang="0">
                  <a:pos x="621" y="101"/>
                </a:cxn>
                <a:cxn ang="0">
                  <a:pos x="706" y="42"/>
                </a:cxn>
                <a:cxn ang="0">
                  <a:pos x="756" y="18"/>
                </a:cxn>
                <a:cxn ang="0">
                  <a:pos x="872" y="48"/>
                </a:cxn>
                <a:cxn ang="0">
                  <a:pos x="803" y="118"/>
                </a:cxn>
                <a:cxn ang="0">
                  <a:pos x="880" y="119"/>
                </a:cxn>
                <a:cxn ang="0">
                  <a:pos x="960" y="103"/>
                </a:cxn>
                <a:cxn ang="0">
                  <a:pos x="1074" y="157"/>
                </a:cxn>
                <a:cxn ang="0">
                  <a:pos x="1198" y="156"/>
                </a:cxn>
                <a:cxn ang="0">
                  <a:pos x="1323" y="202"/>
                </a:cxn>
                <a:cxn ang="0">
                  <a:pos x="1399" y="195"/>
                </a:cxn>
                <a:cxn ang="0">
                  <a:pos x="1548" y="267"/>
                </a:cxn>
                <a:cxn ang="0">
                  <a:pos x="1541" y="319"/>
                </a:cxn>
                <a:cxn ang="0">
                  <a:pos x="1492" y="279"/>
                </a:cxn>
                <a:cxn ang="0">
                  <a:pos x="1477" y="361"/>
                </a:cxn>
                <a:cxn ang="0">
                  <a:pos x="1357" y="398"/>
                </a:cxn>
                <a:cxn ang="0">
                  <a:pos x="1322" y="478"/>
                </a:cxn>
                <a:cxn ang="0">
                  <a:pos x="1271" y="576"/>
                </a:cxn>
                <a:cxn ang="0">
                  <a:pos x="1340" y="364"/>
                </a:cxn>
                <a:cxn ang="0">
                  <a:pos x="1247" y="410"/>
                </a:cxn>
                <a:cxn ang="0">
                  <a:pos x="1140" y="424"/>
                </a:cxn>
                <a:cxn ang="0">
                  <a:pos x="1100" y="529"/>
                </a:cxn>
                <a:cxn ang="0">
                  <a:pos x="1120" y="578"/>
                </a:cxn>
                <a:cxn ang="0">
                  <a:pos x="1034" y="699"/>
                </a:cxn>
                <a:cxn ang="0">
                  <a:pos x="982" y="539"/>
                </a:cxn>
                <a:cxn ang="0">
                  <a:pos x="879" y="587"/>
                </a:cxn>
                <a:cxn ang="0">
                  <a:pos x="724" y="590"/>
                </a:cxn>
                <a:cxn ang="0">
                  <a:pos x="559" y="590"/>
                </a:cxn>
                <a:cxn ang="0">
                  <a:pos x="485" y="536"/>
                </a:cxn>
                <a:cxn ang="0">
                  <a:pos x="394" y="498"/>
                </a:cxn>
                <a:cxn ang="0">
                  <a:pos x="331" y="515"/>
                </a:cxn>
                <a:cxn ang="0">
                  <a:pos x="346" y="576"/>
                </a:cxn>
                <a:cxn ang="0">
                  <a:pos x="302" y="570"/>
                </a:cxn>
                <a:cxn ang="0">
                  <a:pos x="248" y="583"/>
                </a:cxn>
                <a:cxn ang="0">
                  <a:pos x="246" y="620"/>
                </a:cxn>
                <a:cxn ang="0">
                  <a:pos x="258" y="650"/>
                </a:cxn>
                <a:cxn ang="0">
                  <a:pos x="241" y="706"/>
                </a:cxn>
                <a:cxn ang="0">
                  <a:pos x="178" y="684"/>
                </a:cxn>
                <a:cxn ang="0">
                  <a:pos x="181" y="601"/>
                </a:cxn>
                <a:cxn ang="0">
                  <a:pos x="123" y="550"/>
                </a:cxn>
                <a:cxn ang="0">
                  <a:pos x="106" y="536"/>
                </a:cxn>
                <a:cxn ang="0">
                  <a:pos x="64" y="492"/>
                </a:cxn>
                <a:cxn ang="0">
                  <a:pos x="38" y="528"/>
                </a:cxn>
              </a:cxnLst>
              <a:rect l="0" t="0" r="r" b="b"/>
              <a:pathLst>
                <a:path w="1584" h="721">
                  <a:moveTo>
                    <a:pt x="0" y="512"/>
                  </a:moveTo>
                  <a:lnTo>
                    <a:pt x="13" y="495"/>
                  </a:lnTo>
                  <a:lnTo>
                    <a:pt x="9" y="502"/>
                  </a:lnTo>
                  <a:lnTo>
                    <a:pt x="14" y="504"/>
                  </a:lnTo>
                  <a:lnTo>
                    <a:pt x="13" y="470"/>
                  </a:lnTo>
                  <a:lnTo>
                    <a:pt x="19" y="454"/>
                  </a:lnTo>
                  <a:lnTo>
                    <a:pt x="26" y="452"/>
                  </a:lnTo>
                  <a:lnTo>
                    <a:pt x="41" y="467"/>
                  </a:lnTo>
                  <a:lnTo>
                    <a:pt x="45" y="438"/>
                  </a:lnTo>
                  <a:lnTo>
                    <a:pt x="38" y="439"/>
                  </a:lnTo>
                  <a:lnTo>
                    <a:pt x="36" y="423"/>
                  </a:lnTo>
                  <a:lnTo>
                    <a:pt x="98" y="408"/>
                  </a:lnTo>
                  <a:lnTo>
                    <a:pt x="83" y="402"/>
                  </a:lnTo>
                  <a:lnTo>
                    <a:pt x="84" y="394"/>
                  </a:lnTo>
                  <a:lnTo>
                    <a:pt x="74" y="397"/>
                  </a:lnTo>
                  <a:lnTo>
                    <a:pt x="110" y="354"/>
                  </a:lnTo>
                  <a:lnTo>
                    <a:pt x="94" y="310"/>
                  </a:lnTo>
                  <a:lnTo>
                    <a:pt x="98" y="289"/>
                  </a:lnTo>
                  <a:lnTo>
                    <a:pt x="88" y="264"/>
                  </a:lnTo>
                  <a:lnTo>
                    <a:pt x="96" y="251"/>
                  </a:lnTo>
                  <a:lnTo>
                    <a:pt x="83" y="232"/>
                  </a:lnTo>
                  <a:lnTo>
                    <a:pt x="87" y="217"/>
                  </a:lnTo>
                  <a:lnTo>
                    <a:pt x="104" y="200"/>
                  </a:lnTo>
                  <a:lnTo>
                    <a:pt x="113" y="198"/>
                  </a:lnTo>
                  <a:lnTo>
                    <a:pt x="125" y="202"/>
                  </a:lnTo>
                  <a:lnTo>
                    <a:pt x="115" y="206"/>
                  </a:lnTo>
                  <a:lnTo>
                    <a:pt x="123" y="212"/>
                  </a:lnTo>
                  <a:lnTo>
                    <a:pt x="150" y="214"/>
                  </a:lnTo>
                  <a:lnTo>
                    <a:pt x="199" y="251"/>
                  </a:lnTo>
                  <a:lnTo>
                    <a:pt x="200" y="267"/>
                  </a:lnTo>
                  <a:lnTo>
                    <a:pt x="179" y="284"/>
                  </a:lnTo>
                  <a:lnTo>
                    <a:pt x="114" y="262"/>
                  </a:lnTo>
                  <a:lnTo>
                    <a:pt x="140" y="288"/>
                  </a:lnTo>
                  <a:lnTo>
                    <a:pt x="139" y="317"/>
                  </a:lnTo>
                  <a:lnTo>
                    <a:pt x="166" y="332"/>
                  </a:lnTo>
                  <a:lnTo>
                    <a:pt x="173" y="330"/>
                  </a:lnTo>
                  <a:lnTo>
                    <a:pt x="169" y="317"/>
                  </a:lnTo>
                  <a:lnTo>
                    <a:pt x="157" y="313"/>
                  </a:lnTo>
                  <a:lnTo>
                    <a:pt x="160" y="302"/>
                  </a:lnTo>
                  <a:lnTo>
                    <a:pt x="172" y="314"/>
                  </a:lnTo>
                  <a:lnTo>
                    <a:pt x="198" y="317"/>
                  </a:lnTo>
                  <a:lnTo>
                    <a:pt x="186" y="294"/>
                  </a:lnTo>
                  <a:lnTo>
                    <a:pt x="210" y="274"/>
                  </a:lnTo>
                  <a:lnTo>
                    <a:pt x="227" y="288"/>
                  </a:lnTo>
                  <a:lnTo>
                    <a:pt x="227" y="234"/>
                  </a:lnTo>
                  <a:lnTo>
                    <a:pt x="220" y="226"/>
                  </a:lnTo>
                  <a:lnTo>
                    <a:pt x="248" y="238"/>
                  </a:lnTo>
                  <a:lnTo>
                    <a:pt x="251" y="244"/>
                  </a:lnTo>
                  <a:lnTo>
                    <a:pt x="235" y="254"/>
                  </a:lnTo>
                  <a:lnTo>
                    <a:pt x="251" y="271"/>
                  </a:lnTo>
                  <a:lnTo>
                    <a:pt x="263" y="251"/>
                  </a:lnTo>
                  <a:lnTo>
                    <a:pt x="317" y="220"/>
                  </a:lnTo>
                  <a:lnTo>
                    <a:pt x="324" y="218"/>
                  </a:lnTo>
                  <a:lnTo>
                    <a:pt x="317" y="223"/>
                  </a:lnTo>
                  <a:lnTo>
                    <a:pt x="325" y="239"/>
                  </a:lnTo>
                  <a:lnTo>
                    <a:pt x="364" y="218"/>
                  </a:lnTo>
                  <a:lnTo>
                    <a:pt x="372" y="233"/>
                  </a:lnTo>
                  <a:lnTo>
                    <a:pt x="382" y="221"/>
                  </a:lnTo>
                  <a:lnTo>
                    <a:pt x="377" y="204"/>
                  </a:lnTo>
                  <a:lnTo>
                    <a:pt x="383" y="199"/>
                  </a:lnTo>
                  <a:lnTo>
                    <a:pt x="412" y="207"/>
                  </a:lnTo>
                  <a:lnTo>
                    <a:pt x="451" y="237"/>
                  </a:lnTo>
                  <a:lnTo>
                    <a:pt x="458" y="223"/>
                  </a:lnTo>
                  <a:lnTo>
                    <a:pt x="450" y="208"/>
                  </a:lnTo>
                  <a:lnTo>
                    <a:pt x="439" y="203"/>
                  </a:lnTo>
                  <a:lnTo>
                    <a:pt x="443" y="179"/>
                  </a:lnTo>
                  <a:lnTo>
                    <a:pt x="435" y="176"/>
                  </a:lnTo>
                  <a:lnTo>
                    <a:pt x="438" y="165"/>
                  </a:lnTo>
                  <a:lnTo>
                    <a:pt x="452" y="154"/>
                  </a:lnTo>
                  <a:lnTo>
                    <a:pt x="461" y="125"/>
                  </a:lnTo>
                  <a:lnTo>
                    <a:pt x="481" y="125"/>
                  </a:lnTo>
                  <a:lnTo>
                    <a:pt x="490" y="129"/>
                  </a:lnTo>
                  <a:lnTo>
                    <a:pt x="483" y="160"/>
                  </a:lnTo>
                  <a:lnTo>
                    <a:pt x="492" y="175"/>
                  </a:lnTo>
                  <a:lnTo>
                    <a:pt x="489" y="217"/>
                  </a:lnTo>
                  <a:lnTo>
                    <a:pt x="499" y="232"/>
                  </a:lnTo>
                  <a:lnTo>
                    <a:pt x="495" y="247"/>
                  </a:lnTo>
                  <a:lnTo>
                    <a:pt x="480" y="259"/>
                  </a:lnTo>
                  <a:lnTo>
                    <a:pt x="485" y="264"/>
                  </a:lnTo>
                  <a:lnTo>
                    <a:pt x="464" y="271"/>
                  </a:lnTo>
                  <a:lnTo>
                    <a:pt x="486" y="281"/>
                  </a:lnTo>
                  <a:lnTo>
                    <a:pt x="510" y="247"/>
                  </a:lnTo>
                  <a:lnTo>
                    <a:pt x="507" y="226"/>
                  </a:lnTo>
                  <a:lnTo>
                    <a:pt x="516" y="223"/>
                  </a:lnTo>
                  <a:lnTo>
                    <a:pt x="528" y="219"/>
                  </a:lnTo>
                  <a:lnTo>
                    <a:pt x="534" y="231"/>
                  </a:lnTo>
                  <a:lnTo>
                    <a:pt x="534" y="247"/>
                  </a:lnTo>
                  <a:lnTo>
                    <a:pt x="549" y="251"/>
                  </a:lnTo>
                  <a:lnTo>
                    <a:pt x="537" y="246"/>
                  </a:lnTo>
                  <a:lnTo>
                    <a:pt x="542" y="237"/>
                  </a:lnTo>
                  <a:lnTo>
                    <a:pt x="538" y="223"/>
                  </a:lnTo>
                  <a:lnTo>
                    <a:pt x="502" y="214"/>
                  </a:lnTo>
                  <a:lnTo>
                    <a:pt x="507" y="181"/>
                  </a:lnTo>
                  <a:lnTo>
                    <a:pt x="495" y="160"/>
                  </a:lnTo>
                  <a:lnTo>
                    <a:pt x="512" y="141"/>
                  </a:lnTo>
                  <a:lnTo>
                    <a:pt x="510" y="128"/>
                  </a:lnTo>
                  <a:lnTo>
                    <a:pt x="519" y="135"/>
                  </a:lnTo>
                  <a:lnTo>
                    <a:pt x="515" y="162"/>
                  </a:lnTo>
                  <a:lnTo>
                    <a:pt x="520" y="165"/>
                  </a:lnTo>
                  <a:lnTo>
                    <a:pt x="545" y="174"/>
                  </a:lnTo>
                  <a:lnTo>
                    <a:pt x="522" y="151"/>
                  </a:lnTo>
                  <a:lnTo>
                    <a:pt x="539" y="152"/>
                  </a:lnTo>
                  <a:lnTo>
                    <a:pt x="536" y="144"/>
                  </a:lnTo>
                  <a:lnTo>
                    <a:pt x="545" y="139"/>
                  </a:lnTo>
                  <a:lnTo>
                    <a:pt x="589" y="157"/>
                  </a:lnTo>
                  <a:lnTo>
                    <a:pt x="581" y="168"/>
                  </a:lnTo>
                  <a:lnTo>
                    <a:pt x="580" y="185"/>
                  </a:lnTo>
                  <a:lnTo>
                    <a:pt x="589" y="195"/>
                  </a:lnTo>
                  <a:lnTo>
                    <a:pt x="594" y="157"/>
                  </a:lnTo>
                  <a:lnTo>
                    <a:pt x="569" y="137"/>
                  </a:lnTo>
                  <a:lnTo>
                    <a:pt x="564" y="111"/>
                  </a:lnTo>
                  <a:lnTo>
                    <a:pt x="621" y="101"/>
                  </a:lnTo>
                  <a:lnTo>
                    <a:pt x="614" y="77"/>
                  </a:lnTo>
                  <a:lnTo>
                    <a:pt x="621" y="82"/>
                  </a:lnTo>
                  <a:lnTo>
                    <a:pt x="630" y="72"/>
                  </a:lnTo>
                  <a:lnTo>
                    <a:pt x="624" y="70"/>
                  </a:lnTo>
                  <a:lnTo>
                    <a:pt x="683" y="50"/>
                  </a:lnTo>
                  <a:lnTo>
                    <a:pt x="678" y="44"/>
                  </a:lnTo>
                  <a:lnTo>
                    <a:pt x="706" y="42"/>
                  </a:lnTo>
                  <a:lnTo>
                    <a:pt x="705" y="48"/>
                  </a:lnTo>
                  <a:lnTo>
                    <a:pt x="712" y="48"/>
                  </a:lnTo>
                  <a:lnTo>
                    <a:pt x="732" y="40"/>
                  </a:lnTo>
                  <a:lnTo>
                    <a:pt x="742" y="45"/>
                  </a:lnTo>
                  <a:lnTo>
                    <a:pt x="733" y="34"/>
                  </a:lnTo>
                  <a:lnTo>
                    <a:pt x="755" y="31"/>
                  </a:lnTo>
                  <a:lnTo>
                    <a:pt x="756" y="18"/>
                  </a:lnTo>
                  <a:lnTo>
                    <a:pt x="783" y="0"/>
                  </a:lnTo>
                  <a:lnTo>
                    <a:pt x="801" y="11"/>
                  </a:lnTo>
                  <a:lnTo>
                    <a:pt x="785" y="20"/>
                  </a:lnTo>
                  <a:lnTo>
                    <a:pt x="812" y="20"/>
                  </a:lnTo>
                  <a:lnTo>
                    <a:pt x="801" y="34"/>
                  </a:lnTo>
                  <a:lnTo>
                    <a:pt x="847" y="26"/>
                  </a:lnTo>
                  <a:lnTo>
                    <a:pt x="872" y="48"/>
                  </a:lnTo>
                  <a:lnTo>
                    <a:pt x="868" y="56"/>
                  </a:lnTo>
                  <a:lnTo>
                    <a:pt x="860" y="51"/>
                  </a:lnTo>
                  <a:lnTo>
                    <a:pt x="872" y="59"/>
                  </a:lnTo>
                  <a:lnTo>
                    <a:pt x="866" y="72"/>
                  </a:lnTo>
                  <a:lnTo>
                    <a:pt x="783" y="134"/>
                  </a:lnTo>
                  <a:lnTo>
                    <a:pt x="809" y="126"/>
                  </a:lnTo>
                  <a:lnTo>
                    <a:pt x="803" y="118"/>
                  </a:lnTo>
                  <a:lnTo>
                    <a:pt x="846" y="106"/>
                  </a:lnTo>
                  <a:lnTo>
                    <a:pt x="834" y="108"/>
                  </a:lnTo>
                  <a:lnTo>
                    <a:pt x="837" y="98"/>
                  </a:lnTo>
                  <a:lnTo>
                    <a:pt x="860" y="106"/>
                  </a:lnTo>
                  <a:lnTo>
                    <a:pt x="863" y="98"/>
                  </a:lnTo>
                  <a:lnTo>
                    <a:pt x="869" y="118"/>
                  </a:lnTo>
                  <a:lnTo>
                    <a:pt x="880" y="119"/>
                  </a:lnTo>
                  <a:lnTo>
                    <a:pt x="870" y="111"/>
                  </a:lnTo>
                  <a:lnTo>
                    <a:pt x="892" y="106"/>
                  </a:lnTo>
                  <a:lnTo>
                    <a:pt x="919" y="111"/>
                  </a:lnTo>
                  <a:lnTo>
                    <a:pt x="916" y="118"/>
                  </a:lnTo>
                  <a:lnTo>
                    <a:pt x="939" y="125"/>
                  </a:lnTo>
                  <a:lnTo>
                    <a:pt x="959" y="123"/>
                  </a:lnTo>
                  <a:lnTo>
                    <a:pt x="960" y="103"/>
                  </a:lnTo>
                  <a:lnTo>
                    <a:pt x="966" y="101"/>
                  </a:lnTo>
                  <a:lnTo>
                    <a:pt x="1018" y="123"/>
                  </a:lnTo>
                  <a:lnTo>
                    <a:pt x="1011" y="157"/>
                  </a:lnTo>
                  <a:lnTo>
                    <a:pt x="1035" y="179"/>
                  </a:lnTo>
                  <a:lnTo>
                    <a:pt x="1048" y="148"/>
                  </a:lnTo>
                  <a:lnTo>
                    <a:pt x="1057" y="162"/>
                  </a:lnTo>
                  <a:lnTo>
                    <a:pt x="1074" y="157"/>
                  </a:lnTo>
                  <a:lnTo>
                    <a:pt x="1097" y="168"/>
                  </a:lnTo>
                  <a:lnTo>
                    <a:pt x="1115" y="161"/>
                  </a:lnTo>
                  <a:lnTo>
                    <a:pt x="1113" y="148"/>
                  </a:lnTo>
                  <a:lnTo>
                    <a:pt x="1126" y="127"/>
                  </a:lnTo>
                  <a:lnTo>
                    <a:pt x="1203" y="142"/>
                  </a:lnTo>
                  <a:lnTo>
                    <a:pt x="1208" y="152"/>
                  </a:lnTo>
                  <a:lnTo>
                    <a:pt x="1198" y="156"/>
                  </a:lnTo>
                  <a:lnTo>
                    <a:pt x="1223" y="161"/>
                  </a:lnTo>
                  <a:lnTo>
                    <a:pt x="1232" y="176"/>
                  </a:lnTo>
                  <a:lnTo>
                    <a:pt x="1291" y="174"/>
                  </a:lnTo>
                  <a:lnTo>
                    <a:pt x="1301" y="185"/>
                  </a:lnTo>
                  <a:lnTo>
                    <a:pt x="1297" y="200"/>
                  </a:lnTo>
                  <a:lnTo>
                    <a:pt x="1314" y="210"/>
                  </a:lnTo>
                  <a:lnTo>
                    <a:pt x="1323" y="202"/>
                  </a:lnTo>
                  <a:lnTo>
                    <a:pt x="1364" y="208"/>
                  </a:lnTo>
                  <a:lnTo>
                    <a:pt x="1372" y="200"/>
                  </a:lnTo>
                  <a:lnTo>
                    <a:pt x="1377" y="213"/>
                  </a:lnTo>
                  <a:lnTo>
                    <a:pt x="1394" y="224"/>
                  </a:lnTo>
                  <a:lnTo>
                    <a:pt x="1402" y="216"/>
                  </a:lnTo>
                  <a:lnTo>
                    <a:pt x="1394" y="204"/>
                  </a:lnTo>
                  <a:lnTo>
                    <a:pt x="1399" y="195"/>
                  </a:lnTo>
                  <a:lnTo>
                    <a:pt x="1471" y="210"/>
                  </a:lnTo>
                  <a:lnTo>
                    <a:pt x="1519" y="248"/>
                  </a:lnTo>
                  <a:lnTo>
                    <a:pt x="1529" y="248"/>
                  </a:lnTo>
                  <a:lnTo>
                    <a:pt x="1541" y="279"/>
                  </a:lnTo>
                  <a:lnTo>
                    <a:pt x="1536" y="262"/>
                  </a:lnTo>
                  <a:lnTo>
                    <a:pt x="1543" y="260"/>
                  </a:lnTo>
                  <a:lnTo>
                    <a:pt x="1548" y="267"/>
                  </a:lnTo>
                  <a:lnTo>
                    <a:pt x="1562" y="264"/>
                  </a:lnTo>
                  <a:lnTo>
                    <a:pt x="1583" y="282"/>
                  </a:lnTo>
                  <a:lnTo>
                    <a:pt x="1554" y="302"/>
                  </a:lnTo>
                  <a:lnTo>
                    <a:pt x="1559" y="307"/>
                  </a:lnTo>
                  <a:lnTo>
                    <a:pt x="1550" y="311"/>
                  </a:lnTo>
                  <a:lnTo>
                    <a:pt x="1558" y="318"/>
                  </a:lnTo>
                  <a:lnTo>
                    <a:pt x="1541" y="319"/>
                  </a:lnTo>
                  <a:lnTo>
                    <a:pt x="1536" y="307"/>
                  </a:lnTo>
                  <a:lnTo>
                    <a:pt x="1529" y="312"/>
                  </a:lnTo>
                  <a:lnTo>
                    <a:pt x="1518" y="294"/>
                  </a:lnTo>
                  <a:lnTo>
                    <a:pt x="1500" y="294"/>
                  </a:lnTo>
                  <a:lnTo>
                    <a:pt x="1495" y="284"/>
                  </a:lnTo>
                  <a:lnTo>
                    <a:pt x="1499" y="279"/>
                  </a:lnTo>
                  <a:lnTo>
                    <a:pt x="1492" y="279"/>
                  </a:lnTo>
                  <a:lnTo>
                    <a:pt x="1486" y="282"/>
                  </a:lnTo>
                  <a:lnTo>
                    <a:pt x="1493" y="295"/>
                  </a:lnTo>
                  <a:lnTo>
                    <a:pt x="1489" y="302"/>
                  </a:lnTo>
                  <a:lnTo>
                    <a:pt x="1472" y="315"/>
                  </a:lnTo>
                  <a:lnTo>
                    <a:pt x="1462" y="312"/>
                  </a:lnTo>
                  <a:lnTo>
                    <a:pt x="1480" y="347"/>
                  </a:lnTo>
                  <a:lnTo>
                    <a:pt x="1477" y="361"/>
                  </a:lnTo>
                  <a:lnTo>
                    <a:pt x="1459" y="351"/>
                  </a:lnTo>
                  <a:lnTo>
                    <a:pt x="1459" y="357"/>
                  </a:lnTo>
                  <a:lnTo>
                    <a:pt x="1426" y="374"/>
                  </a:lnTo>
                  <a:lnTo>
                    <a:pt x="1396" y="410"/>
                  </a:lnTo>
                  <a:lnTo>
                    <a:pt x="1376" y="396"/>
                  </a:lnTo>
                  <a:lnTo>
                    <a:pt x="1357" y="410"/>
                  </a:lnTo>
                  <a:lnTo>
                    <a:pt x="1357" y="398"/>
                  </a:lnTo>
                  <a:lnTo>
                    <a:pt x="1346" y="412"/>
                  </a:lnTo>
                  <a:lnTo>
                    <a:pt x="1333" y="410"/>
                  </a:lnTo>
                  <a:lnTo>
                    <a:pt x="1320" y="445"/>
                  </a:lnTo>
                  <a:lnTo>
                    <a:pt x="1330" y="452"/>
                  </a:lnTo>
                  <a:lnTo>
                    <a:pt x="1326" y="463"/>
                  </a:lnTo>
                  <a:lnTo>
                    <a:pt x="1331" y="481"/>
                  </a:lnTo>
                  <a:lnTo>
                    <a:pt x="1322" y="478"/>
                  </a:lnTo>
                  <a:lnTo>
                    <a:pt x="1316" y="494"/>
                  </a:lnTo>
                  <a:lnTo>
                    <a:pt x="1320" y="508"/>
                  </a:lnTo>
                  <a:lnTo>
                    <a:pt x="1299" y="520"/>
                  </a:lnTo>
                  <a:lnTo>
                    <a:pt x="1301" y="535"/>
                  </a:lnTo>
                  <a:lnTo>
                    <a:pt x="1288" y="540"/>
                  </a:lnTo>
                  <a:lnTo>
                    <a:pt x="1284" y="557"/>
                  </a:lnTo>
                  <a:lnTo>
                    <a:pt x="1271" y="576"/>
                  </a:lnTo>
                  <a:lnTo>
                    <a:pt x="1261" y="508"/>
                  </a:lnTo>
                  <a:lnTo>
                    <a:pt x="1262" y="472"/>
                  </a:lnTo>
                  <a:lnTo>
                    <a:pt x="1271" y="450"/>
                  </a:lnTo>
                  <a:lnTo>
                    <a:pt x="1286" y="445"/>
                  </a:lnTo>
                  <a:lnTo>
                    <a:pt x="1319" y="400"/>
                  </a:lnTo>
                  <a:lnTo>
                    <a:pt x="1334" y="390"/>
                  </a:lnTo>
                  <a:lnTo>
                    <a:pt x="1340" y="364"/>
                  </a:lnTo>
                  <a:lnTo>
                    <a:pt x="1346" y="357"/>
                  </a:lnTo>
                  <a:lnTo>
                    <a:pt x="1334" y="357"/>
                  </a:lnTo>
                  <a:lnTo>
                    <a:pt x="1330" y="378"/>
                  </a:lnTo>
                  <a:lnTo>
                    <a:pt x="1302" y="397"/>
                  </a:lnTo>
                  <a:lnTo>
                    <a:pt x="1305" y="369"/>
                  </a:lnTo>
                  <a:lnTo>
                    <a:pt x="1275" y="375"/>
                  </a:lnTo>
                  <a:lnTo>
                    <a:pt x="1247" y="410"/>
                  </a:lnTo>
                  <a:lnTo>
                    <a:pt x="1252" y="425"/>
                  </a:lnTo>
                  <a:lnTo>
                    <a:pt x="1222" y="430"/>
                  </a:lnTo>
                  <a:lnTo>
                    <a:pt x="1218" y="426"/>
                  </a:lnTo>
                  <a:lnTo>
                    <a:pt x="1229" y="424"/>
                  </a:lnTo>
                  <a:lnTo>
                    <a:pt x="1203" y="415"/>
                  </a:lnTo>
                  <a:lnTo>
                    <a:pt x="1197" y="424"/>
                  </a:lnTo>
                  <a:lnTo>
                    <a:pt x="1140" y="424"/>
                  </a:lnTo>
                  <a:lnTo>
                    <a:pt x="1072" y="507"/>
                  </a:lnTo>
                  <a:lnTo>
                    <a:pt x="1086" y="510"/>
                  </a:lnTo>
                  <a:lnTo>
                    <a:pt x="1086" y="525"/>
                  </a:lnTo>
                  <a:lnTo>
                    <a:pt x="1094" y="515"/>
                  </a:lnTo>
                  <a:lnTo>
                    <a:pt x="1091" y="528"/>
                  </a:lnTo>
                  <a:lnTo>
                    <a:pt x="1102" y="520"/>
                  </a:lnTo>
                  <a:lnTo>
                    <a:pt x="1100" y="529"/>
                  </a:lnTo>
                  <a:lnTo>
                    <a:pt x="1104" y="515"/>
                  </a:lnTo>
                  <a:lnTo>
                    <a:pt x="1113" y="516"/>
                  </a:lnTo>
                  <a:lnTo>
                    <a:pt x="1128" y="533"/>
                  </a:lnTo>
                  <a:lnTo>
                    <a:pt x="1115" y="535"/>
                  </a:lnTo>
                  <a:lnTo>
                    <a:pt x="1126" y="540"/>
                  </a:lnTo>
                  <a:lnTo>
                    <a:pt x="1129" y="552"/>
                  </a:lnTo>
                  <a:lnTo>
                    <a:pt x="1120" y="578"/>
                  </a:lnTo>
                  <a:lnTo>
                    <a:pt x="1118" y="617"/>
                  </a:lnTo>
                  <a:lnTo>
                    <a:pt x="1071" y="699"/>
                  </a:lnTo>
                  <a:lnTo>
                    <a:pt x="1054" y="709"/>
                  </a:lnTo>
                  <a:lnTo>
                    <a:pt x="1041" y="699"/>
                  </a:lnTo>
                  <a:lnTo>
                    <a:pt x="1029" y="714"/>
                  </a:lnTo>
                  <a:lnTo>
                    <a:pt x="1028" y="711"/>
                  </a:lnTo>
                  <a:lnTo>
                    <a:pt x="1034" y="699"/>
                  </a:lnTo>
                  <a:lnTo>
                    <a:pt x="1032" y="678"/>
                  </a:lnTo>
                  <a:lnTo>
                    <a:pt x="1052" y="670"/>
                  </a:lnTo>
                  <a:lnTo>
                    <a:pt x="1068" y="616"/>
                  </a:lnTo>
                  <a:lnTo>
                    <a:pt x="1033" y="629"/>
                  </a:lnTo>
                  <a:lnTo>
                    <a:pt x="1028" y="608"/>
                  </a:lnTo>
                  <a:lnTo>
                    <a:pt x="1000" y="596"/>
                  </a:lnTo>
                  <a:lnTo>
                    <a:pt x="982" y="539"/>
                  </a:lnTo>
                  <a:lnTo>
                    <a:pt x="964" y="529"/>
                  </a:lnTo>
                  <a:lnTo>
                    <a:pt x="930" y="544"/>
                  </a:lnTo>
                  <a:lnTo>
                    <a:pt x="937" y="556"/>
                  </a:lnTo>
                  <a:lnTo>
                    <a:pt x="923" y="590"/>
                  </a:lnTo>
                  <a:lnTo>
                    <a:pt x="910" y="598"/>
                  </a:lnTo>
                  <a:lnTo>
                    <a:pt x="895" y="591"/>
                  </a:lnTo>
                  <a:lnTo>
                    <a:pt x="879" y="587"/>
                  </a:lnTo>
                  <a:lnTo>
                    <a:pt x="835" y="602"/>
                  </a:lnTo>
                  <a:lnTo>
                    <a:pt x="797" y="580"/>
                  </a:lnTo>
                  <a:lnTo>
                    <a:pt x="771" y="583"/>
                  </a:lnTo>
                  <a:lnTo>
                    <a:pt x="763" y="565"/>
                  </a:lnTo>
                  <a:lnTo>
                    <a:pt x="738" y="552"/>
                  </a:lnTo>
                  <a:lnTo>
                    <a:pt x="725" y="565"/>
                  </a:lnTo>
                  <a:lnTo>
                    <a:pt x="724" y="590"/>
                  </a:lnTo>
                  <a:lnTo>
                    <a:pt x="669" y="579"/>
                  </a:lnTo>
                  <a:lnTo>
                    <a:pt x="639" y="602"/>
                  </a:lnTo>
                  <a:lnTo>
                    <a:pt x="624" y="611"/>
                  </a:lnTo>
                  <a:lnTo>
                    <a:pt x="604" y="593"/>
                  </a:lnTo>
                  <a:lnTo>
                    <a:pt x="591" y="603"/>
                  </a:lnTo>
                  <a:lnTo>
                    <a:pt x="568" y="591"/>
                  </a:lnTo>
                  <a:lnTo>
                    <a:pt x="559" y="590"/>
                  </a:lnTo>
                  <a:lnTo>
                    <a:pt x="552" y="570"/>
                  </a:lnTo>
                  <a:lnTo>
                    <a:pt x="539" y="570"/>
                  </a:lnTo>
                  <a:lnTo>
                    <a:pt x="534" y="573"/>
                  </a:lnTo>
                  <a:lnTo>
                    <a:pt x="524" y="558"/>
                  </a:lnTo>
                  <a:lnTo>
                    <a:pt x="517" y="563"/>
                  </a:lnTo>
                  <a:lnTo>
                    <a:pt x="511" y="568"/>
                  </a:lnTo>
                  <a:lnTo>
                    <a:pt x="485" y="536"/>
                  </a:lnTo>
                  <a:lnTo>
                    <a:pt x="477" y="533"/>
                  </a:lnTo>
                  <a:lnTo>
                    <a:pt x="460" y="510"/>
                  </a:lnTo>
                  <a:lnTo>
                    <a:pt x="443" y="525"/>
                  </a:lnTo>
                  <a:lnTo>
                    <a:pt x="440" y="515"/>
                  </a:lnTo>
                  <a:lnTo>
                    <a:pt x="416" y="514"/>
                  </a:lnTo>
                  <a:lnTo>
                    <a:pt x="407" y="496"/>
                  </a:lnTo>
                  <a:lnTo>
                    <a:pt x="394" y="498"/>
                  </a:lnTo>
                  <a:lnTo>
                    <a:pt x="389" y="505"/>
                  </a:lnTo>
                  <a:lnTo>
                    <a:pt x="372" y="509"/>
                  </a:lnTo>
                  <a:lnTo>
                    <a:pt x="368" y="505"/>
                  </a:lnTo>
                  <a:lnTo>
                    <a:pt x="362" y="518"/>
                  </a:lnTo>
                  <a:lnTo>
                    <a:pt x="357" y="515"/>
                  </a:lnTo>
                  <a:lnTo>
                    <a:pt x="338" y="519"/>
                  </a:lnTo>
                  <a:lnTo>
                    <a:pt x="331" y="515"/>
                  </a:lnTo>
                  <a:lnTo>
                    <a:pt x="329" y="519"/>
                  </a:lnTo>
                  <a:lnTo>
                    <a:pt x="339" y="533"/>
                  </a:lnTo>
                  <a:lnTo>
                    <a:pt x="332" y="542"/>
                  </a:lnTo>
                  <a:lnTo>
                    <a:pt x="333" y="555"/>
                  </a:lnTo>
                  <a:lnTo>
                    <a:pt x="344" y="555"/>
                  </a:lnTo>
                  <a:lnTo>
                    <a:pt x="348" y="568"/>
                  </a:lnTo>
                  <a:lnTo>
                    <a:pt x="346" y="576"/>
                  </a:lnTo>
                  <a:lnTo>
                    <a:pt x="338" y="570"/>
                  </a:lnTo>
                  <a:lnTo>
                    <a:pt x="331" y="576"/>
                  </a:lnTo>
                  <a:lnTo>
                    <a:pt x="325" y="571"/>
                  </a:lnTo>
                  <a:lnTo>
                    <a:pt x="322" y="563"/>
                  </a:lnTo>
                  <a:lnTo>
                    <a:pt x="315" y="568"/>
                  </a:lnTo>
                  <a:lnTo>
                    <a:pt x="309" y="563"/>
                  </a:lnTo>
                  <a:lnTo>
                    <a:pt x="302" y="570"/>
                  </a:lnTo>
                  <a:lnTo>
                    <a:pt x="294" y="571"/>
                  </a:lnTo>
                  <a:lnTo>
                    <a:pt x="289" y="563"/>
                  </a:lnTo>
                  <a:lnTo>
                    <a:pt x="259" y="560"/>
                  </a:lnTo>
                  <a:lnTo>
                    <a:pt x="255" y="565"/>
                  </a:lnTo>
                  <a:lnTo>
                    <a:pt x="252" y="564"/>
                  </a:lnTo>
                  <a:lnTo>
                    <a:pt x="248" y="574"/>
                  </a:lnTo>
                  <a:lnTo>
                    <a:pt x="248" y="583"/>
                  </a:lnTo>
                  <a:lnTo>
                    <a:pt x="245" y="584"/>
                  </a:lnTo>
                  <a:lnTo>
                    <a:pt x="242" y="576"/>
                  </a:lnTo>
                  <a:lnTo>
                    <a:pt x="238" y="577"/>
                  </a:lnTo>
                  <a:lnTo>
                    <a:pt x="237" y="605"/>
                  </a:lnTo>
                  <a:lnTo>
                    <a:pt x="241" y="613"/>
                  </a:lnTo>
                  <a:lnTo>
                    <a:pt x="241" y="621"/>
                  </a:lnTo>
                  <a:lnTo>
                    <a:pt x="246" y="620"/>
                  </a:lnTo>
                  <a:lnTo>
                    <a:pt x="252" y="616"/>
                  </a:lnTo>
                  <a:lnTo>
                    <a:pt x="258" y="629"/>
                  </a:lnTo>
                  <a:lnTo>
                    <a:pt x="262" y="637"/>
                  </a:lnTo>
                  <a:lnTo>
                    <a:pt x="267" y="647"/>
                  </a:lnTo>
                  <a:lnTo>
                    <a:pt x="273" y="650"/>
                  </a:lnTo>
                  <a:lnTo>
                    <a:pt x="264" y="658"/>
                  </a:lnTo>
                  <a:lnTo>
                    <a:pt x="258" y="650"/>
                  </a:lnTo>
                  <a:lnTo>
                    <a:pt x="252" y="681"/>
                  </a:lnTo>
                  <a:lnTo>
                    <a:pt x="259" y="689"/>
                  </a:lnTo>
                  <a:lnTo>
                    <a:pt x="266" y="720"/>
                  </a:lnTo>
                  <a:lnTo>
                    <a:pt x="260" y="714"/>
                  </a:lnTo>
                  <a:lnTo>
                    <a:pt x="254" y="711"/>
                  </a:lnTo>
                  <a:lnTo>
                    <a:pt x="246" y="709"/>
                  </a:lnTo>
                  <a:lnTo>
                    <a:pt x="241" y="706"/>
                  </a:lnTo>
                  <a:lnTo>
                    <a:pt x="237" y="706"/>
                  </a:lnTo>
                  <a:lnTo>
                    <a:pt x="232" y="694"/>
                  </a:lnTo>
                  <a:lnTo>
                    <a:pt x="223" y="701"/>
                  </a:lnTo>
                  <a:lnTo>
                    <a:pt x="214" y="701"/>
                  </a:lnTo>
                  <a:lnTo>
                    <a:pt x="208" y="691"/>
                  </a:lnTo>
                  <a:lnTo>
                    <a:pt x="193" y="683"/>
                  </a:lnTo>
                  <a:lnTo>
                    <a:pt x="178" y="684"/>
                  </a:lnTo>
                  <a:lnTo>
                    <a:pt x="163" y="669"/>
                  </a:lnTo>
                  <a:lnTo>
                    <a:pt x="175" y="655"/>
                  </a:lnTo>
                  <a:lnTo>
                    <a:pt x="177" y="643"/>
                  </a:lnTo>
                  <a:lnTo>
                    <a:pt x="176" y="631"/>
                  </a:lnTo>
                  <a:lnTo>
                    <a:pt x="177" y="622"/>
                  </a:lnTo>
                  <a:lnTo>
                    <a:pt x="185" y="619"/>
                  </a:lnTo>
                  <a:lnTo>
                    <a:pt x="181" y="601"/>
                  </a:lnTo>
                  <a:lnTo>
                    <a:pt x="172" y="596"/>
                  </a:lnTo>
                  <a:lnTo>
                    <a:pt x="167" y="592"/>
                  </a:lnTo>
                  <a:lnTo>
                    <a:pt x="161" y="595"/>
                  </a:lnTo>
                  <a:lnTo>
                    <a:pt x="147" y="590"/>
                  </a:lnTo>
                  <a:lnTo>
                    <a:pt x="136" y="572"/>
                  </a:lnTo>
                  <a:lnTo>
                    <a:pt x="127" y="567"/>
                  </a:lnTo>
                  <a:lnTo>
                    <a:pt x="123" y="550"/>
                  </a:lnTo>
                  <a:lnTo>
                    <a:pt x="115" y="548"/>
                  </a:lnTo>
                  <a:lnTo>
                    <a:pt x="107" y="554"/>
                  </a:lnTo>
                  <a:lnTo>
                    <a:pt x="103" y="557"/>
                  </a:lnTo>
                  <a:lnTo>
                    <a:pt x="100" y="550"/>
                  </a:lnTo>
                  <a:lnTo>
                    <a:pt x="97" y="542"/>
                  </a:lnTo>
                  <a:lnTo>
                    <a:pt x="107" y="541"/>
                  </a:lnTo>
                  <a:lnTo>
                    <a:pt x="106" y="536"/>
                  </a:lnTo>
                  <a:lnTo>
                    <a:pt x="104" y="532"/>
                  </a:lnTo>
                  <a:lnTo>
                    <a:pt x="100" y="528"/>
                  </a:lnTo>
                  <a:lnTo>
                    <a:pt x="95" y="509"/>
                  </a:lnTo>
                  <a:lnTo>
                    <a:pt x="87" y="499"/>
                  </a:lnTo>
                  <a:lnTo>
                    <a:pt x="78" y="498"/>
                  </a:lnTo>
                  <a:lnTo>
                    <a:pt x="70" y="498"/>
                  </a:lnTo>
                  <a:lnTo>
                    <a:pt x="64" y="492"/>
                  </a:lnTo>
                  <a:lnTo>
                    <a:pt x="59" y="492"/>
                  </a:lnTo>
                  <a:lnTo>
                    <a:pt x="54" y="492"/>
                  </a:lnTo>
                  <a:lnTo>
                    <a:pt x="51" y="496"/>
                  </a:lnTo>
                  <a:lnTo>
                    <a:pt x="45" y="505"/>
                  </a:lnTo>
                  <a:lnTo>
                    <a:pt x="44" y="513"/>
                  </a:lnTo>
                  <a:lnTo>
                    <a:pt x="42" y="515"/>
                  </a:lnTo>
                  <a:lnTo>
                    <a:pt x="38" y="528"/>
                  </a:lnTo>
                  <a:lnTo>
                    <a:pt x="36" y="524"/>
                  </a:lnTo>
                  <a:lnTo>
                    <a:pt x="35" y="519"/>
                  </a:lnTo>
                  <a:lnTo>
                    <a:pt x="0" y="512"/>
                  </a:lnTo>
                </a:path>
              </a:pathLst>
            </a:custGeom>
            <a:solidFill>
              <a:schemeClr val="accent6">
                <a:lumMod val="75000"/>
              </a:schemeClr>
            </a:solidFill>
            <a:ln w="12699" cap="rnd" cmpd="sng">
              <a:solidFill>
                <a:srgbClr val="000000"/>
              </a:solidFill>
              <a:prstDash val="solid"/>
              <a:round/>
              <a:headEnd/>
              <a:tailEnd/>
            </a:ln>
            <a:effectLst/>
          </p:spPr>
          <p:txBody>
            <a:bodyPr/>
            <a:lstStyle/>
            <a:p>
              <a:pPr eaLnBrk="0" hangingPunct="0">
                <a:defRPr/>
              </a:pPr>
              <a:endParaRPr lang="it-IT">
                <a:cs typeface="+mn-cs"/>
              </a:endParaRPr>
            </a:p>
          </p:txBody>
        </p:sp>
        <p:sp>
          <p:nvSpPr>
            <p:cNvPr id="42118" name="Freeform 134"/>
            <p:cNvSpPr>
              <a:spLocks/>
            </p:cNvSpPr>
            <p:nvPr/>
          </p:nvSpPr>
          <p:spPr bwMode="auto">
            <a:xfrm>
              <a:off x="4224" y="855"/>
              <a:ext cx="61" cy="35"/>
            </a:xfrm>
            <a:custGeom>
              <a:avLst/>
              <a:gdLst>
                <a:gd name="T0" fmla="*/ 0 w 49"/>
                <a:gd name="T1" fmla="*/ 24 h 29"/>
                <a:gd name="T2" fmla="*/ 11 w 49"/>
                <a:gd name="T3" fmla="*/ 16 h 29"/>
                <a:gd name="T4" fmla="*/ 2 w 49"/>
                <a:gd name="T5" fmla="*/ 10 h 29"/>
                <a:gd name="T6" fmla="*/ 46 w 49"/>
                <a:gd name="T7" fmla="*/ 0 h 29"/>
                <a:gd name="T8" fmla="*/ 54 w 49"/>
                <a:gd name="T9" fmla="*/ 1 h 29"/>
                <a:gd name="T10" fmla="*/ 46 w 49"/>
                <a:gd name="T11" fmla="*/ 8 h 29"/>
                <a:gd name="T12" fmla="*/ 60 w 49"/>
                <a:gd name="T13" fmla="*/ 8 h 29"/>
                <a:gd name="T14" fmla="*/ 22 w 49"/>
                <a:gd name="T15" fmla="*/ 28 h 29"/>
                <a:gd name="T16" fmla="*/ 11 w 49"/>
                <a:gd name="T17" fmla="*/ 34 h 29"/>
                <a:gd name="T18" fmla="*/ 14 w 49"/>
                <a:gd name="T19" fmla="*/ 25 h 29"/>
                <a:gd name="T20" fmla="*/ 0 w 49"/>
                <a:gd name="T21" fmla="*/ 24 h 2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29"/>
                <a:gd name="T35" fmla="*/ 49 w 49"/>
                <a:gd name="T36" fmla="*/ 29 h 2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29">
                  <a:moveTo>
                    <a:pt x="0" y="20"/>
                  </a:moveTo>
                  <a:lnTo>
                    <a:pt x="9" y="13"/>
                  </a:lnTo>
                  <a:lnTo>
                    <a:pt x="2" y="8"/>
                  </a:lnTo>
                  <a:lnTo>
                    <a:pt x="37" y="0"/>
                  </a:lnTo>
                  <a:lnTo>
                    <a:pt x="43" y="1"/>
                  </a:lnTo>
                  <a:lnTo>
                    <a:pt x="37" y="7"/>
                  </a:lnTo>
                  <a:lnTo>
                    <a:pt x="48" y="7"/>
                  </a:lnTo>
                  <a:lnTo>
                    <a:pt x="18" y="23"/>
                  </a:lnTo>
                  <a:lnTo>
                    <a:pt x="9" y="28"/>
                  </a:lnTo>
                  <a:lnTo>
                    <a:pt x="11" y="21"/>
                  </a:lnTo>
                  <a:lnTo>
                    <a:pt x="0" y="2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19" name="Freeform 135"/>
            <p:cNvSpPr>
              <a:spLocks/>
            </p:cNvSpPr>
            <p:nvPr/>
          </p:nvSpPr>
          <p:spPr bwMode="auto">
            <a:xfrm>
              <a:off x="4243" y="1218"/>
              <a:ext cx="30" cy="20"/>
            </a:xfrm>
            <a:custGeom>
              <a:avLst/>
              <a:gdLst>
                <a:gd name="T0" fmla="*/ 0 w 25"/>
                <a:gd name="T1" fmla="*/ 19 h 17"/>
                <a:gd name="T2" fmla="*/ 8 w 25"/>
                <a:gd name="T3" fmla="*/ 0 h 17"/>
                <a:gd name="T4" fmla="*/ 29 w 25"/>
                <a:gd name="T5" fmla="*/ 9 h 17"/>
                <a:gd name="T6" fmla="*/ 0 w 25"/>
                <a:gd name="T7" fmla="*/ 19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6"/>
                  </a:moveTo>
                  <a:lnTo>
                    <a:pt x="7" y="0"/>
                  </a:lnTo>
                  <a:lnTo>
                    <a:pt x="24" y="8"/>
                  </a:lnTo>
                  <a:lnTo>
                    <a:pt x="0" y="16"/>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120" name="Freeform 136"/>
            <p:cNvSpPr>
              <a:spLocks/>
            </p:cNvSpPr>
            <p:nvPr/>
          </p:nvSpPr>
          <p:spPr bwMode="auto">
            <a:xfrm>
              <a:off x="4282" y="1110"/>
              <a:ext cx="72" cy="74"/>
            </a:xfrm>
            <a:custGeom>
              <a:avLst/>
              <a:gdLst>
                <a:gd name="T0" fmla="*/ 0 w 58"/>
                <a:gd name="T1" fmla="*/ 36 h 62"/>
                <a:gd name="T2" fmla="*/ 5 w 58"/>
                <a:gd name="T3" fmla="*/ 51 h 62"/>
                <a:gd name="T4" fmla="*/ 12 w 58"/>
                <a:gd name="T5" fmla="*/ 47 h 62"/>
                <a:gd name="T6" fmla="*/ 21 w 58"/>
                <a:gd name="T7" fmla="*/ 56 h 62"/>
                <a:gd name="T8" fmla="*/ 27 w 58"/>
                <a:gd name="T9" fmla="*/ 51 h 62"/>
                <a:gd name="T10" fmla="*/ 26 w 58"/>
                <a:gd name="T11" fmla="*/ 69 h 62"/>
                <a:gd name="T12" fmla="*/ 71 w 58"/>
                <a:gd name="T13" fmla="*/ 73 h 62"/>
                <a:gd name="T14" fmla="*/ 53 w 58"/>
                <a:gd name="T15" fmla="*/ 60 h 62"/>
                <a:gd name="T16" fmla="*/ 46 w 58"/>
                <a:gd name="T17" fmla="*/ 37 h 62"/>
                <a:gd name="T18" fmla="*/ 46 w 58"/>
                <a:gd name="T19" fmla="*/ 13 h 62"/>
                <a:gd name="T20" fmla="*/ 57 w 58"/>
                <a:gd name="T21" fmla="*/ 0 h 62"/>
                <a:gd name="T22" fmla="*/ 17 w 58"/>
                <a:gd name="T23" fmla="*/ 5 h 62"/>
                <a:gd name="T24" fmla="*/ 9 w 58"/>
                <a:gd name="T25" fmla="*/ 36 h 62"/>
                <a:gd name="T26" fmla="*/ 0 w 58"/>
                <a:gd name="T27" fmla="*/ 36 h 6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8"/>
                <a:gd name="T43" fmla="*/ 0 h 62"/>
                <a:gd name="T44" fmla="*/ 58 w 58"/>
                <a:gd name="T45" fmla="*/ 62 h 6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8" h="62">
                  <a:moveTo>
                    <a:pt x="0" y="30"/>
                  </a:moveTo>
                  <a:lnTo>
                    <a:pt x="4" y="43"/>
                  </a:lnTo>
                  <a:lnTo>
                    <a:pt x="10" y="39"/>
                  </a:lnTo>
                  <a:lnTo>
                    <a:pt x="17" y="47"/>
                  </a:lnTo>
                  <a:lnTo>
                    <a:pt x="22" y="43"/>
                  </a:lnTo>
                  <a:lnTo>
                    <a:pt x="21" y="58"/>
                  </a:lnTo>
                  <a:lnTo>
                    <a:pt x="57" y="61"/>
                  </a:lnTo>
                  <a:lnTo>
                    <a:pt x="43" y="50"/>
                  </a:lnTo>
                  <a:lnTo>
                    <a:pt x="37" y="31"/>
                  </a:lnTo>
                  <a:lnTo>
                    <a:pt x="37" y="11"/>
                  </a:lnTo>
                  <a:lnTo>
                    <a:pt x="46" y="0"/>
                  </a:lnTo>
                  <a:lnTo>
                    <a:pt x="14" y="4"/>
                  </a:lnTo>
                  <a:lnTo>
                    <a:pt x="7" y="30"/>
                  </a:lnTo>
                  <a:lnTo>
                    <a:pt x="0" y="3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21" name="Freeform 137"/>
            <p:cNvSpPr>
              <a:spLocks/>
            </p:cNvSpPr>
            <p:nvPr/>
          </p:nvSpPr>
          <p:spPr bwMode="auto">
            <a:xfrm>
              <a:off x="4308" y="992"/>
              <a:ext cx="178" cy="119"/>
            </a:xfrm>
            <a:custGeom>
              <a:avLst/>
              <a:gdLst>
                <a:gd name="T0" fmla="*/ 0 w 144"/>
                <a:gd name="T1" fmla="*/ 100 h 99"/>
                <a:gd name="T2" fmla="*/ 16 w 144"/>
                <a:gd name="T3" fmla="*/ 103 h 99"/>
                <a:gd name="T4" fmla="*/ 5 w 144"/>
                <a:gd name="T5" fmla="*/ 114 h 99"/>
                <a:gd name="T6" fmla="*/ 35 w 144"/>
                <a:gd name="T7" fmla="*/ 118 h 99"/>
                <a:gd name="T8" fmla="*/ 36 w 144"/>
                <a:gd name="T9" fmla="*/ 103 h 99"/>
                <a:gd name="T10" fmla="*/ 43 w 144"/>
                <a:gd name="T11" fmla="*/ 106 h 99"/>
                <a:gd name="T12" fmla="*/ 35 w 144"/>
                <a:gd name="T13" fmla="*/ 99 h 99"/>
                <a:gd name="T14" fmla="*/ 47 w 144"/>
                <a:gd name="T15" fmla="*/ 101 h 99"/>
                <a:gd name="T16" fmla="*/ 43 w 144"/>
                <a:gd name="T17" fmla="*/ 85 h 99"/>
                <a:gd name="T18" fmla="*/ 49 w 144"/>
                <a:gd name="T19" fmla="*/ 95 h 99"/>
                <a:gd name="T20" fmla="*/ 58 w 144"/>
                <a:gd name="T21" fmla="*/ 87 h 99"/>
                <a:gd name="T22" fmla="*/ 53 w 144"/>
                <a:gd name="T23" fmla="*/ 77 h 99"/>
                <a:gd name="T24" fmla="*/ 70 w 144"/>
                <a:gd name="T25" fmla="*/ 78 h 99"/>
                <a:gd name="T26" fmla="*/ 66 w 144"/>
                <a:gd name="T27" fmla="*/ 72 h 99"/>
                <a:gd name="T28" fmla="*/ 74 w 144"/>
                <a:gd name="T29" fmla="*/ 73 h 99"/>
                <a:gd name="T30" fmla="*/ 79 w 144"/>
                <a:gd name="T31" fmla="*/ 63 h 99"/>
                <a:gd name="T32" fmla="*/ 167 w 144"/>
                <a:gd name="T33" fmla="*/ 24 h 99"/>
                <a:gd name="T34" fmla="*/ 177 w 144"/>
                <a:gd name="T35" fmla="*/ 10 h 99"/>
                <a:gd name="T36" fmla="*/ 159 w 144"/>
                <a:gd name="T37" fmla="*/ 0 h 99"/>
                <a:gd name="T38" fmla="*/ 122 w 144"/>
                <a:gd name="T39" fmla="*/ 23 h 99"/>
                <a:gd name="T40" fmla="*/ 83 w 144"/>
                <a:gd name="T41" fmla="*/ 23 h 99"/>
                <a:gd name="T42" fmla="*/ 42 w 144"/>
                <a:gd name="T43" fmla="*/ 55 h 99"/>
                <a:gd name="T44" fmla="*/ 21 w 144"/>
                <a:gd name="T45" fmla="*/ 59 h 99"/>
                <a:gd name="T46" fmla="*/ 21 w 144"/>
                <a:gd name="T47" fmla="*/ 72 h 99"/>
                <a:gd name="T48" fmla="*/ 35 w 144"/>
                <a:gd name="T49" fmla="*/ 73 h 99"/>
                <a:gd name="T50" fmla="*/ 20 w 144"/>
                <a:gd name="T51" fmla="*/ 75 h 99"/>
                <a:gd name="T52" fmla="*/ 26 w 144"/>
                <a:gd name="T53" fmla="*/ 81 h 99"/>
                <a:gd name="T54" fmla="*/ 16 w 144"/>
                <a:gd name="T55" fmla="*/ 87 h 99"/>
                <a:gd name="T56" fmla="*/ 27 w 144"/>
                <a:gd name="T57" fmla="*/ 94 h 99"/>
                <a:gd name="T58" fmla="*/ 0 w 144"/>
                <a:gd name="T59" fmla="*/ 100 h 9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44"/>
                <a:gd name="T91" fmla="*/ 0 h 99"/>
                <a:gd name="T92" fmla="*/ 144 w 144"/>
                <a:gd name="T93" fmla="*/ 99 h 99"/>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44" h="99">
                  <a:moveTo>
                    <a:pt x="0" y="83"/>
                  </a:moveTo>
                  <a:lnTo>
                    <a:pt x="13" y="86"/>
                  </a:lnTo>
                  <a:lnTo>
                    <a:pt x="4" y="95"/>
                  </a:lnTo>
                  <a:lnTo>
                    <a:pt x="28" y="98"/>
                  </a:lnTo>
                  <a:lnTo>
                    <a:pt x="29" y="86"/>
                  </a:lnTo>
                  <a:lnTo>
                    <a:pt x="35" y="88"/>
                  </a:lnTo>
                  <a:lnTo>
                    <a:pt x="28" y="82"/>
                  </a:lnTo>
                  <a:lnTo>
                    <a:pt x="38" y="84"/>
                  </a:lnTo>
                  <a:lnTo>
                    <a:pt x="35" y="71"/>
                  </a:lnTo>
                  <a:lnTo>
                    <a:pt x="40" y="79"/>
                  </a:lnTo>
                  <a:lnTo>
                    <a:pt x="47" y="72"/>
                  </a:lnTo>
                  <a:lnTo>
                    <a:pt x="43" y="64"/>
                  </a:lnTo>
                  <a:lnTo>
                    <a:pt x="57" y="65"/>
                  </a:lnTo>
                  <a:lnTo>
                    <a:pt x="53" y="60"/>
                  </a:lnTo>
                  <a:lnTo>
                    <a:pt x="60" y="61"/>
                  </a:lnTo>
                  <a:lnTo>
                    <a:pt x="64" y="52"/>
                  </a:lnTo>
                  <a:lnTo>
                    <a:pt x="135" y="20"/>
                  </a:lnTo>
                  <a:lnTo>
                    <a:pt x="143" y="8"/>
                  </a:lnTo>
                  <a:lnTo>
                    <a:pt x="129" y="0"/>
                  </a:lnTo>
                  <a:lnTo>
                    <a:pt x="99" y="19"/>
                  </a:lnTo>
                  <a:lnTo>
                    <a:pt x="67" y="19"/>
                  </a:lnTo>
                  <a:lnTo>
                    <a:pt x="34" y="46"/>
                  </a:lnTo>
                  <a:lnTo>
                    <a:pt x="17" y="49"/>
                  </a:lnTo>
                  <a:lnTo>
                    <a:pt x="17" y="60"/>
                  </a:lnTo>
                  <a:lnTo>
                    <a:pt x="28" y="61"/>
                  </a:lnTo>
                  <a:lnTo>
                    <a:pt x="16" y="62"/>
                  </a:lnTo>
                  <a:lnTo>
                    <a:pt x="21" y="67"/>
                  </a:lnTo>
                  <a:lnTo>
                    <a:pt x="13" y="72"/>
                  </a:lnTo>
                  <a:lnTo>
                    <a:pt x="22" y="78"/>
                  </a:lnTo>
                  <a:lnTo>
                    <a:pt x="0" y="8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22" name="Freeform 138"/>
            <p:cNvSpPr>
              <a:spLocks/>
            </p:cNvSpPr>
            <p:nvPr/>
          </p:nvSpPr>
          <p:spPr bwMode="auto">
            <a:xfrm>
              <a:off x="4408" y="837"/>
              <a:ext cx="34" cy="25"/>
            </a:xfrm>
            <a:custGeom>
              <a:avLst/>
              <a:gdLst>
                <a:gd name="T0" fmla="*/ 0 w 28"/>
                <a:gd name="T1" fmla="*/ 17 h 21"/>
                <a:gd name="T2" fmla="*/ 10 w 28"/>
                <a:gd name="T3" fmla="*/ 24 h 21"/>
                <a:gd name="T4" fmla="*/ 33 w 28"/>
                <a:gd name="T5" fmla="*/ 15 h 21"/>
                <a:gd name="T6" fmla="*/ 18 w 28"/>
                <a:gd name="T7" fmla="*/ 0 h 21"/>
                <a:gd name="T8" fmla="*/ 0 w 28"/>
                <a:gd name="T9" fmla="*/ 17 h 21"/>
                <a:gd name="T10" fmla="*/ 0 60000 65536"/>
                <a:gd name="T11" fmla="*/ 0 60000 65536"/>
                <a:gd name="T12" fmla="*/ 0 60000 65536"/>
                <a:gd name="T13" fmla="*/ 0 60000 65536"/>
                <a:gd name="T14" fmla="*/ 0 60000 65536"/>
                <a:gd name="T15" fmla="*/ 0 w 28"/>
                <a:gd name="T16" fmla="*/ 0 h 21"/>
                <a:gd name="T17" fmla="*/ 28 w 28"/>
                <a:gd name="T18" fmla="*/ 21 h 21"/>
              </a:gdLst>
              <a:ahLst/>
              <a:cxnLst>
                <a:cxn ang="T10">
                  <a:pos x="T0" y="T1"/>
                </a:cxn>
                <a:cxn ang="T11">
                  <a:pos x="T2" y="T3"/>
                </a:cxn>
                <a:cxn ang="T12">
                  <a:pos x="T4" y="T5"/>
                </a:cxn>
                <a:cxn ang="T13">
                  <a:pos x="T6" y="T7"/>
                </a:cxn>
                <a:cxn ang="T14">
                  <a:pos x="T8" y="T9"/>
                </a:cxn>
              </a:cxnLst>
              <a:rect l="T15" t="T16" r="T17" b="T18"/>
              <a:pathLst>
                <a:path w="28" h="21">
                  <a:moveTo>
                    <a:pt x="0" y="14"/>
                  </a:moveTo>
                  <a:lnTo>
                    <a:pt x="8" y="20"/>
                  </a:lnTo>
                  <a:lnTo>
                    <a:pt x="27" y="13"/>
                  </a:lnTo>
                  <a:lnTo>
                    <a:pt x="15" y="0"/>
                  </a:lnTo>
                  <a:lnTo>
                    <a:pt x="0" y="14"/>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23" name="Freeform 139"/>
            <p:cNvSpPr>
              <a:spLocks/>
            </p:cNvSpPr>
            <p:nvPr/>
          </p:nvSpPr>
          <p:spPr bwMode="auto">
            <a:xfrm>
              <a:off x="4735" y="884"/>
              <a:ext cx="31" cy="21"/>
            </a:xfrm>
            <a:custGeom>
              <a:avLst/>
              <a:gdLst>
                <a:gd name="T0" fmla="*/ 0 w 25"/>
                <a:gd name="T1" fmla="*/ 0 h 17"/>
                <a:gd name="T2" fmla="*/ 15 w 25"/>
                <a:gd name="T3" fmla="*/ 15 h 17"/>
                <a:gd name="T4" fmla="*/ 10 w 25"/>
                <a:gd name="T5" fmla="*/ 20 h 17"/>
                <a:gd name="T6" fmla="*/ 20 w 25"/>
                <a:gd name="T7" fmla="*/ 20 h 17"/>
                <a:gd name="T8" fmla="*/ 30 w 25"/>
                <a:gd name="T9" fmla="*/ 9 h 17"/>
                <a:gd name="T10" fmla="*/ 0 w 25"/>
                <a:gd name="T11" fmla="*/ 0 h 17"/>
                <a:gd name="T12" fmla="*/ 0 60000 65536"/>
                <a:gd name="T13" fmla="*/ 0 60000 65536"/>
                <a:gd name="T14" fmla="*/ 0 60000 65536"/>
                <a:gd name="T15" fmla="*/ 0 60000 65536"/>
                <a:gd name="T16" fmla="*/ 0 60000 65536"/>
                <a:gd name="T17" fmla="*/ 0 60000 65536"/>
                <a:gd name="T18" fmla="*/ 0 w 25"/>
                <a:gd name="T19" fmla="*/ 0 h 17"/>
                <a:gd name="T20" fmla="*/ 25 w 25"/>
                <a:gd name="T21" fmla="*/ 17 h 17"/>
              </a:gdLst>
              <a:ahLst/>
              <a:cxnLst>
                <a:cxn ang="T12">
                  <a:pos x="T0" y="T1"/>
                </a:cxn>
                <a:cxn ang="T13">
                  <a:pos x="T2" y="T3"/>
                </a:cxn>
                <a:cxn ang="T14">
                  <a:pos x="T4" y="T5"/>
                </a:cxn>
                <a:cxn ang="T15">
                  <a:pos x="T6" y="T7"/>
                </a:cxn>
                <a:cxn ang="T16">
                  <a:pos x="T8" y="T9"/>
                </a:cxn>
                <a:cxn ang="T17">
                  <a:pos x="T10" y="T11"/>
                </a:cxn>
              </a:cxnLst>
              <a:rect l="T18" t="T19" r="T20" b="T21"/>
              <a:pathLst>
                <a:path w="25" h="17">
                  <a:moveTo>
                    <a:pt x="0" y="0"/>
                  </a:moveTo>
                  <a:lnTo>
                    <a:pt x="12" y="12"/>
                  </a:lnTo>
                  <a:lnTo>
                    <a:pt x="8" y="16"/>
                  </a:lnTo>
                  <a:lnTo>
                    <a:pt x="16" y="16"/>
                  </a:lnTo>
                  <a:lnTo>
                    <a:pt x="24" y="7"/>
                  </a:lnTo>
                  <a:lnTo>
                    <a:pt x="0" y="0"/>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124" name="Freeform 140"/>
            <p:cNvSpPr>
              <a:spLocks/>
            </p:cNvSpPr>
            <p:nvPr/>
          </p:nvSpPr>
          <p:spPr bwMode="auto">
            <a:xfrm>
              <a:off x="4741" y="843"/>
              <a:ext cx="73" cy="45"/>
            </a:xfrm>
            <a:custGeom>
              <a:avLst/>
              <a:gdLst>
                <a:gd name="T0" fmla="*/ 0 w 59"/>
                <a:gd name="T1" fmla="*/ 35 h 37"/>
                <a:gd name="T2" fmla="*/ 19 w 59"/>
                <a:gd name="T3" fmla="*/ 11 h 37"/>
                <a:gd name="T4" fmla="*/ 47 w 59"/>
                <a:gd name="T5" fmla="*/ 0 h 37"/>
                <a:gd name="T6" fmla="*/ 72 w 59"/>
                <a:gd name="T7" fmla="*/ 21 h 37"/>
                <a:gd name="T8" fmla="*/ 63 w 59"/>
                <a:gd name="T9" fmla="*/ 24 h 37"/>
                <a:gd name="T10" fmla="*/ 67 w 59"/>
                <a:gd name="T11" fmla="*/ 34 h 37"/>
                <a:gd name="T12" fmla="*/ 28 w 59"/>
                <a:gd name="T13" fmla="*/ 44 h 37"/>
                <a:gd name="T14" fmla="*/ 0 w 59"/>
                <a:gd name="T15" fmla="*/ 35 h 37"/>
                <a:gd name="T16" fmla="*/ 0 60000 65536"/>
                <a:gd name="T17" fmla="*/ 0 60000 65536"/>
                <a:gd name="T18" fmla="*/ 0 60000 65536"/>
                <a:gd name="T19" fmla="*/ 0 60000 65536"/>
                <a:gd name="T20" fmla="*/ 0 60000 65536"/>
                <a:gd name="T21" fmla="*/ 0 60000 65536"/>
                <a:gd name="T22" fmla="*/ 0 60000 65536"/>
                <a:gd name="T23" fmla="*/ 0 60000 65536"/>
                <a:gd name="T24" fmla="*/ 0 w 59"/>
                <a:gd name="T25" fmla="*/ 0 h 37"/>
                <a:gd name="T26" fmla="*/ 59 w 59"/>
                <a:gd name="T27" fmla="*/ 37 h 3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9" h="37">
                  <a:moveTo>
                    <a:pt x="0" y="29"/>
                  </a:moveTo>
                  <a:lnTo>
                    <a:pt x="15" y="9"/>
                  </a:lnTo>
                  <a:lnTo>
                    <a:pt x="38" y="0"/>
                  </a:lnTo>
                  <a:lnTo>
                    <a:pt x="58" y="17"/>
                  </a:lnTo>
                  <a:lnTo>
                    <a:pt x="51" y="20"/>
                  </a:lnTo>
                  <a:lnTo>
                    <a:pt x="54" y="28"/>
                  </a:lnTo>
                  <a:lnTo>
                    <a:pt x="23" y="36"/>
                  </a:lnTo>
                  <a:lnTo>
                    <a:pt x="0" y="2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25" name="Freeform 141"/>
            <p:cNvSpPr>
              <a:spLocks/>
            </p:cNvSpPr>
            <p:nvPr/>
          </p:nvSpPr>
          <p:spPr bwMode="auto">
            <a:xfrm>
              <a:off x="4756" y="880"/>
              <a:ext cx="83" cy="53"/>
            </a:xfrm>
            <a:custGeom>
              <a:avLst/>
              <a:gdLst>
                <a:gd name="T0" fmla="*/ 0 w 67"/>
                <a:gd name="T1" fmla="*/ 22 h 44"/>
                <a:gd name="T2" fmla="*/ 15 w 67"/>
                <a:gd name="T3" fmla="*/ 25 h 44"/>
                <a:gd name="T4" fmla="*/ 26 w 67"/>
                <a:gd name="T5" fmla="*/ 42 h 44"/>
                <a:gd name="T6" fmla="*/ 33 w 67"/>
                <a:gd name="T7" fmla="*/ 37 h 44"/>
                <a:gd name="T8" fmla="*/ 68 w 67"/>
                <a:gd name="T9" fmla="*/ 52 h 44"/>
                <a:gd name="T10" fmla="*/ 79 w 67"/>
                <a:gd name="T11" fmla="*/ 46 h 44"/>
                <a:gd name="T12" fmla="*/ 71 w 67"/>
                <a:gd name="T13" fmla="*/ 31 h 44"/>
                <a:gd name="T14" fmla="*/ 77 w 67"/>
                <a:gd name="T15" fmla="*/ 35 h 44"/>
                <a:gd name="T16" fmla="*/ 82 w 67"/>
                <a:gd name="T17" fmla="*/ 16 h 44"/>
                <a:gd name="T18" fmla="*/ 64 w 67"/>
                <a:gd name="T19" fmla="*/ 5 h 44"/>
                <a:gd name="T20" fmla="*/ 47 w 67"/>
                <a:gd name="T21" fmla="*/ 19 h 44"/>
                <a:gd name="T22" fmla="*/ 61 w 67"/>
                <a:gd name="T23" fmla="*/ 11 h 44"/>
                <a:gd name="T24" fmla="*/ 53 w 67"/>
                <a:gd name="T25" fmla="*/ 0 h 44"/>
                <a:gd name="T26" fmla="*/ 25 w 67"/>
                <a:gd name="T27" fmla="*/ 4 h 44"/>
                <a:gd name="T28" fmla="*/ 0 w 67"/>
                <a:gd name="T29" fmla="*/ 22 h 4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7"/>
                <a:gd name="T46" fmla="*/ 0 h 44"/>
                <a:gd name="T47" fmla="*/ 67 w 67"/>
                <a:gd name="T48" fmla="*/ 44 h 4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7" h="44">
                  <a:moveTo>
                    <a:pt x="0" y="18"/>
                  </a:moveTo>
                  <a:lnTo>
                    <a:pt x="12" y="21"/>
                  </a:lnTo>
                  <a:lnTo>
                    <a:pt x="21" y="35"/>
                  </a:lnTo>
                  <a:lnTo>
                    <a:pt x="27" y="31"/>
                  </a:lnTo>
                  <a:lnTo>
                    <a:pt x="55" y="43"/>
                  </a:lnTo>
                  <a:lnTo>
                    <a:pt x="64" y="38"/>
                  </a:lnTo>
                  <a:lnTo>
                    <a:pt x="57" y="26"/>
                  </a:lnTo>
                  <a:lnTo>
                    <a:pt x="62" y="29"/>
                  </a:lnTo>
                  <a:lnTo>
                    <a:pt x="66" y="13"/>
                  </a:lnTo>
                  <a:lnTo>
                    <a:pt x="52" y="4"/>
                  </a:lnTo>
                  <a:lnTo>
                    <a:pt x="38" y="16"/>
                  </a:lnTo>
                  <a:lnTo>
                    <a:pt x="49" y="9"/>
                  </a:lnTo>
                  <a:lnTo>
                    <a:pt x="43" y="0"/>
                  </a:lnTo>
                  <a:lnTo>
                    <a:pt x="20" y="3"/>
                  </a:lnTo>
                  <a:lnTo>
                    <a:pt x="0" y="1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26" name="Freeform 142"/>
            <p:cNvSpPr>
              <a:spLocks/>
            </p:cNvSpPr>
            <p:nvPr/>
          </p:nvSpPr>
          <p:spPr bwMode="auto">
            <a:xfrm>
              <a:off x="4832" y="907"/>
              <a:ext cx="71" cy="53"/>
            </a:xfrm>
            <a:custGeom>
              <a:avLst/>
              <a:gdLst>
                <a:gd name="T0" fmla="*/ 0 w 57"/>
                <a:gd name="T1" fmla="*/ 43 h 44"/>
                <a:gd name="T2" fmla="*/ 5 w 57"/>
                <a:gd name="T3" fmla="*/ 52 h 44"/>
                <a:gd name="T4" fmla="*/ 64 w 57"/>
                <a:gd name="T5" fmla="*/ 41 h 44"/>
                <a:gd name="T6" fmla="*/ 70 w 57"/>
                <a:gd name="T7" fmla="*/ 25 h 44"/>
                <a:gd name="T8" fmla="*/ 52 w 57"/>
                <a:gd name="T9" fmla="*/ 11 h 44"/>
                <a:gd name="T10" fmla="*/ 39 w 57"/>
                <a:gd name="T11" fmla="*/ 16 h 44"/>
                <a:gd name="T12" fmla="*/ 41 w 57"/>
                <a:gd name="T13" fmla="*/ 5 h 44"/>
                <a:gd name="T14" fmla="*/ 34 w 57"/>
                <a:gd name="T15" fmla="*/ 0 h 44"/>
                <a:gd name="T16" fmla="*/ 6 w 57"/>
                <a:gd name="T17" fmla="*/ 39 h 44"/>
                <a:gd name="T18" fmla="*/ 0 w 57"/>
                <a:gd name="T19" fmla="*/ 43 h 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
                <a:gd name="T31" fmla="*/ 0 h 44"/>
                <a:gd name="T32" fmla="*/ 57 w 57"/>
                <a:gd name="T33" fmla="*/ 44 h 4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 h="44">
                  <a:moveTo>
                    <a:pt x="0" y="36"/>
                  </a:moveTo>
                  <a:lnTo>
                    <a:pt x="4" y="43"/>
                  </a:lnTo>
                  <a:lnTo>
                    <a:pt x="51" y="34"/>
                  </a:lnTo>
                  <a:lnTo>
                    <a:pt x="56" y="21"/>
                  </a:lnTo>
                  <a:lnTo>
                    <a:pt x="42" y="9"/>
                  </a:lnTo>
                  <a:lnTo>
                    <a:pt x="31" y="13"/>
                  </a:lnTo>
                  <a:lnTo>
                    <a:pt x="33" y="4"/>
                  </a:lnTo>
                  <a:lnTo>
                    <a:pt x="27" y="0"/>
                  </a:lnTo>
                  <a:lnTo>
                    <a:pt x="5" y="32"/>
                  </a:lnTo>
                  <a:lnTo>
                    <a:pt x="0" y="3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27" name="Freeform 143"/>
            <p:cNvSpPr>
              <a:spLocks/>
            </p:cNvSpPr>
            <p:nvPr/>
          </p:nvSpPr>
          <p:spPr bwMode="auto">
            <a:xfrm>
              <a:off x="5258" y="1016"/>
              <a:ext cx="80" cy="50"/>
            </a:xfrm>
            <a:custGeom>
              <a:avLst/>
              <a:gdLst>
                <a:gd name="T0" fmla="*/ 0 w 64"/>
                <a:gd name="T1" fmla="*/ 26 h 42"/>
                <a:gd name="T2" fmla="*/ 16 w 64"/>
                <a:gd name="T3" fmla="*/ 2 h 42"/>
                <a:gd name="T4" fmla="*/ 27 w 64"/>
                <a:gd name="T5" fmla="*/ 0 h 42"/>
                <a:gd name="T6" fmla="*/ 46 w 64"/>
                <a:gd name="T7" fmla="*/ 19 h 42"/>
                <a:gd name="T8" fmla="*/ 49 w 64"/>
                <a:gd name="T9" fmla="*/ 6 h 42"/>
                <a:gd name="T10" fmla="*/ 69 w 64"/>
                <a:gd name="T11" fmla="*/ 17 h 42"/>
                <a:gd name="T12" fmla="*/ 66 w 64"/>
                <a:gd name="T13" fmla="*/ 33 h 42"/>
                <a:gd name="T14" fmla="*/ 79 w 64"/>
                <a:gd name="T15" fmla="*/ 40 h 42"/>
                <a:gd name="T16" fmla="*/ 37 w 64"/>
                <a:gd name="T17" fmla="*/ 44 h 42"/>
                <a:gd name="T18" fmla="*/ 35 w 64"/>
                <a:gd name="T19" fmla="*/ 36 h 42"/>
                <a:gd name="T20" fmla="*/ 27 w 64"/>
                <a:gd name="T21" fmla="*/ 49 h 42"/>
                <a:gd name="T22" fmla="*/ 0 w 64"/>
                <a:gd name="T23" fmla="*/ 26 h 4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4"/>
                <a:gd name="T37" fmla="*/ 0 h 42"/>
                <a:gd name="T38" fmla="*/ 64 w 64"/>
                <a:gd name="T39" fmla="*/ 42 h 4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4" h="42">
                  <a:moveTo>
                    <a:pt x="0" y="22"/>
                  </a:moveTo>
                  <a:lnTo>
                    <a:pt x="13" y="2"/>
                  </a:lnTo>
                  <a:lnTo>
                    <a:pt x="22" y="0"/>
                  </a:lnTo>
                  <a:lnTo>
                    <a:pt x="37" y="16"/>
                  </a:lnTo>
                  <a:lnTo>
                    <a:pt x="39" y="5"/>
                  </a:lnTo>
                  <a:lnTo>
                    <a:pt x="55" y="14"/>
                  </a:lnTo>
                  <a:lnTo>
                    <a:pt x="53" y="28"/>
                  </a:lnTo>
                  <a:lnTo>
                    <a:pt x="63" y="34"/>
                  </a:lnTo>
                  <a:lnTo>
                    <a:pt x="30" y="37"/>
                  </a:lnTo>
                  <a:lnTo>
                    <a:pt x="28" y="30"/>
                  </a:lnTo>
                  <a:lnTo>
                    <a:pt x="22" y="41"/>
                  </a:lnTo>
                  <a:lnTo>
                    <a:pt x="0" y="2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28" name="Freeform 144"/>
            <p:cNvSpPr>
              <a:spLocks/>
            </p:cNvSpPr>
            <p:nvPr/>
          </p:nvSpPr>
          <p:spPr bwMode="auto">
            <a:xfrm>
              <a:off x="5313" y="1018"/>
              <a:ext cx="50" cy="35"/>
            </a:xfrm>
            <a:custGeom>
              <a:avLst/>
              <a:gdLst>
                <a:gd name="T0" fmla="*/ 0 w 40"/>
                <a:gd name="T1" fmla="*/ 0 h 29"/>
                <a:gd name="T2" fmla="*/ 15 w 40"/>
                <a:gd name="T3" fmla="*/ 12 h 29"/>
                <a:gd name="T4" fmla="*/ 11 w 40"/>
                <a:gd name="T5" fmla="*/ 23 h 29"/>
                <a:gd name="T6" fmla="*/ 19 w 40"/>
                <a:gd name="T7" fmla="*/ 34 h 29"/>
                <a:gd name="T8" fmla="*/ 34 w 40"/>
                <a:gd name="T9" fmla="*/ 34 h 29"/>
                <a:gd name="T10" fmla="*/ 49 w 40"/>
                <a:gd name="T11" fmla="*/ 21 h 29"/>
                <a:gd name="T12" fmla="*/ 0 w 40"/>
                <a:gd name="T13" fmla="*/ 0 h 29"/>
                <a:gd name="T14" fmla="*/ 0 60000 65536"/>
                <a:gd name="T15" fmla="*/ 0 60000 65536"/>
                <a:gd name="T16" fmla="*/ 0 60000 65536"/>
                <a:gd name="T17" fmla="*/ 0 60000 65536"/>
                <a:gd name="T18" fmla="*/ 0 60000 65536"/>
                <a:gd name="T19" fmla="*/ 0 60000 65536"/>
                <a:gd name="T20" fmla="*/ 0 60000 65536"/>
                <a:gd name="T21" fmla="*/ 0 w 40"/>
                <a:gd name="T22" fmla="*/ 0 h 29"/>
                <a:gd name="T23" fmla="*/ 40 w 40"/>
                <a:gd name="T24" fmla="*/ 29 h 2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0" h="29">
                  <a:moveTo>
                    <a:pt x="0" y="0"/>
                  </a:moveTo>
                  <a:lnTo>
                    <a:pt x="12" y="10"/>
                  </a:lnTo>
                  <a:lnTo>
                    <a:pt x="9" y="19"/>
                  </a:lnTo>
                  <a:lnTo>
                    <a:pt x="15" y="28"/>
                  </a:lnTo>
                  <a:lnTo>
                    <a:pt x="27" y="28"/>
                  </a:lnTo>
                  <a:lnTo>
                    <a:pt x="39" y="17"/>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29" name="Freeform 145"/>
            <p:cNvSpPr>
              <a:spLocks/>
            </p:cNvSpPr>
            <p:nvPr/>
          </p:nvSpPr>
          <p:spPr bwMode="auto">
            <a:xfrm>
              <a:off x="5318" y="1586"/>
              <a:ext cx="38" cy="173"/>
            </a:xfrm>
            <a:custGeom>
              <a:avLst/>
              <a:gdLst>
                <a:gd name="T0" fmla="*/ 0 w 31"/>
                <a:gd name="T1" fmla="*/ 43 h 144"/>
                <a:gd name="T2" fmla="*/ 6 w 31"/>
                <a:gd name="T3" fmla="*/ 65 h 144"/>
                <a:gd name="T4" fmla="*/ 6 w 31"/>
                <a:gd name="T5" fmla="*/ 172 h 144"/>
                <a:gd name="T6" fmla="*/ 12 w 31"/>
                <a:gd name="T7" fmla="*/ 159 h 144"/>
                <a:gd name="T8" fmla="*/ 23 w 31"/>
                <a:gd name="T9" fmla="*/ 167 h 144"/>
                <a:gd name="T10" fmla="*/ 11 w 31"/>
                <a:gd name="T11" fmla="*/ 138 h 144"/>
                <a:gd name="T12" fmla="*/ 16 w 31"/>
                <a:gd name="T13" fmla="*/ 108 h 144"/>
                <a:gd name="T14" fmla="*/ 37 w 31"/>
                <a:gd name="T15" fmla="*/ 118 h 144"/>
                <a:gd name="T16" fmla="*/ 17 w 31"/>
                <a:gd name="T17" fmla="*/ 61 h 144"/>
                <a:gd name="T18" fmla="*/ 12 w 31"/>
                <a:gd name="T19" fmla="*/ 0 h 144"/>
                <a:gd name="T20" fmla="*/ 0 w 31"/>
                <a:gd name="T21" fmla="*/ 43 h 14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1"/>
                <a:gd name="T34" fmla="*/ 0 h 144"/>
                <a:gd name="T35" fmla="*/ 31 w 31"/>
                <a:gd name="T36" fmla="*/ 144 h 14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1" h="144">
                  <a:moveTo>
                    <a:pt x="0" y="36"/>
                  </a:moveTo>
                  <a:lnTo>
                    <a:pt x="5" y="54"/>
                  </a:lnTo>
                  <a:lnTo>
                    <a:pt x="5" y="143"/>
                  </a:lnTo>
                  <a:lnTo>
                    <a:pt x="10" y="132"/>
                  </a:lnTo>
                  <a:lnTo>
                    <a:pt x="19" y="139"/>
                  </a:lnTo>
                  <a:lnTo>
                    <a:pt x="9" y="115"/>
                  </a:lnTo>
                  <a:lnTo>
                    <a:pt x="13" y="90"/>
                  </a:lnTo>
                  <a:lnTo>
                    <a:pt x="30" y="98"/>
                  </a:lnTo>
                  <a:lnTo>
                    <a:pt x="14" y="51"/>
                  </a:lnTo>
                  <a:lnTo>
                    <a:pt x="10" y="0"/>
                  </a:lnTo>
                  <a:lnTo>
                    <a:pt x="0" y="3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30" name="Freeform 146"/>
            <p:cNvSpPr>
              <a:spLocks/>
            </p:cNvSpPr>
            <p:nvPr/>
          </p:nvSpPr>
          <p:spPr bwMode="auto">
            <a:xfrm>
              <a:off x="5370" y="1037"/>
              <a:ext cx="55" cy="26"/>
            </a:xfrm>
            <a:custGeom>
              <a:avLst/>
              <a:gdLst>
                <a:gd name="T0" fmla="*/ 0 w 45"/>
                <a:gd name="T1" fmla="*/ 0 h 21"/>
                <a:gd name="T2" fmla="*/ 10 w 45"/>
                <a:gd name="T3" fmla="*/ 17 h 21"/>
                <a:gd name="T4" fmla="*/ 35 w 45"/>
                <a:gd name="T5" fmla="*/ 25 h 21"/>
                <a:gd name="T6" fmla="*/ 54 w 45"/>
                <a:gd name="T7" fmla="*/ 20 h 21"/>
                <a:gd name="T8" fmla="*/ 0 w 45"/>
                <a:gd name="T9" fmla="*/ 0 h 21"/>
                <a:gd name="T10" fmla="*/ 0 60000 65536"/>
                <a:gd name="T11" fmla="*/ 0 60000 65536"/>
                <a:gd name="T12" fmla="*/ 0 60000 65536"/>
                <a:gd name="T13" fmla="*/ 0 60000 65536"/>
                <a:gd name="T14" fmla="*/ 0 60000 65536"/>
                <a:gd name="T15" fmla="*/ 0 w 45"/>
                <a:gd name="T16" fmla="*/ 0 h 21"/>
                <a:gd name="T17" fmla="*/ 45 w 45"/>
                <a:gd name="T18" fmla="*/ 21 h 21"/>
              </a:gdLst>
              <a:ahLst/>
              <a:cxnLst>
                <a:cxn ang="T10">
                  <a:pos x="T0" y="T1"/>
                </a:cxn>
                <a:cxn ang="T11">
                  <a:pos x="T2" y="T3"/>
                </a:cxn>
                <a:cxn ang="T12">
                  <a:pos x="T4" y="T5"/>
                </a:cxn>
                <a:cxn ang="T13">
                  <a:pos x="T6" y="T7"/>
                </a:cxn>
                <a:cxn ang="T14">
                  <a:pos x="T8" y="T9"/>
                </a:cxn>
              </a:cxnLst>
              <a:rect l="T15" t="T16" r="T17" b="T18"/>
              <a:pathLst>
                <a:path w="45" h="21">
                  <a:moveTo>
                    <a:pt x="0" y="0"/>
                  </a:moveTo>
                  <a:lnTo>
                    <a:pt x="8" y="14"/>
                  </a:lnTo>
                  <a:lnTo>
                    <a:pt x="29" y="20"/>
                  </a:lnTo>
                  <a:lnTo>
                    <a:pt x="44" y="16"/>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31" name="Freeform 147"/>
            <p:cNvSpPr>
              <a:spLocks/>
            </p:cNvSpPr>
            <p:nvPr/>
          </p:nvSpPr>
          <p:spPr bwMode="auto">
            <a:xfrm>
              <a:off x="3584" y="1802"/>
              <a:ext cx="144" cy="142"/>
            </a:xfrm>
            <a:custGeom>
              <a:avLst/>
              <a:gdLst>
                <a:gd name="T0" fmla="*/ 0 w 116"/>
                <a:gd name="T1" fmla="*/ 12 h 118"/>
                <a:gd name="T2" fmla="*/ 4 w 116"/>
                <a:gd name="T3" fmla="*/ 35 h 118"/>
                <a:gd name="T4" fmla="*/ 34 w 116"/>
                <a:gd name="T5" fmla="*/ 40 h 118"/>
                <a:gd name="T6" fmla="*/ 20 w 116"/>
                <a:gd name="T7" fmla="*/ 76 h 118"/>
                <a:gd name="T8" fmla="*/ 20 w 116"/>
                <a:gd name="T9" fmla="*/ 120 h 118"/>
                <a:gd name="T10" fmla="*/ 42 w 116"/>
                <a:gd name="T11" fmla="*/ 141 h 118"/>
                <a:gd name="T12" fmla="*/ 84 w 116"/>
                <a:gd name="T13" fmla="*/ 128 h 118"/>
                <a:gd name="T14" fmla="*/ 109 w 116"/>
                <a:gd name="T15" fmla="*/ 94 h 118"/>
                <a:gd name="T16" fmla="*/ 103 w 116"/>
                <a:gd name="T17" fmla="*/ 81 h 118"/>
                <a:gd name="T18" fmla="*/ 115 w 116"/>
                <a:gd name="T19" fmla="*/ 55 h 118"/>
                <a:gd name="T20" fmla="*/ 143 w 116"/>
                <a:gd name="T21" fmla="*/ 36 h 118"/>
                <a:gd name="T22" fmla="*/ 143 w 116"/>
                <a:gd name="T23" fmla="*/ 24 h 118"/>
                <a:gd name="T24" fmla="*/ 127 w 116"/>
                <a:gd name="T25" fmla="*/ 23 h 118"/>
                <a:gd name="T26" fmla="*/ 122 w 116"/>
                <a:gd name="T27" fmla="*/ 20 h 118"/>
                <a:gd name="T28" fmla="*/ 86 w 116"/>
                <a:gd name="T29" fmla="*/ 6 h 118"/>
                <a:gd name="T30" fmla="*/ 11 w 116"/>
                <a:gd name="T31" fmla="*/ 0 h 118"/>
                <a:gd name="T32" fmla="*/ 0 w 116"/>
                <a:gd name="T33" fmla="*/ 12 h 11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16"/>
                <a:gd name="T52" fmla="*/ 0 h 118"/>
                <a:gd name="T53" fmla="*/ 116 w 116"/>
                <a:gd name="T54" fmla="*/ 118 h 11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16" h="118">
                  <a:moveTo>
                    <a:pt x="0" y="10"/>
                  </a:moveTo>
                  <a:lnTo>
                    <a:pt x="3" y="29"/>
                  </a:lnTo>
                  <a:lnTo>
                    <a:pt x="27" y="33"/>
                  </a:lnTo>
                  <a:lnTo>
                    <a:pt x="16" y="63"/>
                  </a:lnTo>
                  <a:lnTo>
                    <a:pt x="16" y="100"/>
                  </a:lnTo>
                  <a:lnTo>
                    <a:pt x="34" y="117"/>
                  </a:lnTo>
                  <a:lnTo>
                    <a:pt x="68" y="106"/>
                  </a:lnTo>
                  <a:lnTo>
                    <a:pt x="88" y="78"/>
                  </a:lnTo>
                  <a:lnTo>
                    <a:pt x="83" y="67"/>
                  </a:lnTo>
                  <a:lnTo>
                    <a:pt x="93" y="46"/>
                  </a:lnTo>
                  <a:lnTo>
                    <a:pt x="115" y="30"/>
                  </a:lnTo>
                  <a:lnTo>
                    <a:pt x="115" y="20"/>
                  </a:lnTo>
                  <a:lnTo>
                    <a:pt x="102" y="19"/>
                  </a:lnTo>
                  <a:lnTo>
                    <a:pt x="98" y="17"/>
                  </a:lnTo>
                  <a:lnTo>
                    <a:pt x="69" y="5"/>
                  </a:lnTo>
                  <a:lnTo>
                    <a:pt x="9" y="0"/>
                  </a:lnTo>
                  <a:lnTo>
                    <a:pt x="0" y="1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32" name="Freeform 148"/>
            <p:cNvSpPr>
              <a:spLocks/>
            </p:cNvSpPr>
            <p:nvPr/>
          </p:nvSpPr>
          <p:spPr bwMode="auto">
            <a:xfrm>
              <a:off x="3022" y="2443"/>
              <a:ext cx="47" cy="63"/>
            </a:xfrm>
            <a:custGeom>
              <a:avLst/>
              <a:gdLst>
                <a:gd name="T0" fmla="*/ 0 w 38"/>
                <a:gd name="T1" fmla="*/ 29 h 53"/>
                <a:gd name="T2" fmla="*/ 14 w 38"/>
                <a:gd name="T3" fmla="*/ 0 h 53"/>
                <a:gd name="T4" fmla="*/ 46 w 38"/>
                <a:gd name="T5" fmla="*/ 5 h 53"/>
                <a:gd name="T6" fmla="*/ 41 w 38"/>
                <a:gd name="T7" fmla="*/ 56 h 53"/>
                <a:gd name="T8" fmla="*/ 19 w 38"/>
                <a:gd name="T9" fmla="*/ 62 h 53"/>
                <a:gd name="T10" fmla="*/ 0 w 38"/>
                <a:gd name="T11" fmla="*/ 29 h 53"/>
                <a:gd name="T12" fmla="*/ 0 60000 65536"/>
                <a:gd name="T13" fmla="*/ 0 60000 65536"/>
                <a:gd name="T14" fmla="*/ 0 60000 65536"/>
                <a:gd name="T15" fmla="*/ 0 60000 65536"/>
                <a:gd name="T16" fmla="*/ 0 60000 65536"/>
                <a:gd name="T17" fmla="*/ 0 60000 65536"/>
                <a:gd name="T18" fmla="*/ 0 w 38"/>
                <a:gd name="T19" fmla="*/ 0 h 53"/>
                <a:gd name="T20" fmla="*/ 38 w 38"/>
                <a:gd name="T21" fmla="*/ 53 h 53"/>
              </a:gdLst>
              <a:ahLst/>
              <a:cxnLst>
                <a:cxn ang="T12">
                  <a:pos x="T0" y="T1"/>
                </a:cxn>
                <a:cxn ang="T13">
                  <a:pos x="T2" y="T3"/>
                </a:cxn>
                <a:cxn ang="T14">
                  <a:pos x="T4" y="T5"/>
                </a:cxn>
                <a:cxn ang="T15">
                  <a:pos x="T6" y="T7"/>
                </a:cxn>
                <a:cxn ang="T16">
                  <a:pos x="T8" y="T9"/>
                </a:cxn>
                <a:cxn ang="T17">
                  <a:pos x="T10" y="T11"/>
                </a:cxn>
              </a:cxnLst>
              <a:rect l="T18" t="T19" r="T20" b="T21"/>
              <a:pathLst>
                <a:path w="38" h="53">
                  <a:moveTo>
                    <a:pt x="0" y="24"/>
                  </a:moveTo>
                  <a:lnTo>
                    <a:pt x="11" y="0"/>
                  </a:lnTo>
                  <a:lnTo>
                    <a:pt x="37" y="4"/>
                  </a:lnTo>
                  <a:lnTo>
                    <a:pt x="33" y="47"/>
                  </a:lnTo>
                  <a:lnTo>
                    <a:pt x="15" y="52"/>
                  </a:lnTo>
                  <a:lnTo>
                    <a:pt x="0" y="24"/>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33" name="Freeform 149"/>
            <p:cNvSpPr>
              <a:spLocks/>
            </p:cNvSpPr>
            <p:nvPr/>
          </p:nvSpPr>
          <p:spPr bwMode="auto">
            <a:xfrm>
              <a:off x="3815" y="884"/>
              <a:ext cx="122" cy="119"/>
            </a:xfrm>
            <a:custGeom>
              <a:avLst/>
              <a:gdLst>
                <a:gd name="T0" fmla="*/ 0 w 98"/>
                <a:gd name="T1" fmla="*/ 15 h 100"/>
                <a:gd name="T2" fmla="*/ 1 w 98"/>
                <a:gd name="T3" fmla="*/ 30 h 100"/>
                <a:gd name="T4" fmla="*/ 14 w 98"/>
                <a:gd name="T5" fmla="*/ 30 h 100"/>
                <a:gd name="T6" fmla="*/ 10 w 98"/>
                <a:gd name="T7" fmla="*/ 36 h 100"/>
                <a:gd name="T8" fmla="*/ 19 w 98"/>
                <a:gd name="T9" fmla="*/ 42 h 100"/>
                <a:gd name="T10" fmla="*/ 6 w 98"/>
                <a:gd name="T11" fmla="*/ 39 h 100"/>
                <a:gd name="T12" fmla="*/ 29 w 98"/>
                <a:gd name="T13" fmla="*/ 52 h 100"/>
                <a:gd name="T14" fmla="*/ 19 w 98"/>
                <a:gd name="T15" fmla="*/ 57 h 100"/>
                <a:gd name="T16" fmla="*/ 26 w 98"/>
                <a:gd name="T17" fmla="*/ 65 h 100"/>
                <a:gd name="T18" fmla="*/ 45 w 98"/>
                <a:gd name="T19" fmla="*/ 61 h 100"/>
                <a:gd name="T20" fmla="*/ 45 w 98"/>
                <a:gd name="T21" fmla="*/ 49 h 100"/>
                <a:gd name="T22" fmla="*/ 55 w 98"/>
                <a:gd name="T23" fmla="*/ 44 h 100"/>
                <a:gd name="T24" fmla="*/ 56 w 98"/>
                <a:gd name="T25" fmla="*/ 57 h 100"/>
                <a:gd name="T26" fmla="*/ 66 w 98"/>
                <a:gd name="T27" fmla="*/ 49 h 100"/>
                <a:gd name="T28" fmla="*/ 63 w 98"/>
                <a:gd name="T29" fmla="*/ 57 h 100"/>
                <a:gd name="T30" fmla="*/ 75 w 98"/>
                <a:gd name="T31" fmla="*/ 58 h 100"/>
                <a:gd name="T32" fmla="*/ 34 w 98"/>
                <a:gd name="T33" fmla="*/ 71 h 100"/>
                <a:gd name="T34" fmla="*/ 36 w 98"/>
                <a:gd name="T35" fmla="*/ 82 h 100"/>
                <a:gd name="T36" fmla="*/ 70 w 98"/>
                <a:gd name="T37" fmla="*/ 75 h 100"/>
                <a:gd name="T38" fmla="*/ 47 w 98"/>
                <a:gd name="T39" fmla="*/ 84 h 100"/>
                <a:gd name="T40" fmla="*/ 60 w 98"/>
                <a:gd name="T41" fmla="*/ 90 h 100"/>
                <a:gd name="T42" fmla="*/ 37 w 98"/>
                <a:gd name="T43" fmla="*/ 94 h 100"/>
                <a:gd name="T44" fmla="*/ 71 w 98"/>
                <a:gd name="T45" fmla="*/ 118 h 100"/>
                <a:gd name="T46" fmla="*/ 93 w 98"/>
                <a:gd name="T47" fmla="*/ 57 h 100"/>
                <a:gd name="T48" fmla="*/ 121 w 98"/>
                <a:gd name="T49" fmla="*/ 44 h 100"/>
                <a:gd name="T50" fmla="*/ 91 w 98"/>
                <a:gd name="T51" fmla="*/ 33 h 100"/>
                <a:gd name="T52" fmla="*/ 87 w 98"/>
                <a:gd name="T53" fmla="*/ 18 h 100"/>
                <a:gd name="T54" fmla="*/ 78 w 98"/>
                <a:gd name="T55" fmla="*/ 26 h 100"/>
                <a:gd name="T56" fmla="*/ 82 w 98"/>
                <a:gd name="T57" fmla="*/ 12 h 100"/>
                <a:gd name="T58" fmla="*/ 61 w 98"/>
                <a:gd name="T59" fmla="*/ 0 h 100"/>
                <a:gd name="T60" fmla="*/ 56 w 98"/>
                <a:gd name="T61" fmla="*/ 12 h 100"/>
                <a:gd name="T62" fmla="*/ 65 w 98"/>
                <a:gd name="T63" fmla="*/ 42 h 100"/>
                <a:gd name="T64" fmla="*/ 42 w 98"/>
                <a:gd name="T65" fmla="*/ 12 h 100"/>
                <a:gd name="T66" fmla="*/ 36 w 98"/>
                <a:gd name="T67" fmla="*/ 18 h 100"/>
                <a:gd name="T68" fmla="*/ 40 w 98"/>
                <a:gd name="T69" fmla="*/ 32 h 100"/>
                <a:gd name="T70" fmla="*/ 19 w 98"/>
                <a:gd name="T71" fmla="*/ 19 h 100"/>
                <a:gd name="T72" fmla="*/ 34 w 98"/>
                <a:gd name="T73" fmla="*/ 11 h 100"/>
                <a:gd name="T74" fmla="*/ 0 w 98"/>
                <a:gd name="T75" fmla="*/ 15 h 10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98"/>
                <a:gd name="T115" fmla="*/ 0 h 100"/>
                <a:gd name="T116" fmla="*/ 98 w 98"/>
                <a:gd name="T117" fmla="*/ 100 h 10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98" h="100">
                  <a:moveTo>
                    <a:pt x="0" y="13"/>
                  </a:moveTo>
                  <a:lnTo>
                    <a:pt x="1" y="25"/>
                  </a:lnTo>
                  <a:lnTo>
                    <a:pt x="11" y="25"/>
                  </a:lnTo>
                  <a:lnTo>
                    <a:pt x="8" y="30"/>
                  </a:lnTo>
                  <a:lnTo>
                    <a:pt x="15" y="35"/>
                  </a:lnTo>
                  <a:lnTo>
                    <a:pt x="5" y="33"/>
                  </a:lnTo>
                  <a:lnTo>
                    <a:pt x="23" y="44"/>
                  </a:lnTo>
                  <a:lnTo>
                    <a:pt x="15" y="48"/>
                  </a:lnTo>
                  <a:lnTo>
                    <a:pt x="21" y="55"/>
                  </a:lnTo>
                  <a:lnTo>
                    <a:pt x="36" y="51"/>
                  </a:lnTo>
                  <a:lnTo>
                    <a:pt x="36" y="41"/>
                  </a:lnTo>
                  <a:lnTo>
                    <a:pt x="44" y="37"/>
                  </a:lnTo>
                  <a:lnTo>
                    <a:pt x="45" y="48"/>
                  </a:lnTo>
                  <a:lnTo>
                    <a:pt x="53" y="41"/>
                  </a:lnTo>
                  <a:lnTo>
                    <a:pt x="51" y="48"/>
                  </a:lnTo>
                  <a:lnTo>
                    <a:pt x="60" y="49"/>
                  </a:lnTo>
                  <a:lnTo>
                    <a:pt x="27" y="60"/>
                  </a:lnTo>
                  <a:lnTo>
                    <a:pt x="29" y="69"/>
                  </a:lnTo>
                  <a:lnTo>
                    <a:pt x="56" y="63"/>
                  </a:lnTo>
                  <a:lnTo>
                    <a:pt x="38" y="71"/>
                  </a:lnTo>
                  <a:lnTo>
                    <a:pt x="48" y="76"/>
                  </a:lnTo>
                  <a:lnTo>
                    <a:pt x="30" y="79"/>
                  </a:lnTo>
                  <a:lnTo>
                    <a:pt x="57" y="99"/>
                  </a:lnTo>
                  <a:lnTo>
                    <a:pt x="75" y="48"/>
                  </a:lnTo>
                  <a:lnTo>
                    <a:pt x="97" y="37"/>
                  </a:lnTo>
                  <a:lnTo>
                    <a:pt x="73" y="28"/>
                  </a:lnTo>
                  <a:lnTo>
                    <a:pt x="70" y="15"/>
                  </a:lnTo>
                  <a:lnTo>
                    <a:pt x="63" y="22"/>
                  </a:lnTo>
                  <a:lnTo>
                    <a:pt x="66" y="10"/>
                  </a:lnTo>
                  <a:lnTo>
                    <a:pt x="49" y="0"/>
                  </a:lnTo>
                  <a:lnTo>
                    <a:pt x="45" y="10"/>
                  </a:lnTo>
                  <a:lnTo>
                    <a:pt x="52" y="35"/>
                  </a:lnTo>
                  <a:lnTo>
                    <a:pt x="34" y="10"/>
                  </a:lnTo>
                  <a:lnTo>
                    <a:pt x="29" y="15"/>
                  </a:lnTo>
                  <a:lnTo>
                    <a:pt x="32" y="27"/>
                  </a:lnTo>
                  <a:lnTo>
                    <a:pt x="15" y="16"/>
                  </a:lnTo>
                  <a:lnTo>
                    <a:pt x="27" y="9"/>
                  </a:lnTo>
                  <a:lnTo>
                    <a:pt x="0" y="1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34" name="Freeform 150"/>
            <p:cNvSpPr>
              <a:spLocks/>
            </p:cNvSpPr>
            <p:nvPr/>
          </p:nvSpPr>
          <p:spPr bwMode="auto">
            <a:xfrm>
              <a:off x="3891" y="869"/>
              <a:ext cx="112" cy="50"/>
            </a:xfrm>
            <a:custGeom>
              <a:avLst/>
              <a:gdLst>
                <a:gd name="T0" fmla="*/ 0 w 91"/>
                <a:gd name="T1" fmla="*/ 13 h 42"/>
                <a:gd name="T2" fmla="*/ 16 w 91"/>
                <a:gd name="T3" fmla="*/ 18 h 42"/>
                <a:gd name="T4" fmla="*/ 6 w 91"/>
                <a:gd name="T5" fmla="*/ 23 h 42"/>
                <a:gd name="T6" fmla="*/ 10 w 91"/>
                <a:gd name="T7" fmla="*/ 27 h 42"/>
                <a:gd name="T8" fmla="*/ 50 w 91"/>
                <a:gd name="T9" fmla="*/ 27 h 42"/>
                <a:gd name="T10" fmla="*/ 25 w 91"/>
                <a:gd name="T11" fmla="*/ 33 h 42"/>
                <a:gd name="T12" fmla="*/ 65 w 91"/>
                <a:gd name="T13" fmla="*/ 49 h 42"/>
                <a:gd name="T14" fmla="*/ 92 w 91"/>
                <a:gd name="T15" fmla="*/ 40 h 42"/>
                <a:gd name="T16" fmla="*/ 111 w 91"/>
                <a:gd name="T17" fmla="*/ 23 h 42"/>
                <a:gd name="T18" fmla="*/ 105 w 91"/>
                <a:gd name="T19" fmla="*/ 14 h 42"/>
                <a:gd name="T20" fmla="*/ 79 w 91"/>
                <a:gd name="T21" fmla="*/ 15 h 42"/>
                <a:gd name="T22" fmla="*/ 84 w 91"/>
                <a:gd name="T23" fmla="*/ 6 h 42"/>
                <a:gd name="T24" fmla="*/ 62 w 91"/>
                <a:gd name="T25" fmla="*/ 15 h 42"/>
                <a:gd name="T26" fmla="*/ 59 w 91"/>
                <a:gd name="T27" fmla="*/ 0 h 42"/>
                <a:gd name="T28" fmla="*/ 54 w 91"/>
                <a:gd name="T29" fmla="*/ 19 h 42"/>
                <a:gd name="T30" fmla="*/ 25 w 91"/>
                <a:gd name="T31" fmla="*/ 0 h 42"/>
                <a:gd name="T32" fmla="*/ 26 w 91"/>
                <a:gd name="T33" fmla="*/ 12 h 42"/>
                <a:gd name="T34" fmla="*/ 17 w 91"/>
                <a:gd name="T35" fmla="*/ 6 h 42"/>
                <a:gd name="T36" fmla="*/ 21 w 91"/>
                <a:gd name="T37" fmla="*/ 18 h 42"/>
                <a:gd name="T38" fmla="*/ 0 w 91"/>
                <a:gd name="T39" fmla="*/ 13 h 4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1"/>
                <a:gd name="T61" fmla="*/ 0 h 42"/>
                <a:gd name="T62" fmla="*/ 91 w 91"/>
                <a:gd name="T63" fmla="*/ 42 h 42"/>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1" h="42">
                  <a:moveTo>
                    <a:pt x="0" y="11"/>
                  </a:moveTo>
                  <a:lnTo>
                    <a:pt x="13" y="15"/>
                  </a:lnTo>
                  <a:lnTo>
                    <a:pt x="5" y="19"/>
                  </a:lnTo>
                  <a:lnTo>
                    <a:pt x="8" y="23"/>
                  </a:lnTo>
                  <a:lnTo>
                    <a:pt x="41" y="23"/>
                  </a:lnTo>
                  <a:lnTo>
                    <a:pt x="20" y="28"/>
                  </a:lnTo>
                  <a:lnTo>
                    <a:pt x="53" y="41"/>
                  </a:lnTo>
                  <a:lnTo>
                    <a:pt x="75" y="34"/>
                  </a:lnTo>
                  <a:lnTo>
                    <a:pt x="90" y="19"/>
                  </a:lnTo>
                  <a:lnTo>
                    <a:pt x="85" y="12"/>
                  </a:lnTo>
                  <a:lnTo>
                    <a:pt x="64" y="13"/>
                  </a:lnTo>
                  <a:lnTo>
                    <a:pt x="68" y="5"/>
                  </a:lnTo>
                  <a:lnTo>
                    <a:pt x="50" y="13"/>
                  </a:lnTo>
                  <a:lnTo>
                    <a:pt x="48" y="0"/>
                  </a:lnTo>
                  <a:lnTo>
                    <a:pt x="44" y="16"/>
                  </a:lnTo>
                  <a:lnTo>
                    <a:pt x="20" y="0"/>
                  </a:lnTo>
                  <a:lnTo>
                    <a:pt x="21" y="10"/>
                  </a:lnTo>
                  <a:lnTo>
                    <a:pt x="14" y="5"/>
                  </a:lnTo>
                  <a:lnTo>
                    <a:pt x="17" y="15"/>
                  </a:lnTo>
                  <a:lnTo>
                    <a:pt x="0" y="1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35" name="Freeform 151"/>
            <p:cNvSpPr>
              <a:spLocks/>
            </p:cNvSpPr>
            <p:nvPr/>
          </p:nvSpPr>
          <p:spPr bwMode="auto">
            <a:xfrm>
              <a:off x="3928" y="950"/>
              <a:ext cx="51" cy="32"/>
            </a:xfrm>
            <a:custGeom>
              <a:avLst/>
              <a:gdLst>
                <a:gd name="T0" fmla="*/ 0 w 42"/>
                <a:gd name="T1" fmla="*/ 25 h 27"/>
                <a:gd name="T2" fmla="*/ 4 w 42"/>
                <a:gd name="T3" fmla="*/ 8 h 27"/>
                <a:gd name="T4" fmla="*/ 23 w 42"/>
                <a:gd name="T5" fmla="*/ 0 h 27"/>
                <a:gd name="T6" fmla="*/ 28 w 42"/>
                <a:gd name="T7" fmla="*/ 8 h 27"/>
                <a:gd name="T8" fmla="*/ 50 w 42"/>
                <a:gd name="T9" fmla="*/ 15 h 27"/>
                <a:gd name="T10" fmla="*/ 18 w 42"/>
                <a:gd name="T11" fmla="*/ 31 h 27"/>
                <a:gd name="T12" fmla="*/ 23 w 42"/>
                <a:gd name="T13" fmla="*/ 23 h 27"/>
                <a:gd name="T14" fmla="*/ 0 w 42"/>
                <a:gd name="T15" fmla="*/ 25 h 27"/>
                <a:gd name="T16" fmla="*/ 0 60000 65536"/>
                <a:gd name="T17" fmla="*/ 0 60000 65536"/>
                <a:gd name="T18" fmla="*/ 0 60000 65536"/>
                <a:gd name="T19" fmla="*/ 0 60000 65536"/>
                <a:gd name="T20" fmla="*/ 0 60000 65536"/>
                <a:gd name="T21" fmla="*/ 0 60000 65536"/>
                <a:gd name="T22" fmla="*/ 0 60000 65536"/>
                <a:gd name="T23" fmla="*/ 0 60000 65536"/>
                <a:gd name="T24" fmla="*/ 0 w 42"/>
                <a:gd name="T25" fmla="*/ 0 h 27"/>
                <a:gd name="T26" fmla="*/ 42 w 42"/>
                <a:gd name="T27" fmla="*/ 27 h 2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 h="27">
                  <a:moveTo>
                    <a:pt x="0" y="21"/>
                  </a:moveTo>
                  <a:lnTo>
                    <a:pt x="3" y="7"/>
                  </a:lnTo>
                  <a:lnTo>
                    <a:pt x="19" y="0"/>
                  </a:lnTo>
                  <a:lnTo>
                    <a:pt x="23" y="7"/>
                  </a:lnTo>
                  <a:lnTo>
                    <a:pt x="41" y="13"/>
                  </a:lnTo>
                  <a:lnTo>
                    <a:pt x="15" y="26"/>
                  </a:lnTo>
                  <a:lnTo>
                    <a:pt x="19" y="19"/>
                  </a:lnTo>
                  <a:lnTo>
                    <a:pt x="0" y="2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36" name="Freeform 152"/>
            <p:cNvSpPr>
              <a:spLocks/>
            </p:cNvSpPr>
            <p:nvPr/>
          </p:nvSpPr>
          <p:spPr bwMode="auto">
            <a:xfrm>
              <a:off x="3819" y="1228"/>
              <a:ext cx="147" cy="336"/>
            </a:xfrm>
            <a:custGeom>
              <a:avLst/>
              <a:gdLst>
                <a:gd name="T0" fmla="*/ 0 w 119"/>
                <a:gd name="T1" fmla="*/ 252 h 279"/>
                <a:gd name="T2" fmla="*/ 5 w 119"/>
                <a:gd name="T3" fmla="*/ 290 h 279"/>
                <a:gd name="T4" fmla="*/ 17 w 119"/>
                <a:gd name="T5" fmla="*/ 308 h 279"/>
                <a:gd name="T6" fmla="*/ 16 w 119"/>
                <a:gd name="T7" fmla="*/ 335 h 279"/>
                <a:gd name="T8" fmla="*/ 52 w 119"/>
                <a:gd name="T9" fmla="*/ 317 h 279"/>
                <a:gd name="T10" fmla="*/ 62 w 119"/>
                <a:gd name="T11" fmla="*/ 264 h 279"/>
                <a:gd name="T12" fmla="*/ 54 w 119"/>
                <a:gd name="T13" fmla="*/ 263 h 279"/>
                <a:gd name="T14" fmla="*/ 82 w 119"/>
                <a:gd name="T15" fmla="*/ 246 h 279"/>
                <a:gd name="T16" fmla="*/ 56 w 119"/>
                <a:gd name="T17" fmla="*/ 242 h 279"/>
                <a:gd name="T18" fmla="*/ 74 w 119"/>
                <a:gd name="T19" fmla="*/ 246 h 279"/>
                <a:gd name="T20" fmla="*/ 85 w 119"/>
                <a:gd name="T21" fmla="*/ 232 h 279"/>
                <a:gd name="T22" fmla="*/ 70 w 119"/>
                <a:gd name="T23" fmla="*/ 214 h 279"/>
                <a:gd name="T24" fmla="*/ 54 w 119"/>
                <a:gd name="T25" fmla="*/ 226 h 279"/>
                <a:gd name="T26" fmla="*/ 67 w 119"/>
                <a:gd name="T27" fmla="*/ 217 h 279"/>
                <a:gd name="T28" fmla="*/ 68 w 119"/>
                <a:gd name="T29" fmla="*/ 169 h 279"/>
                <a:gd name="T30" fmla="*/ 117 w 119"/>
                <a:gd name="T31" fmla="*/ 123 h 279"/>
                <a:gd name="T32" fmla="*/ 112 w 119"/>
                <a:gd name="T33" fmla="*/ 112 h 279"/>
                <a:gd name="T34" fmla="*/ 121 w 119"/>
                <a:gd name="T35" fmla="*/ 90 h 279"/>
                <a:gd name="T36" fmla="*/ 146 w 119"/>
                <a:gd name="T37" fmla="*/ 83 h 279"/>
                <a:gd name="T38" fmla="*/ 140 w 119"/>
                <a:gd name="T39" fmla="*/ 29 h 279"/>
                <a:gd name="T40" fmla="*/ 106 w 119"/>
                <a:gd name="T41" fmla="*/ 0 h 279"/>
                <a:gd name="T42" fmla="*/ 101 w 119"/>
                <a:gd name="T43" fmla="*/ 0 h 279"/>
                <a:gd name="T44" fmla="*/ 100 w 119"/>
                <a:gd name="T45" fmla="*/ 18 h 279"/>
                <a:gd name="T46" fmla="*/ 79 w 119"/>
                <a:gd name="T47" fmla="*/ 14 h 279"/>
                <a:gd name="T48" fmla="*/ 74 w 119"/>
                <a:gd name="T49" fmla="*/ 29 h 279"/>
                <a:gd name="T50" fmla="*/ 61 w 119"/>
                <a:gd name="T51" fmla="*/ 33 h 279"/>
                <a:gd name="T52" fmla="*/ 57 w 119"/>
                <a:gd name="T53" fmla="*/ 54 h 279"/>
                <a:gd name="T54" fmla="*/ 37 w 119"/>
                <a:gd name="T55" fmla="*/ 81 h 279"/>
                <a:gd name="T56" fmla="*/ 27 w 119"/>
                <a:gd name="T57" fmla="*/ 116 h 279"/>
                <a:gd name="T58" fmla="*/ 32 w 119"/>
                <a:gd name="T59" fmla="*/ 130 h 279"/>
                <a:gd name="T60" fmla="*/ 11 w 119"/>
                <a:gd name="T61" fmla="*/ 142 h 279"/>
                <a:gd name="T62" fmla="*/ 10 w 119"/>
                <a:gd name="T63" fmla="*/ 189 h 279"/>
                <a:gd name="T64" fmla="*/ 15 w 119"/>
                <a:gd name="T65" fmla="*/ 199 h 279"/>
                <a:gd name="T66" fmla="*/ 10 w 119"/>
                <a:gd name="T67" fmla="*/ 207 h 279"/>
                <a:gd name="T68" fmla="*/ 12 w 119"/>
                <a:gd name="T69" fmla="*/ 229 h 279"/>
                <a:gd name="T70" fmla="*/ 0 w 119"/>
                <a:gd name="T71" fmla="*/ 252 h 27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19"/>
                <a:gd name="T109" fmla="*/ 0 h 279"/>
                <a:gd name="T110" fmla="*/ 119 w 119"/>
                <a:gd name="T111" fmla="*/ 279 h 27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19" h="279">
                  <a:moveTo>
                    <a:pt x="0" y="209"/>
                  </a:moveTo>
                  <a:lnTo>
                    <a:pt x="4" y="241"/>
                  </a:lnTo>
                  <a:lnTo>
                    <a:pt x="14" y="256"/>
                  </a:lnTo>
                  <a:lnTo>
                    <a:pt x="13" y="278"/>
                  </a:lnTo>
                  <a:lnTo>
                    <a:pt x="42" y="263"/>
                  </a:lnTo>
                  <a:lnTo>
                    <a:pt x="50" y="219"/>
                  </a:lnTo>
                  <a:lnTo>
                    <a:pt x="44" y="218"/>
                  </a:lnTo>
                  <a:lnTo>
                    <a:pt x="66" y="204"/>
                  </a:lnTo>
                  <a:lnTo>
                    <a:pt x="45" y="201"/>
                  </a:lnTo>
                  <a:lnTo>
                    <a:pt x="60" y="204"/>
                  </a:lnTo>
                  <a:lnTo>
                    <a:pt x="69" y="193"/>
                  </a:lnTo>
                  <a:lnTo>
                    <a:pt x="57" y="178"/>
                  </a:lnTo>
                  <a:lnTo>
                    <a:pt x="44" y="188"/>
                  </a:lnTo>
                  <a:lnTo>
                    <a:pt x="54" y="180"/>
                  </a:lnTo>
                  <a:lnTo>
                    <a:pt x="55" y="140"/>
                  </a:lnTo>
                  <a:lnTo>
                    <a:pt x="95" y="102"/>
                  </a:lnTo>
                  <a:lnTo>
                    <a:pt x="91" y="93"/>
                  </a:lnTo>
                  <a:lnTo>
                    <a:pt x="98" y="75"/>
                  </a:lnTo>
                  <a:lnTo>
                    <a:pt x="118" y="69"/>
                  </a:lnTo>
                  <a:lnTo>
                    <a:pt x="113" y="24"/>
                  </a:lnTo>
                  <a:lnTo>
                    <a:pt x="86" y="0"/>
                  </a:lnTo>
                  <a:lnTo>
                    <a:pt x="82" y="0"/>
                  </a:lnTo>
                  <a:lnTo>
                    <a:pt x="81" y="15"/>
                  </a:lnTo>
                  <a:lnTo>
                    <a:pt x="64" y="12"/>
                  </a:lnTo>
                  <a:lnTo>
                    <a:pt x="60" y="24"/>
                  </a:lnTo>
                  <a:lnTo>
                    <a:pt x="49" y="27"/>
                  </a:lnTo>
                  <a:lnTo>
                    <a:pt x="46" y="45"/>
                  </a:lnTo>
                  <a:lnTo>
                    <a:pt x="30" y="67"/>
                  </a:lnTo>
                  <a:lnTo>
                    <a:pt x="22" y="96"/>
                  </a:lnTo>
                  <a:lnTo>
                    <a:pt x="26" y="108"/>
                  </a:lnTo>
                  <a:lnTo>
                    <a:pt x="9" y="118"/>
                  </a:lnTo>
                  <a:lnTo>
                    <a:pt x="8" y="157"/>
                  </a:lnTo>
                  <a:lnTo>
                    <a:pt x="12" y="165"/>
                  </a:lnTo>
                  <a:lnTo>
                    <a:pt x="8" y="172"/>
                  </a:lnTo>
                  <a:lnTo>
                    <a:pt x="10" y="190"/>
                  </a:lnTo>
                  <a:lnTo>
                    <a:pt x="0" y="209"/>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37" name="Freeform 153"/>
            <p:cNvSpPr>
              <a:spLocks/>
            </p:cNvSpPr>
            <p:nvPr/>
          </p:nvSpPr>
          <p:spPr bwMode="auto">
            <a:xfrm>
              <a:off x="3759" y="1724"/>
              <a:ext cx="54" cy="36"/>
            </a:xfrm>
            <a:custGeom>
              <a:avLst/>
              <a:gdLst>
                <a:gd name="T0" fmla="*/ 0 w 43"/>
                <a:gd name="T1" fmla="*/ 23 h 30"/>
                <a:gd name="T2" fmla="*/ 11 w 43"/>
                <a:gd name="T3" fmla="*/ 35 h 30"/>
                <a:gd name="T4" fmla="*/ 29 w 43"/>
                <a:gd name="T5" fmla="*/ 25 h 30"/>
                <a:gd name="T6" fmla="*/ 36 w 43"/>
                <a:gd name="T7" fmla="*/ 34 h 30"/>
                <a:gd name="T8" fmla="*/ 53 w 43"/>
                <a:gd name="T9" fmla="*/ 16 h 30"/>
                <a:gd name="T10" fmla="*/ 43 w 43"/>
                <a:gd name="T11" fmla="*/ 13 h 30"/>
                <a:gd name="T12" fmla="*/ 43 w 43"/>
                <a:gd name="T13" fmla="*/ 5 h 30"/>
                <a:gd name="T14" fmla="*/ 40 w 43"/>
                <a:gd name="T15" fmla="*/ 4 h 30"/>
                <a:gd name="T16" fmla="*/ 16 w 43"/>
                <a:gd name="T17" fmla="*/ 0 h 30"/>
                <a:gd name="T18" fmla="*/ 0 w 43"/>
                <a:gd name="T19" fmla="*/ 23 h 3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43"/>
                <a:gd name="T31" fmla="*/ 0 h 30"/>
                <a:gd name="T32" fmla="*/ 43 w 43"/>
                <a:gd name="T33" fmla="*/ 30 h 3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43" h="30">
                  <a:moveTo>
                    <a:pt x="0" y="19"/>
                  </a:moveTo>
                  <a:lnTo>
                    <a:pt x="9" y="29"/>
                  </a:lnTo>
                  <a:lnTo>
                    <a:pt x="23" y="21"/>
                  </a:lnTo>
                  <a:lnTo>
                    <a:pt x="29" y="28"/>
                  </a:lnTo>
                  <a:lnTo>
                    <a:pt x="42" y="13"/>
                  </a:lnTo>
                  <a:lnTo>
                    <a:pt x="34" y="11"/>
                  </a:lnTo>
                  <a:lnTo>
                    <a:pt x="34" y="4"/>
                  </a:lnTo>
                  <a:lnTo>
                    <a:pt x="32" y="3"/>
                  </a:lnTo>
                  <a:lnTo>
                    <a:pt x="13" y="0"/>
                  </a:lnTo>
                  <a:lnTo>
                    <a:pt x="0" y="19"/>
                  </a:lnTo>
                </a:path>
              </a:pathLst>
            </a:custGeom>
            <a:solidFill>
              <a:srgbClr val="007A00"/>
            </a:solidFill>
            <a:ln w="12699" cap="rnd" cmpd="sng">
              <a:solidFill>
                <a:srgbClr val="000000"/>
              </a:solidFill>
              <a:prstDash val="solid"/>
              <a:round/>
              <a:headEnd type="none" w="med" len="med"/>
              <a:tailEnd type="none" w="med" len="med"/>
            </a:ln>
          </p:spPr>
          <p:txBody>
            <a:bodyPr/>
            <a:lstStyle/>
            <a:p>
              <a:endParaRPr lang="it-IT"/>
            </a:p>
          </p:txBody>
        </p:sp>
        <p:sp>
          <p:nvSpPr>
            <p:cNvPr id="42138" name="Freeform 154"/>
            <p:cNvSpPr>
              <a:spLocks/>
            </p:cNvSpPr>
            <p:nvPr/>
          </p:nvSpPr>
          <p:spPr bwMode="auto">
            <a:xfrm>
              <a:off x="4095" y="1923"/>
              <a:ext cx="86" cy="88"/>
            </a:xfrm>
            <a:custGeom>
              <a:avLst/>
              <a:gdLst>
                <a:gd name="T0" fmla="*/ 0 w 69"/>
                <a:gd name="T1" fmla="*/ 80 h 74"/>
                <a:gd name="T2" fmla="*/ 2 w 69"/>
                <a:gd name="T3" fmla="*/ 71 h 74"/>
                <a:gd name="T4" fmla="*/ 14 w 69"/>
                <a:gd name="T5" fmla="*/ 52 h 74"/>
                <a:gd name="T6" fmla="*/ 7 w 69"/>
                <a:gd name="T7" fmla="*/ 44 h 74"/>
                <a:gd name="T8" fmla="*/ 6 w 69"/>
                <a:gd name="T9" fmla="*/ 23 h 74"/>
                <a:gd name="T10" fmla="*/ 14 w 69"/>
                <a:gd name="T11" fmla="*/ 5 h 74"/>
                <a:gd name="T12" fmla="*/ 85 w 69"/>
                <a:gd name="T13" fmla="*/ 0 h 74"/>
                <a:gd name="T14" fmla="*/ 70 w 69"/>
                <a:gd name="T15" fmla="*/ 13 h 74"/>
                <a:gd name="T16" fmla="*/ 66 w 69"/>
                <a:gd name="T17" fmla="*/ 48 h 74"/>
                <a:gd name="T18" fmla="*/ 37 w 69"/>
                <a:gd name="T19" fmla="*/ 68 h 74"/>
                <a:gd name="T20" fmla="*/ 12 w 69"/>
                <a:gd name="T21" fmla="*/ 87 h 74"/>
                <a:gd name="T22" fmla="*/ 0 w 69"/>
                <a:gd name="T23" fmla="*/ 80 h 7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9"/>
                <a:gd name="T37" fmla="*/ 0 h 74"/>
                <a:gd name="T38" fmla="*/ 69 w 69"/>
                <a:gd name="T39" fmla="*/ 74 h 7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9" h="74">
                  <a:moveTo>
                    <a:pt x="0" y="67"/>
                  </a:moveTo>
                  <a:lnTo>
                    <a:pt x="2" y="60"/>
                  </a:lnTo>
                  <a:lnTo>
                    <a:pt x="11" y="44"/>
                  </a:lnTo>
                  <a:lnTo>
                    <a:pt x="6" y="37"/>
                  </a:lnTo>
                  <a:lnTo>
                    <a:pt x="5" y="19"/>
                  </a:lnTo>
                  <a:lnTo>
                    <a:pt x="11" y="4"/>
                  </a:lnTo>
                  <a:lnTo>
                    <a:pt x="68" y="0"/>
                  </a:lnTo>
                  <a:lnTo>
                    <a:pt x="56" y="11"/>
                  </a:lnTo>
                  <a:lnTo>
                    <a:pt x="53" y="40"/>
                  </a:lnTo>
                  <a:lnTo>
                    <a:pt x="30" y="57"/>
                  </a:lnTo>
                  <a:lnTo>
                    <a:pt x="10" y="73"/>
                  </a:lnTo>
                  <a:lnTo>
                    <a:pt x="0" y="67"/>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39" name="Freeform 155"/>
            <p:cNvSpPr>
              <a:spLocks/>
            </p:cNvSpPr>
            <p:nvPr/>
          </p:nvSpPr>
          <p:spPr bwMode="auto">
            <a:xfrm>
              <a:off x="4809" y="2205"/>
              <a:ext cx="95" cy="242"/>
            </a:xfrm>
            <a:custGeom>
              <a:avLst/>
              <a:gdLst>
                <a:gd name="T0" fmla="*/ 0 w 76"/>
                <a:gd name="T1" fmla="*/ 38 h 202"/>
                <a:gd name="T2" fmla="*/ 5 w 76"/>
                <a:gd name="T3" fmla="*/ 19 h 202"/>
                <a:gd name="T4" fmla="*/ 31 w 76"/>
                <a:gd name="T5" fmla="*/ 0 h 202"/>
                <a:gd name="T6" fmla="*/ 43 w 76"/>
                <a:gd name="T7" fmla="*/ 19 h 202"/>
                <a:gd name="T8" fmla="*/ 39 w 76"/>
                <a:gd name="T9" fmla="*/ 52 h 202"/>
                <a:gd name="T10" fmla="*/ 69 w 76"/>
                <a:gd name="T11" fmla="*/ 37 h 202"/>
                <a:gd name="T12" fmla="*/ 83 w 76"/>
                <a:gd name="T13" fmla="*/ 52 h 202"/>
                <a:gd name="T14" fmla="*/ 94 w 76"/>
                <a:gd name="T15" fmla="*/ 83 h 202"/>
                <a:gd name="T16" fmla="*/ 90 w 76"/>
                <a:gd name="T17" fmla="*/ 103 h 202"/>
                <a:gd name="T18" fmla="*/ 66 w 76"/>
                <a:gd name="T19" fmla="*/ 102 h 202"/>
                <a:gd name="T20" fmla="*/ 57 w 76"/>
                <a:gd name="T21" fmla="*/ 110 h 202"/>
                <a:gd name="T22" fmla="*/ 61 w 76"/>
                <a:gd name="T23" fmla="*/ 145 h 202"/>
                <a:gd name="T24" fmla="*/ 32 w 76"/>
                <a:gd name="T25" fmla="*/ 115 h 202"/>
                <a:gd name="T26" fmla="*/ 19 w 76"/>
                <a:gd name="T27" fmla="*/ 168 h 202"/>
                <a:gd name="T28" fmla="*/ 34 w 76"/>
                <a:gd name="T29" fmla="*/ 214 h 202"/>
                <a:gd name="T30" fmla="*/ 55 w 76"/>
                <a:gd name="T31" fmla="*/ 231 h 202"/>
                <a:gd name="T32" fmla="*/ 44 w 76"/>
                <a:gd name="T33" fmla="*/ 241 h 202"/>
                <a:gd name="T34" fmla="*/ 40 w 76"/>
                <a:gd name="T35" fmla="*/ 226 h 202"/>
                <a:gd name="T36" fmla="*/ 32 w 76"/>
                <a:gd name="T37" fmla="*/ 226 h 202"/>
                <a:gd name="T38" fmla="*/ 7 w 76"/>
                <a:gd name="T39" fmla="*/ 200 h 202"/>
                <a:gd name="T40" fmla="*/ 11 w 76"/>
                <a:gd name="T41" fmla="*/ 169 h 202"/>
                <a:gd name="T42" fmla="*/ 25 w 76"/>
                <a:gd name="T43" fmla="*/ 141 h 202"/>
                <a:gd name="T44" fmla="*/ 7 w 76"/>
                <a:gd name="T45" fmla="*/ 95 h 202"/>
                <a:gd name="T46" fmla="*/ 12 w 76"/>
                <a:gd name="T47" fmla="*/ 73 h 202"/>
                <a:gd name="T48" fmla="*/ 0 w 76"/>
                <a:gd name="T49" fmla="*/ 38 h 20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76"/>
                <a:gd name="T76" fmla="*/ 0 h 202"/>
                <a:gd name="T77" fmla="*/ 76 w 76"/>
                <a:gd name="T78" fmla="*/ 202 h 20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76" h="202">
                  <a:moveTo>
                    <a:pt x="0" y="32"/>
                  </a:moveTo>
                  <a:lnTo>
                    <a:pt x="4" y="16"/>
                  </a:lnTo>
                  <a:lnTo>
                    <a:pt x="25" y="0"/>
                  </a:lnTo>
                  <a:lnTo>
                    <a:pt x="34" y="16"/>
                  </a:lnTo>
                  <a:lnTo>
                    <a:pt x="31" y="43"/>
                  </a:lnTo>
                  <a:lnTo>
                    <a:pt x="55" y="31"/>
                  </a:lnTo>
                  <a:lnTo>
                    <a:pt x="66" y="43"/>
                  </a:lnTo>
                  <a:lnTo>
                    <a:pt x="75" y="69"/>
                  </a:lnTo>
                  <a:lnTo>
                    <a:pt x="72" y="86"/>
                  </a:lnTo>
                  <a:lnTo>
                    <a:pt x="53" y="85"/>
                  </a:lnTo>
                  <a:lnTo>
                    <a:pt x="46" y="92"/>
                  </a:lnTo>
                  <a:lnTo>
                    <a:pt x="49" y="121"/>
                  </a:lnTo>
                  <a:lnTo>
                    <a:pt x="26" y="96"/>
                  </a:lnTo>
                  <a:lnTo>
                    <a:pt x="15" y="140"/>
                  </a:lnTo>
                  <a:lnTo>
                    <a:pt x="27" y="179"/>
                  </a:lnTo>
                  <a:lnTo>
                    <a:pt x="44" y="193"/>
                  </a:lnTo>
                  <a:lnTo>
                    <a:pt x="35" y="201"/>
                  </a:lnTo>
                  <a:lnTo>
                    <a:pt x="32" y="189"/>
                  </a:lnTo>
                  <a:lnTo>
                    <a:pt x="26" y="189"/>
                  </a:lnTo>
                  <a:lnTo>
                    <a:pt x="6" y="167"/>
                  </a:lnTo>
                  <a:lnTo>
                    <a:pt x="9" y="141"/>
                  </a:lnTo>
                  <a:lnTo>
                    <a:pt x="20" y="118"/>
                  </a:lnTo>
                  <a:lnTo>
                    <a:pt x="6" y="79"/>
                  </a:lnTo>
                  <a:lnTo>
                    <a:pt x="10" y="61"/>
                  </a:lnTo>
                  <a:lnTo>
                    <a:pt x="0" y="32"/>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40" name="Freeform 156"/>
            <p:cNvSpPr>
              <a:spLocks/>
            </p:cNvSpPr>
            <p:nvPr/>
          </p:nvSpPr>
          <p:spPr bwMode="auto">
            <a:xfrm>
              <a:off x="2978" y="2365"/>
              <a:ext cx="31" cy="22"/>
            </a:xfrm>
            <a:custGeom>
              <a:avLst/>
              <a:gdLst>
                <a:gd name="T0" fmla="*/ 0 w 25"/>
                <a:gd name="T1" fmla="*/ 21 h 17"/>
                <a:gd name="T2" fmla="*/ 30 w 25"/>
                <a:gd name="T3" fmla="*/ 16 h 17"/>
                <a:gd name="T4" fmla="*/ 30 w 25"/>
                <a:gd name="T5" fmla="*/ 0 h 17"/>
                <a:gd name="T6" fmla="*/ 0 w 25"/>
                <a:gd name="T7" fmla="*/ 21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6"/>
                  </a:moveTo>
                  <a:lnTo>
                    <a:pt x="24" y="12"/>
                  </a:lnTo>
                  <a:lnTo>
                    <a:pt x="24" y="0"/>
                  </a:lnTo>
                  <a:lnTo>
                    <a:pt x="0" y="16"/>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141" name="Freeform 157"/>
            <p:cNvSpPr>
              <a:spLocks/>
            </p:cNvSpPr>
            <p:nvPr/>
          </p:nvSpPr>
          <p:spPr bwMode="auto">
            <a:xfrm>
              <a:off x="4276" y="2116"/>
              <a:ext cx="62" cy="57"/>
            </a:xfrm>
            <a:custGeom>
              <a:avLst/>
              <a:gdLst>
                <a:gd name="T0" fmla="*/ 0 w 50"/>
                <a:gd name="T1" fmla="*/ 26 h 48"/>
                <a:gd name="T2" fmla="*/ 4 w 50"/>
                <a:gd name="T3" fmla="*/ 24 h 48"/>
                <a:gd name="T4" fmla="*/ 9 w 50"/>
                <a:gd name="T5" fmla="*/ 33 h 48"/>
                <a:gd name="T6" fmla="*/ 33 w 50"/>
                <a:gd name="T7" fmla="*/ 32 h 48"/>
                <a:gd name="T8" fmla="*/ 57 w 50"/>
                <a:gd name="T9" fmla="*/ 0 h 48"/>
                <a:gd name="T10" fmla="*/ 61 w 50"/>
                <a:gd name="T11" fmla="*/ 20 h 48"/>
                <a:gd name="T12" fmla="*/ 53 w 50"/>
                <a:gd name="T13" fmla="*/ 20 h 48"/>
                <a:gd name="T14" fmla="*/ 57 w 50"/>
                <a:gd name="T15" fmla="*/ 32 h 48"/>
                <a:gd name="T16" fmla="*/ 48 w 50"/>
                <a:gd name="T17" fmla="*/ 56 h 48"/>
                <a:gd name="T18" fmla="*/ 11 w 50"/>
                <a:gd name="T19" fmla="*/ 50 h 48"/>
                <a:gd name="T20" fmla="*/ 0 w 50"/>
                <a:gd name="T21" fmla="*/ 26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0"/>
                <a:gd name="T34" fmla="*/ 0 h 48"/>
                <a:gd name="T35" fmla="*/ 50 w 50"/>
                <a:gd name="T36" fmla="*/ 48 h 4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0" h="48">
                  <a:moveTo>
                    <a:pt x="0" y="22"/>
                  </a:moveTo>
                  <a:lnTo>
                    <a:pt x="3" y="20"/>
                  </a:lnTo>
                  <a:lnTo>
                    <a:pt x="7" y="28"/>
                  </a:lnTo>
                  <a:lnTo>
                    <a:pt x="27" y="27"/>
                  </a:lnTo>
                  <a:lnTo>
                    <a:pt x="46" y="0"/>
                  </a:lnTo>
                  <a:lnTo>
                    <a:pt x="49" y="17"/>
                  </a:lnTo>
                  <a:lnTo>
                    <a:pt x="43" y="17"/>
                  </a:lnTo>
                  <a:lnTo>
                    <a:pt x="46" y="27"/>
                  </a:lnTo>
                  <a:lnTo>
                    <a:pt x="39" y="47"/>
                  </a:lnTo>
                  <a:lnTo>
                    <a:pt x="9" y="42"/>
                  </a:lnTo>
                  <a:lnTo>
                    <a:pt x="0" y="2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42" name="Freeform 158"/>
            <p:cNvSpPr>
              <a:spLocks/>
            </p:cNvSpPr>
            <p:nvPr/>
          </p:nvSpPr>
          <p:spPr bwMode="auto">
            <a:xfrm>
              <a:off x="3775" y="1925"/>
              <a:ext cx="45" cy="120"/>
            </a:xfrm>
            <a:custGeom>
              <a:avLst/>
              <a:gdLst>
                <a:gd name="T0" fmla="*/ 0 w 36"/>
                <a:gd name="T1" fmla="*/ 55 h 100"/>
                <a:gd name="T2" fmla="*/ 10 w 36"/>
                <a:gd name="T3" fmla="*/ 46 h 100"/>
                <a:gd name="T4" fmla="*/ 15 w 36"/>
                <a:gd name="T5" fmla="*/ 1 h 100"/>
                <a:gd name="T6" fmla="*/ 41 w 36"/>
                <a:gd name="T7" fmla="*/ 0 h 100"/>
                <a:gd name="T8" fmla="*/ 35 w 36"/>
                <a:gd name="T9" fmla="*/ 14 h 100"/>
                <a:gd name="T10" fmla="*/ 43 w 36"/>
                <a:gd name="T11" fmla="*/ 34 h 100"/>
                <a:gd name="T12" fmla="*/ 26 w 36"/>
                <a:gd name="T13" fmla="*/ 55 h 100"/>
                <a:gd name="T14" fmla="*/ 44 w 36"/>
                <a:gd name="T15" fmla="*/ 70 h 100"/>
                <a:gd name="T16" fmla="*/ 23 w 36"/>
                <a:gd name="T17" fmla="*/ 119 h 100"/>
                <a:gd name="T18" fmla="*/ 19 w 36"/>
                <a:gd name="T19" fmla="*/ 88 h 100"/>
                <a:gd name="T20" fmla="*/ 0 w 36"/>
                <a:gd name="T21" fmla="*/ 55 h 1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6"/>
                <a:gd name="T34" fmla="*/ 0 h 100"/>
                <a:gd name="T35" fmla="*/ 36 w 36"/>
                <a:gd name="T36" fmla="*/ 100 h 1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6" h="100">
                  <a:moveTo>
                    <a:pt x="0" y="46"/>
                  </a:moveTo>
                  <a:lnTo>
                    <a:pt x="8" y="38"/>
                  </a:lnTo>
                  <a:lnTo>
                    <a:pt x="12" y="1"/>
                  </a:lnTo>
                  <a:lnTo>
                    <a:pt x="33" y="0"/>
                  </a:lnTo>
                  <a:lnTo>
                    <a:pt x="28" y="12"/>
                  </a:lnTo>
                  <a:lnTo>
                    <a:pt x="34" y="28"/>
                  </a:lnTo>
                  <a:lnTo>
                    <a:pt x="21" y="46"/>
                  </a:lnTo>
                  <a:lnTo>
                    <a:pt x="35" y="58"/>
                  </a:lnTo>
                  <a:lnTo>
                    <a:pt x="18" y="99"/>
                  </a:lnTo>
                  <a:lnTo>
                    <a:pt x="15" y="73"/>
                  </a:lnTo>
                  <a:lnTo>
                    <a:pt x="0" y="46"/>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43" name="Freeform 159"/>
            <p:cNvSpPr>
              <a:spLocks/>
            </p:cNvSpPr>
            <p:nvPr/>
          </p:nvSpPr>
          <p:spPr bwMode="auto">
            <a:xfrm>
              <a:off x="3990" y="1836"/>
              <a:ext cx="32" cy="35"/>
            </a:xfrm>
            <a:custGeom>
              <a:avLst/>
              <a:gdLst>
                <a:gd name="T0" fmla="*/ 0 w 26"/>
                <a:gd name="T1" fmla="*/ 23 h 29"/>
                <a:gd name="T2" fmla="*/ 2 w 26"/>
                <a:gd name="T3" fmla="*/ 1 h 29"/>
                <a:gd name="T4" fmla="*/ 21 w 26"/>
                <a:gd name="T5" fmla="*/ 0 h 29"/>
                <a:gd name="T6" fmla="*/ 31 w 26"/>
                <a:gd name="T7" fmla="*/ 17 h 29"/>
                <a:gd name="T8" fmla="*/ 16 w 26"/>
                <a:gd name="T9" fmla="*/ 17 h 29"/>
                <a:gd name="T10" fmla="*/ 0 w 26"/>
                <a:gd name="T11" fmla="*/ 34 h 29"/>
                <a:gd name="T12" fmla="*/ 7 w 26"/>
                <a:gd name="T13" fmla="*/ 24 h 29"/>
                <a:gd name="T14" fmla="*/ 0 w 26"/>
                <a:gd name="T15" fmla="*/ 23 h 29"/>
                <a:gd name="T16" fmla="*/ 0 60000 65536"/>
                <a:gd name="T17" fmla="*/ 0 60000 65536"/>
                <a:gd name="T18" fmla="*/ 0 60000 65536"/>
                <a:gd name="T19" fmla="*/ 0 60000 65536"/>
                <a:gd name="T20" fmla="*/ 0 60000 65536"/>
                <a:gd name="T21" fmla="*/ 0 60000 65536"/>
                <a:gd name="T22" fmla="*/ 0 60000 65536"/>
                <a:gd name="T23" fmla="*/ 0 60000 65536"/>
                <a:gd name="T24" fmla="*/ 0 w 26"/>
                <a:gd name="T25" fmla="*/ 0 h 29"/>
                <a:gd name="T26" fmla="*/ 26 w 26"/>
                <a:gd name="T27" fmla="*/ 29 h 2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 h="29">
                  <a:moveTo>
                    <a:pt x="0" y="19"/>
                  </a:moveTo>
                  <a:lnTo>
                    <a:pt x="2" y="1"/>
                  </a:lnTo>
                  <a:lnTo>
                    <a:pt x="17" y="0"/>
                  </a:lnTo>
                  <a:lnTo>
                    <a:pt x="25" y="14"/>
                  </a:lnTo>
                  <a:lnTo>
                    <a:pt x="13" y="14"/>
                  </a:lnTo>
                  <a:lnTo>
                    <a:pt x="0" y="28"/>
                  </a:lnTo>
                  <a:lnTo>
                    <a:pt x="6" y="20"/>
                  </a:lnTo>
                  <a:lnTo>
                    <a:pt x="0" y="19"/>
                  </a:lnTo>
                </a:path>
              </a:pathLst>
            </a:custGeom>
            <a:solidFill>
              <a:srgbClr val="006000"/>
            </a:solidFill>
            <a:ln w="12699" cap="rnd" cmpd="sng">
              <a:solidFill>
                <a:srgbClr val="000000"/>
              </a:solidFill>
              <a:prstDash val="solid"/>
              <a:round/>
              <a:headEnd/>
              <a:tailEnd/>
            </a:ln>
          </p:spPr>
          <p:txBody>
            <a:bodyPr/>
            <a:lstStyle/>
            <a:p>
              <a:endParaRPr lang="it-IT"/>
            </a:p>
          </p:txBody>
        </p:sp>
        <p:sp>
          <p:nvSpPr>
            <p:cNvPr id="42144" name="Freeform 160"/>
            <p:cNvSpPr>
              <a:spLocks/>
            </p:cNvSpPr>
            <p:nvPr/>
          </p:nvSpPr>
          <p:spPr bwMode="auto">
            <a:xfrm>
              <a:off x="3994" y="1832"/>
              <a:ext cx="211" cy="114"/>
            </a:xfrm>
            <a:custGeom>
              <a:avLst/>
              <a:gdLst>
                <a:gd name="T0" fmla="*/ 0 w 170"/>
                <a:gd name="T1" fmla="*/ 37 h 95"/>
                <a:gd name="T2" fmla="*/ 9 w 170"/>
                <a:gd name="T3" fmla="*/ 67 h 95"/>
                <a:gd name="T4" fmla="*/ 0 w 170"/>
                <a:gd name="T5" fmla="*/ 70 h 95"/>
                <a:gd name="T6" fmla="*/ 9 w 170"/>
                <a:gd name="T7" fmla="*/ 74 h 95"/>
                <a:gd name="T8" fmla="*/ 12 w 170"/>
                <a:gd name="T9" fmla="*/ 92 h 95"/>
                <a:gd name="T10" fmla="*/ 24 w 170"/>
                <a:gd name="T11" fmla="*/ 91 h 95"/>
                <a:gd name="T12" fmla="*/ 12 w 170"/>
                <a:gd name="T13" fmla="*/ 98 h 95"/>
                <a:gd name="T14" fmla="*/ 26 w 170"/>
                <a:gd name="T15" fmla="*/ 96 h 95"/>
                <a:gd name="T16" fmla="*/ 41 w 170"/>
                <a:gd name="T17" fmla="*/ 107 h 95"/>
                <a:gd name="T18" fmla="*/ 53 w 170"/>
                <a:gd name="T19" fmla="*/ 95 h 95"/>
                <a:gd name="T20" fmla="*/ 74 w 170"/>
                <a:gd name="T21" fmla="*/ 112 h 95"/>
                <a:gd name="T22" fmla="*/ 109 w 170"/>
                <a:gd name="T23" fmla="*/ 95 h 95"/>
                <a:gd name="T24" fmla="*/ 108 w 170"/>
                <a:gd name="T25" fmla="*/ 113 h 95"/>
                <a:gd name="T26" fmla="*/ 115 w 170"/>
                <a:gd name="T27" fmla="*/ 95 h 95"/>
                <a:gd name="T28" fmla="*/ 185 w 170"/>
                <a:gd name="T29" fmla="*/ 90 h 95"/>
                <a:gd name="T30" fmla="*/ 210 w 170"/>
                <a:gd name="T31" fmla="*/ 89 h 95"/>
                <a:gd name="T32" fmla="*/ 202 w 170"/>
                <a:gd name="T33" fmla="*/ 49 h 95"/>
                <a:gd name="T34" fmla="*/ 207 w 170"/>
                <a:gd name="T35" fmla="*/ 41 h 95"/>
                <a:gd name="T36" fmla="*/ 186 w 170"/>
                <a:gd name="T37" fmla="*/ 8 h 95"/>
                <a:gd name="T38" fmla="*/ 173 w 170"/>
                <a:gd name="T39" fmla="*/ 8 h 95"/>
                <a:gd name="T40" fmla="*/ 134 w 170"/>
                <a:gd name="T41" fmla="*/ 22 h 95"/>
                <a:gd name="T42" fmla="*/ 102 w 170"/>
                <a:gd name="T43" fmla="*/ 0 h 95"/>
                <a:gd name="T44" fmla="*/ 81 w 170"/>
                <a:gd name="T45" fmla="*/ 0 h 95"/>
                <a:gd name="T46" fmla="*/ 53 w 170"/>
                <a:gd name="T47" fmla="*/ 20 h 95"/>
                <a:gd name="T48" fmla="*/ 32 w 170"/>
                <a:gd name="T49" fmla="*/ 14 h 95"/>
                <a:gd name="T50" fmla="*/ 40 w 170"/>
                <a:gd name="T51" fmla="*/ 25 h 95"/>
                <a:gd name="T52" fmla="*/ 0 w 170"/>
                <a:gd name="T53" fmla="*/ 37 h 95"/>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70"/>
                <a:gd name="T82" fmla="*/ 0 h 95"/>
                <a:gd name="T83" fmla="*/ 170 w 170"/>
                <a:gd name="T84" fmla="*/ 95 h 95"/>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70" h="95">
                  <a:moveTo>
                    <a:pt x="0" y="31"/>
                  </a:moveTo>
                  <a:lnTo>
                    <a:pt x="7" y="56"/>
                  </a:lnTo>
                  <a:lnTo>
                    <a:pt x="0" y="58"/>
                  </a:lnTo>
                  <a:lnTo>
                    <a:pt x="7" y="62"/>
                  </a:lnTo>
                  <a:lnTo>
                    <a:pt x="10" y="77"/>
                  </a:lnTo>
                  <a:lnTo>
                    <a:pt x="19" y="76"/>
                  </a:lnTo>
                  <a:lnTo>
                    <a:pt x="10" y="82"/>
                  </a:lnTo>
                  <a:lnTo>
                    <a:pt x="21" y="80"/>
                  </a:lnTo>
                  <a:lnTo>
                    <a:pt x="33" y="89"/>
                  </a:lnTo>
                  <a:lnTo>
                    <a:pt x="43" y="79"/>
                  </a:lnTo>
                  <a:lnTo>
                    <a:pt x="60" y="93"/>
                  </a:lnTo>
                  <a:lnTo>
                    <a:pt x="88" y="79"/>
                  </a:lnTo>
                  <a:lnTo>
                    <a:pt x="87" y="94"/>
                  </a:lnTo>
                  <a:lnTo>
                    <a:pt x="93" y="79"/>
                  </a:lnTo>
                  <a:lnTo>
                    <a:pt x="149" y="75"/>
                  </a:lnTo>
                  <a:lnTo>
                    <a:pt x="169" y="74"/>
                  </a:lnTo>
                  <a:lnTo>
                    <a:pt x="163" y="41"/>
                  </a:lnTo>
                  <a:lnTo>
                    <a:pt x="167" y="34"/>
                  </a:lnTo>
                  <a:lnTo>
                    <a:pt x="150" y="7"/>
                  </a:lnTo>
                  <a:lnTo>
                    <a:pt x="139" y="7"/>
                  </a:lnTo>
                  <a:lnTo>
                    <a:pt x="108" y="18"/>
                  </a:lnTo>
                  <a:lnTo>
                    <a:pt x="82" y="0"/>
                  </a:lnTo>
                  <a:lnTo>
                    <a:pt x="65" y="0"/>
                  </a:lnTo>
                  <a:lnTo>
                    <a:pt x="43" y="17"/>
                  </a:lnTo>
                  <a:lnTo>
                    <a:pt x="26" y="12"/>
                  </a:lnTo>
                  <a:lnTo>
                    <a:pt x="32" y="21"/>
                  </a:lnTo>
                  <a:lnTo>
                    <a:pt x="0" y="31"/>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45" name="Freeform 161"/>
            <p:cNvSpPr>
              <a:spLocks/>
            </p:cNvSpPr>
            <p:nvPr/>
          </p:nvSpPr>
          <p:spPr bwMode="auto">
            <a:xfrm>
              <a:off x="3573" y="1569"/>
              <a:ext cx="48" cy="77"/>
            </a:xfrm>
            <a:custGeom>
              <a:avLst/>
              <a:gdLst>
                <a:gd name="T0" fmla="*/ 0 w 38"/>
                <a:gd name="T1" fmla="*/ 63 h 64"/>
                <a:gd name="T2" fmla="*/ 5 w 38"/>
                <a:gd name="T3" fmla="*/ 70 h 64"/>
                <a:gd name="T4" fmla="*/ 0 w 38"/>
                <a:gd name="T5" fmla="*/ 76 h 64"/>
                <a:gd name="T6" fmla="*/ 44 w 38"/>
                <a:gd name="T7" fmla="*/ 64 h 64"/>
                <a:gd name="T8" fmla="*/ 47 w 38"/>
                <a:gd name="T9" fmla="*/ 24 h 64"/>
                <a:gd name="T10" fmla="*/ 40 w 38"/>
                <a:gd name="T11" fmla="*/ 16 h 64"/>
                <a:gd name="T12" fmla="*/ 29 w 38"/>
                <a:gd name="T13" fmla="*/ 19 h 64"/>
                <a:gd name="T14" fmla="*/ 24 w 38"/>
                <a:gd name="T15" fmla="*/ 14 h 64"/>
                <a:gd name="T16" fmla="*/ 29 w 38"/>
                <a:gd name="T17" fmla="*/ 5 h 64"/>
                <a:gd name="T18" fmla="*/ 24 w 38"/>
                <a:gd name="T19" fmla="*/ 0 h 64"/>
                <a:gd name="T20" fmla="*/ 19 w 38"/>
                <a:gd name="T21" fmla="*/ 19 h 64"/>
                <a:gd name="T22" fmla="*/ 0 w 38"/>
                <a:gd name="T23" fmla="*/ 24 h 64"/>
                <a:gd name="T24" fmla="*/ 6 w 38"/>
                <a:gd name="T25" fmla="*/ 29 h 64"/>
                <a:gd name="T26" fmla="*/ 4 w 38"/>
                <a:gd name="T27" fmla="*/ 40 h 64"/>
                <a:gd name="T28" fmla="*/ 14 w 38"/>
                <a:gd name="T29" fmla="*/ 42 h 64"/>
                <a:gd name="T30" fmla="*/ 4 w 38"/>
                <a:gd name="T31" fmla="*/ 57 h 64"/>
                <a:gd name="T32" fmla="*/ 16 w 38"/>
                <a:gd name="T33" fmla="*/ 53 h 64"/>
                <a:gd name="T34" fmla="*/ 0 w 38"/>
                <a:gd name="T35" fmla="*/ 63 h 6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8"/>
                <a:gd name="T55" fmla="*/ 0 h 64"/>
                <a:gd name="T56" fmla="*/ 38 w 38"/>
                <a:gd name="T57" fmla="*/ 64 h 6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8" h="64">
                  <a:moveTo>
                    <a:pt x="0" y="52"/>
                  </a:moveTo>
                  <a:lnTo>
                    <a:pt x="4" y="58"/>
                  </a:lnTo>
                  <a:lnTo>
                    <a:pt x="0" y="63"/>
                  </a:lnTo>
                  <a:lnTo>
                    <a:pt x="35" y="53"/>
                  </a:lnTo>
                  <a:lnTo>
                    <a:pt x="37" y="20"/>
                  </a:lnTo>
                  <a:lnTo>
                    <a:pt x="32" y="13"/>
                  </a:lnTo>
                  <a:lnTo>
                    <a:pt x="23" y="16"/>
                  </a:lnTo>
                  <a:lnTo>
                    <a:pt x="19" y="12"/>
                  </a:lnTo>
                  <a:lnTo>
                    <a:pt x="23" y="4"/>
                  </a:lnTo>
                  <a:lnTo>
                    <a:pt x="19" y="0"/>
                  </a:lnTo>
                  <a:lnTo>
                    <a:pt x="15" y="16"/>
                  </a:lnTo>
                  <a:lnTo>
                    <a:pt x="0" y="20"/>
                  </a:lnTo>
                  <a:lnTo>
                    <a:pt x="5" y="24"/>
                  </a:lnTo>
                  <a:lnTo>
                    <a:pt x="3" y="33"/>
                  </a:lnTo>
                  <a:lnTo>
                    <a:pt x="11" y="35"/>
                  </a:lnTo>
                  <a:lnTo>
                    <a:pt x="3" y="47"/>
                  </a:lnTo>
                  <a:lnTo>
                    <a:pt x="13" y="44"/>
                  </a:lnTo>
                  <a:lnTo>
                    <a:pt x="0" y="52"/>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46" name="Freeform 162"/>
            <p:cNvSpPr>
              <a:spLocks/>
            </p:cNvSpPr>
            <p:nvPr/>
          </p:nvSpPr>
          <p:spPr bwMode="auto">
            <a:xfrm>
              <a:off x="3597" y="1564"/>
              <a:ext cx="31" cy="31"/>
            </a:xfrm>
            <a:custGeom>
              <a:avLst/>
              <a:gdLst>
                <a:gd name="T0" fmla="*/ 0 w 25"/>
                <a:gd name="T1" fmla="*/ 20 h 25"/>
                <a:gd name="T2" fmla="*/ 5 w 25"/>
                <a:gd name="T3" fmla="*/ 25 h 25"/>
                <a:gd name="T4" fmla="*/ 16 w 25"/>
                <a:gd name="T5" fmla="*/ 21 h 25"/>
                <a:gd name="T6" fmla="*/ 22 w 25"/>
                <a:gd name="T7" fmla="*/ 30 h 25"/>
                <a:gd name="T8" fmla="*/ 30 w 25"/>
                <a:gd name="T9" fmla="*/ 20 h 25"/>
                <a:gd name="T10" fmla="*/ 22 w 25"/>
                <a:gd name="T11" fmla="*/ 5 h 25"/>
                <a:gd name="T12" fmla="*/ 9 w 25"/>
                <a:gd name="T13" fmla="*/ 0 h 25"/>
                <a:gd name="T14" fmla="*/ 5 w 25"/>
                <a:gd name="T15" fmla="*/ 10 h 25"/>
                <a:gd name="T16" fmla="*/ 0 w 25"/>
                <a:gd name="T17" fmla="*/ 20 h 2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5"/>
                <a:gd name="T28" fmla="*/ 0 h 25"/>
                <a:gd name="T29" fmla="*/ 25 w 25"/>
                <a:gd name="T30" fmla="*/ 25 h 2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5" h="25">
                  <a:moveTo>
                    <a:pt x="0" y="16"/>
                  </a:moveTo>
                  <a:lnTo>
                    <a:pt x="4" y="20"/>
                  </a:lnTo>
                  <a:lnTo>
                    <a:pt x="13" y="17"/>
                  </a:lnTo>
                  <a:lnTo>
                    <a:pt x="18" y="24"/>
                  </a:lnTo>
                  <a:lnTo>
                    <a:pt x="24" y="16"/>
                  </a:lnTo>
                  <a:lnTo>
                    <a:pt x="18" y="4"/>
                  </a:lnTo>
                  <a:lnTo>
                    <a:pt x="7" y="0"/>
                  </a:lnTo>
                  <a:lnTo>
                    <a:pt x="4" y="8"/>
                  </a:lnTo>
                  <a:lnTo>
                    <a:pt x="0" y="16"/>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47" name="Freeform 163"/>
            <p:cNvSpPr>
              <a:spLocks/>
            </p:cNvSpPr>
            <p:nvPr/>
          </p:nvSpPr>
          <p:spPr bwMode="auto">
            <a:xfrm>
              <a:off x="3611" y="1498"/>
              <a:ext cx="32" cy="20"/>
            </a:xfrm>
            <a:custGeom>
              <a:avLst/>
              <a:gdLst>
                <a:gd name="T0" fmla="*/ 0 w 25"/>
                <a:gd name="T1" fmla="*/ 19 h 17"/>
                <a:gd name="T2" fmla="*/ 0 w 25"/>
                <a:gd name="T3" fmla="*/ 2 h 17"/>
                <a:gd name="T4" fmla="*/ 31 w 25"/>
                <a:gd name="T5" fmla="*/ 0 h 17"/>
                <a:gd name="T6" fmla="*/ 0 w 25"/>
                <a:gd name="T7" fmla="*/ 19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6"/>
                  </a:moveTo>
                  <a:lnTo>
                    <a:pt x="0" y="2"/>
                  </a:lnTo>
                  <a:lnTo>
                    <a:pt x="24" y="0"/>
                  </a:lnTo>
                  <a:lnTo>
                    <a:pt x="0" y="16"/>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48" name="Freeform 164"/>
            <p:cNvSpPr>
              <a:spLocks/>
            </p:cNvSpPr>
            <p:nvPr/>
          </p:nvSpPr>
          <p:spPr bwMode="auto">
            <a:xfrm>
              <a:off x="3615" y="1513"/>
              <a:ext cx="30" cy="20"/>
            </a:xfrm>
            <a:custGeom>
              <a:avLst/>
              <a:gdLst>
                <a:gd name="T0" fmla="*/ 0 w 25"/>
                <a:gd name="T1" fmla="*/ 15 h 17"/>
                <a:gd name="T2" fmla="*/ 14 w 25"/>
                <a:gd name="T3" fmla="*/ 0 h 17"/>
                <a:gd name="T4" fmla="*/ 29 w 25"/>
                <a:gd name="T5" fmla="*/ 19 h 17"/>
                <a:gd name="T6" fmla="*/ 0 w 25"/>
                <a:gd name="T7" fmla="*/ 15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13"/>
                  </a:moveTo>
                  <a:lnTo>
                    <a:pt x="12" y="0"/>
                  </a:lnTo>
                  <a:lnTo>
                    <a:pt x="24" y="16"/>
                  </a:lnTo>
                  <a:lnTo>
                    <a:pt x="0" y="13"/>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49" name="Freeform 165"/>
            <p:cNvSpPr>
              <a:spLocks/>
            </p:cNvSpPr>
            <p:nvPr/>
          </p:nvSpPr>
          <p:spPr bwMode="auto">
            <a:xfrm>
              <a:off x="3622" y="1491"/>
              <a:ext cx="91" cy="189"/>
            </a:xfrm>
            <a:custGeom>
              <a:avLst/>
              <a:gdLst>
                <a:gd name="T0" fmla="*/ 0 w 73"/>
                <a:gd name="T1" fmla="*/ 45 h 157"/>
                <a:gd name="T2" fmla="*/ 4 w 73"/>
                <a:gd name="T3" fmla="*/ 19 h 157"/>
                <a:gd name="T4" fmla="*/ 14 w 73"/>
                <a:gd name="T5" fmla="*/ 0 h 157"/>
                <a:gd name="T6" fmla="*/ 34 w 73"/>
                <a:gd name="T7" fmla="*/ 0 h 157"/>
                <a:gd name="T8" fmla="*/ 21 w 73"/>
                <a:gd name="T9" fmla="*/ 23 h 157"/>
                <a:gd name="T10" fmla="*/ 49 w 73"/>
                <a:gd name="T11" fmla="*/ 28 h 157"/>
                <a:gd name="T12" fmla="*/ 31 w 73"/>
                <a:gd name="T13" fmla="*/ 58 h 157"/>
                <a:gd name="T14" fmla="*/ 52 w 73"/>
                <a:gd name="T15" fmla="*/ 69 h 157"/>
                <a:gd name="T16" fmla="*/ 72 w 73"/>
                <a:gd name="T17" fmla="*/ 107 h 157"/>
                <a:gd name="T18" fmla="*/ 66 w 73"/>
                <a:gd name="T19" fmla="*/ 110 h 157"/>
                <a:gd name="T20" fmla="*/ 75 w 73"/>
                <a:gd name="T21" fmla="*/ 118 h 157"/>
                <a:gd name="T22" fmla="*/ 70 w 73"/>
                <a:gd name="T23" fmla="*/ 129 h 157"/>
                <a:gd name="T24" fmla="*/ 90 w 73"/>
                <a:gd name="T25" fmla="*/ 130 h 157"/>
                <a:gd name="T26" fmla="*/ 77 w 73"/>
                <a:gd name="T27" fmla="*/ 156 h 157"/>
                <a:gd name="T28" fmla="*/ 85 w 73"/>
                <a:gd name="T29" fmla="*/ 164 h 157"/>
                <a:gd name="T30" fmla="*/ 5 w 73"/>
                <a:gd name="T31" fmla="*/ 188 h 157"/>
                <a:gd name="T32" fmla="*/ 40 w 73"/>
                <a:gd name="T33" fmla="*/ 153 h 157"/>
                <a:gd name="T34" fmla="*/ 30 w 73"/>
                <a:gd name="T35" fmla="*/ 158 h 157"/>
                <a:gd name="T36" fmla="*/ 10 w 73"/>
                <a:gd name="T37" fmla="*/ 148 h 157"/>
                <a:gd name="T38" fmla="*/ 25 w 73"/>
                <a:gd name="T39" fmla="*/ 135 h 157"/>
                <a:gd name="T40" fmla="*/ 16 w 73"/>
                <a:gd name="T41" fmla="*/ 129 h 157"/>
                <a:gd name="T42" fmla="*/ 36 w 73"/>
                <a:gd name="T43" fmla="*/ 114 h 157"/>
                <a:gd name="T44" fmla="*/ 39 w 73"/>
                <a:gd name="T45" fmla="*/ 98 h 157"/>
                <a:gd name="T46" fmla="*/ 29 w 73"/>
                <a:gd name="T47" fmla="*/ 93 h 157"/>
                <a:gd name="T48" fmla="*/ 34 w 73"/>
                <a:gd name="T49" fmla="*/ 83 h 157"/>
                <a:gd name="T50" fmla="*/ 12 w 73"/>
                <a:gd name="T51" fmla="*/ 88 h 157"/>
                <a:gd name="T52" fmla="*/ 14 w 73"/>
                <a:gd name="T53" fmla="*/ 61 h 157"/>
                <a:gd name="T54" fmla="*/ 4 w 73"/>
                <a:gd name="T55" fmla="*/ 73 h 157"/>
                <a:gd name="T56" fmla="*/ 9 w 73"/>
                <a:gd name="T57" fmla="*/ 46 h 157"/>
                <a:gd name="T58" fmla="*/ 0 w 73"/>
                <a:gd name="T59" fmla="*/ 45 h 157"/>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73"/>
                <a:gd name="T91" fmla="*/ 0 h 157"/>
                <a:gd name="T92" fmla="*/ 73 w 73"/>
                <a:gd name="T93" fmla="*/ 157 h 157"/>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73" h="157">
                  <a:moveTo>
                    <a:pt x="0" y="37"/>
                  </a:moveTo>
                  <a:lnTo>
                    <a:pt x="3" y="16"/>
                  </a:lnTo>
                  <a:lnTo>
                    <a:pt x="11" y="0"/>
                  </a:lnTo>
                  <a:lnTo>
                    <a:pt x="27" y="0"/>
                  </a:lnTo>
                  <a:lnTo>
                    <a:pt x="17" y="19"/>
                  </a:lnTo>
                  <a:lnTo>
                    <a:pt x="39" y="23"/>
                  </a:lnTo>
                  <a:lnTo>
                    <a:pt x="25" y="48"/>
                  </a:lnTo>
                  <a:lnTo>
                    <a:pt x="42" y="57"/>
                  </a:lnTo>
                  <a:lnTo>
                    <a:pt x="58" y="89"/>
                  </a:lnTo>
                  <a:lnTo>
                    <a:pt x="53" y="91"/>
                  </a:lnTo>
                  <a:lnTo>
                    <a:pt x="60" y="98"/>
                  </a:lnTo>
                  <a:lnTo>
                    <a:pt x="56" y="107"/>
                  </a:lnTo>
                  <a:lnTo>
                    <a:pt x="72" y="108"/>
                  </a:lnTo>
                  <a:lnTo>
                    <a:pt x="62" y="130"/>
                  </a:lnTo>
                  <a:lnTo>
                    <a:pt x="68" y="136"/>
                  </a:lnTo>
                  <a:lnTo>
                    <a:pt x="4" y="156"/>
                  </a:lnTo>
                  <a:lnTo>
                    <a:pt x="32" y="127"/>
                  </a:lnTo>
                  <a:lnTo>
                    <a:pt x="24" y="131"/>
                  </a:lnTo>
                  <a:lnTo>
                    <a:pt x="8" y="123"/>
                  </a:lnTo>
                  <a:lnTo>
                    <a:pt x="20" y="112"/>
                  </a:lnTo>
                  <a:lnTo>
                    <a:pt x="13" y="107"/>
                  </a:lnTo>
                  <a:lnTo>
                    <a:pt x="29" y="95"/>
                  </a:lnTo>
                  <a:lnTo>
                    <a:pt x="31" y="81"/>
                  </a:lnTo>
                  <a:lnTo>
                    <a:pt x="23" y="77"/>
                  </a:lnTo>
                  <a:lnTo>
                    <a:pt x="27" y="69"/>
                  </a:lnTo>
                  <a:lnTo>
                    <a:pt x="10" y="73"/>
                  </a:lnTo>
                  <a:lnTo>
                    <a:pt x="11" y="51"/>
                  </a:lnTo>
                  <a:lnTo>
                    <a:pt x="3" y="61"/>
                  </a:lnTo>
                  <a:lnTo>
                    <a:pt x="7" y="38"/>
                  </a:lnTo>
                  <a:lnTo>
                    <a:pt x="0" y="37"/>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50" name="Freeform 166"/>
            <p:cNvSpPr>
              <a:spLocks/>
            </p:cNvSpPr>
            <p:nvPr/>
          </p:nvSpPr>
          <p:spPr bwMode="auto">
            <a:xfrm>
              <a:off x="1759" y="1164"/>
              <a:ext cx="346" cy="413"/>
            </a:xfrm>
            <a:custGeom>
              <a:avLst/>
              <a:gdLst>
                <a:gd name="T0" fmla="*/ 22 w 279"/>
                <a:gd name="T1" fmla="*/ 165 h 343"/>
                <a:gd name="T2" fmla="*/ 22 w 279"/>
                <a:gd name="T3" fmla="*/ 183 h 343"/>
                <a:gd name="T4" fmla="*/ 62 w 279"/>
                <a:gd name="T5" fmla="*/ 191 h 343"/>
                <a:gd name="T6" fmla="*/ 77 w 279"/>
                <a:gd name="T7" fmla="*/ 184 h 343"/>
                <a:gd name="T8" fmla="*/ 33 w 279"/>
                <a:gd name="T9" fmla="*/ 234 h 343"/>
                <a:gd name="T10" fmla="*/ 32 w 279"/>
                <a:gd name="T11" fmla="*/ 256 h 343"/>
                <a:gd name="T12" fmla="*/ 32 w 279"/>
                <a:gd name="T13" fmla="*/ 272 h 343"/>
                <a:gd name="T14" fmla="*/ 40 w 279"/>
                <a:gd name="T15" fmla="*/ 288 h 343"/>
                <a:gd name="T16" fmla="*/ 57 w 279"/>
                <a:gd name="T17" fmla="*/ 303 h 343"/>
                <a:gd name="T18" fmla="*/ 64 w 279"/>
                <a:gd name="T19" fmla="*/ 288 h 343"/>
                <a:gd name="T20" fmla="*/ 69 w 279"/>
                <a:gd name="T21" fmla="*/ 328 h 343"/>
                <a:gd name="T22" fmla="*/ 105 w 279"/>
                <a:gd name="T23" fmla="*/ 331 h 343"/>
                <a:gd name="T24" fmla="*/ 114 w 279"/>
                <a:gd name="T25" fmla="*/ 328 h 343"/>
                <a:gd name="T26" fmla="*/ 108 w 279"/>
                <a:gd name="T27" fmla="*/ 368 h 343"/>
                <a:gd name="T28" fmla="*/ 91 w 279"/>
                <a:gd name="T29" fmla="*/ 390 h 343"/>
                <a:gd name="T30" fmla="*/ 53 w 279"/>
                <a:gd name="T31" fmla="*/ 412 h 343"/>
                <a:gd name="T32" fmla="*/ 95 w 279"/>
                <a:gd name="T33" fmla="*/ 396 h 343"/>
                <a:gd name="T34" fmla="*/ 102 w 279"/>
                <a:gd name="T35" fmla="*/ 373 h 343"/>
                <a:gd name="T36" fmla="*/ 160 w 279"/>
                <a:gd name="T37" fmla="*/ 336 h 343"/>
                <a:gd name="T38" fmla="*/ 160 w 279"/>
                <a:gd name="T39" fmla="*/ 311 h 343"/>
                <a:gd name="T40" fmla="*/ 205 w 279"/>
                <a:gd name="T41" fmla="*/ 240 h 343"/>
                <a:gd name="T42" fmla="*/ 216 w 279"/>
                <a:gd name="T43" fmla="*/ 259 h 343"/>
                <a:gd name="T44" fmla="*/ 220 w 279"/>
                <a:gd name="T45" fmla="*/ 273 h 343"/>
                <a:gd name="T46" fmla="*/ 187 w 279"/>
                <a:gd name="T47" fmla="*/ 300 h 343"/>
                <a:gd name="T48" fmla="*/ 189 w 279"/>
                <a:gd name="T49" fmla="*/ 314 h 343"/>
                <a:gd name="T50" fmla="*/ 229 w 279"/>
                <a:gd name="T51" fmla="*/ 282 h 343"/>
                <a:gd name="T52" fmla="*/ 232 w 279"/>
                <a:gd name="T53" fmla="*/ 264 h 343"/>
                <a:gd name="T54" fmla="*/ 249 w 279"/>
                <a:gd name="T55" fmla="*/ 269 h 343"/>
                <a:gd name="T56" fmla="*/ 275 w 279"/>
                <a:gd name="T57" fmla="*/ 294 h 343"/>
                <a:gd name="T58" fmla="*/ 327 w 279"/>
                <a:gd name="T59" fmla="*/ 294 h 343"/>
                <a:gd name="T60" fmla="*/ 325 w 279"/>
                <a:gd name="T61" fmla="*/ 307 h 343"/>
                <a:gd name="T62" fmla="*/ 345 w 279"/>
                <a:gd name="T63" fmla="*/ 309 h 343"/>
                <a:gd name="T64" fmla="*/ 311 w 279"/>
                <a:gd name="T65" fmla="*/ 288 h 343"/>
                <a:gd name="T66" fmla="*/ 189 w 279"/>
                <a:gd name="T67" fmla="*/ 26 h 343"/>
                <a:gd name="T68" fmla="*/ 149 w 279"/>
                <a:gd name="T69" fmla="*/ 7 h 343"/>
                <a:gd name="T70" fmla="*/ 135 w 279"/>
                <a:gd name="T71" fmla="*/ 14 h 343"/>
                <a:gd name="T72" fmla="*/ 130 w 279"/>
                <a:gd name="T73" fmla="*/ 0 h 343"/>
                <a:gd name="T74" fmla="*/ 94 w 279"/>
                <a:gd name="T75" fmla="*/ 17 h 343"/>
                <a:gd name="T76" fmla="*/ 92 w 279"/>
                <a:gd name="T77" fmla="*/ 23 h 343"/>
                <a:gd name="T78" fmla="*/ 73 w 279"/>
                <a:gd name="T79" fmla="*/ 42 h 343"/>
                <a:gd name="T80" fmla="*/ 52 w 279"/>
                <a:gd name="T81" fmla="*/ 61 h 343"/>
                <a:gd name="T82" fmla="*/ 22 w 279"/>
                <a:gd name="T83" fmla="*/ 82 h 343"/>
                <a:gd name="T84" fmla="*/ 51 w 279"/>
                <a:gd name="T85" fmla="*/ 118 h 343"/>
                <a:gd name="T86" fmla="*/ 69 w 279"/>
                <a:gd name="T87" fmla="*/ 130 h 343"/>
                <a:gd name="T88" fmla="*/ 82 w 279"/>
                <a:gd name="T89" fmla="*/ 140 h 343"/>
                <a:gd name="T90" fmla="*/ 51 w 279"/>
                <a:gd name="T91" fmla="*/ 146 h 343"/>
                <a:gd name="T92" fmla="*/ 40 w 279"/>
                <a:gd name="T93" fmla="*/ 131 h 34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279"/>
                <a:gd name="T142" fmla="*/ 0 h 343"/>
                <a:gd name="T143" fmla="*/ 279 w 279"/>
                <a:gd name="T144" fmla="*/ 343 h 343"/>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279" h="343">
                  <a:moveTo>
                    <a:pt x="0" y="130"/>
                  </a:moveTo>
                  <a:lnTo>
                    <a:pt x="18" y="137"/>
                  </a:lnTo>
                  <a:lnTo>
                    <a:pt x="11" y="139"/>
                  </a:lnTo>
                  <a:lnTo>
                    <a:pt x="18" y="152"/>
                  </a:lnTo>
                  <a:lnTo>
                    <a:pt x="46" y="151"/>
                  </a:lnTo>
                  <a:lnTo>
                    <a:pt x="50" y="159"/>
                  </a:lnTo>
                  <a:lnTo>
                    <a:pt x="68" y="149"/>
                  </a:lnTo>
                  <a:lnTo>
                    <a:pt x="62" y="153"/>
                  </a:lnTo>
                  <a:lnTo>
                    <a:pt x="65" y="174"/>
                  </a:lnTo>
                  <a:lnTo>
                    <a:pt x="27" y="194"/>
                  </a:lnTo>
                  <a:lnTo>
                    <a:pt x="17" y="216"/>
                  </a:lnTo>
                  <a:lnTo>
                    <a:pt x="26" y="213"/>
                  </a:lnTo>
                  <a:lnTo>
                    <a:pt x="19" y="218"/>
                  </a:lnTo>
                  <a:lnTo>
                    <a:pt x="26" y="226"/>
                  </a:lnTo>
                  <a:lnTo>
                    <a:pt x="40" y="228"/>
                  </a:lnTo>
                  <a:lnTo>
                    <a:pt x="32" y="239"/>
                  </a:lnTo>
                  <a:lnTo>
                    <a:pt x="39" y="251"/>
                  </a:lnTo>
                  <a:lnTo>
                    <a:pt x="46" y="252"/>
                  </a:lnTo>
                  <a:lnTo>
                    <a:pt x="61" y="228"/>
                  </a:lnTo>
                  <a:lnTo>
                    <a:pt x="52" y="239"/>
                  </a:lnTo>
                  <a:lnTo>
                    <a:pt x="59" y="262"/>
                  </a:lnTo>
                  <a:lnTo>
                    <a:pt x="56" y="272"/>
                  </a:lnTo>
                  <a:lnTo>
                    <a:pt x="73" y="259"/>
                  </a:lnTo>
                  <a:lnTo>
                    <a:pt x="85" y="275"/>
                  </a:lnTo>
                  <a:lnTo>
                    <a:pt x="88" y="265"/>
                  </a:lnTo>
                  <a:lnTo>
                    <a:pt x="92" y="272"/>
                  </a:lnTo>
                  <a:lnTo>
                    <a:pt x="105" y="263"/>
                  </a:lnTo>
                  <a:lnTo>
                    <a:pt x="87" y="306"/>
                  </a:lnTo>
                  <a:lnTo>
                    <a:pt x="73" y="314"/>
                  </a:lnTo>
                  <a:lnTo>
                    <a:pt x="73" y="324"/>
                  </a:lnTo>
                  <a:lnTo>
                    <a:pt x="56" y="324"/>
                  </a:lnTo>
                  <a:lnTo>
                    <a:pt x="43" y="342"/>
                  </a:lnTo>
                  <a:lnTo>
                    <a:pt x="59" y="329"/>
                  </a:lnTo>
                  <a:lnTo>
                    <a:pt x="77" y="329"/>
                  </a:lnTo>
                  <a:lnTo>
                    <a:pt x="87" y="319"/>
                  </a:lnTo>
                  <a:lnTo>
                    <a:pt x="82" y="310"/>
                  </a:lnTo>
                  <a:lnTo>
                    <a:pt x="94" y="312"/>
                  </a:lnTo>
                  <a:lnTo>
                    <a:pt x="129" y="279"/>
                  </a:lnTo>
                  <a:lnTo>
                    <a:pt x="136" y="267"/>
                  </a:lnTo>
                  <a:lnTo>
                    <a:pt x="129" y="258"/>
                  </a:lnTo>
                  <a:lnTo>
                    <a:pt x="161" y="219"/>
                  </a:lnTo>
                  <a:lnTo>
                    <a:pt x="165" y="199"/>
                  </a:lnTo>
                  <a:lnTo>
                    <a:pt x="162" y="219"/>
                  </a:lnTo>
                  <a:lnTo>
                    <a:pt x="174" y="215"/>
                  </a:lnTo>
                  <a:lnTo>
                    <a:pt x="168" y="224"/>
                  </a:lnTo>
                  <a:lnTo>
                    <a:pt x="177" y="227"/>
                  </a:lnTo>
                  <a:lnTo>
                    <a:pt x="155" y="230"/>
                  </a:lnTo>
                  <a:lnTo>
                    <a:pt x="151" y="249"/>
                  </a:lnTo>
                  <a:lnTo>
                    <a:pt x="159" y="249"/>
                  </a:lnTo>
                  <a:lnTo>
                    <a:pt x="152" y="261"/>
                  </a:lnTo>
                  <a:lnTo>
                    <a:pt x="181" y="244"/>
                  </a:lnTo>
                  <a:lnTo>
                    <a:pt x="185" y="234"/>
                  </a:lnTo>
                  <a:lnTo>
                    <a:pt x="181" y="229"/>
                  </a:lnTo>
                  <a:lnTo>
                    <a:pt x="187" y="219"/>
                  </a:lnTo>
                  <a:lnTo>
                    <a:pt x="186" y="227"/>
                  </a:lnTo>
                  <a:lnTo>
                    <a:pt x="201" y="223"/>
                  </a:lnTo>
                  <a:lnTo>
                    <a:pt x="198" y="231"/>
                  </a:lnTo>
                  <a:lnTo>
                    <a:pt x="222" y="244"/>
                  </a:lnTo>
                  <a:lnTo>
                    <a:pt x="258" y="251"/>
                  </a:lnTo>
                  <a:lnTo>
                    <a:pt x="264" y="244"/>
                  </a:lnTo>
                  <a:lnTo>
                    <a:pt x="269" y="247"/>
                  </a:lnTo>
                  <a:lnTo>
                    <a:pt x="262" y="255"/>
                  </a:lnTo>
                  <a:lnTo>
                    <a:pt x="273" y="262"/>
                  </a:lnTo>
                  <a:lnTo>
                    <a:pt x="278" y="257"/>
                  </a:lnTo>
                  <a:lnTo>
                    <a:pt x="269" y="239"/>
                  </a:lnTo>
                  <a:lnTo>
                    <a:pt x="251" y="239"/>
                  </a:lnTo>
                  <a:lnTo>
                    <a:pt x="251" y="39"/>
                  </a:lnTo>
                  <a:lnTo>
                    <a:pt x="152" y="22"/>
                  </a:lnTo>
                  <a:lnTo>
                    <a:pt x="149" y="13"/>
                  </a:lnTo>
                  <a:lnTo>
                    <a:pt x="120" y="6"/>
                  </a:lnTo>
                  <a:lnTo>
                    <a:pt x="117" y="14"/>
                  </a:lnTo>
                  <a:lnTo>
                    <a:pt x="109" y="12"/>
                  </a:lnTo>
                  <a:lnTo>
                    <a:pt x="117" y="5"/>
                  </a:lnTo>
                  <a:lnTo>
                    <a:pt x="105" y="0"/>
                  </a:lnTo>
                  <a:lnTo>
                    <a:pt x="94" y="13"/>
                  </a:lnTo>
                  <a:lnTo>
                    <a:pt x="76" y="14"/>
                  </a:lnTo>
                  <a:lnTo>
                    <a:pt x="75" y="26"/>
                  </a:lnTo>
                  <a:lnTo>
                    <a:pt x="74" y="19"/>
                  </a:lnTo>
                  <a:lnTo>
                    <a:pt x="57" y="25"/>
                  </a:lnTo>
                  <a:lnTo>
                    <a:pt x="59" y="35"/>
                  </a:lnTo>
                  <a:lnTo>
                    <a:pt x="52" y="32"/>
                  </a:lnTo>
                  <a:lnTo>
                    <a:pt x="42" y="51"/>
                  </a:lnTo>
                  <a:lnTo>
                    <a:pt x="17" y="58"/>
                  </a:lnTo>
                  <a:lnTo>
                    <a:pt x="18" y="68"/>
                  </a:lnTo>
                  <a:lnTo>
                    <a:pt x="11" y="69"/>
                  </a:lnTo>
                  <a:lnTo>
                    <a:pt x="41" y="98"/>
                  </a:lnTo>
                  <a:lnTo>
                    <a:pt x="80" y="111"/>
                  </a:lnTo>
                  <a:lnTo>
                    <a:pt x="56" y="108"/>
                  </a:lnTo>
                  <a:lnTo>
                    <a:pt x="57" y="116"/>
                  </a:lnTo>
                  <a:lnTo>
                    <a:pt x="66" y="116"/>
                  </a:lnTo>
                  <a:lnTo>
                    <a:pt x="58" y="122"/>
                  </a:lnTo>
                  <a:lnTo>
                    <a:pt x="41" y="121"/>
                  </a:lnTo>
                  <a:lnTo>
                    <a:pt x="41" y="109"/>
                  </a:lnTo>
                  <a:lnTo>
                    <a:pt x="32" y="109"/>
                  </a:lnTo>
                  <a:lnTo>
                    <a:pt x="0" y="13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51" name="Freeform 167"/>
            <p:cNvSpPr>
              <a:spLocks/>
            </p:cNvSpPr>
            <p:nvPr/>
          </p:nvSpPr>
          <p:spPr bwMode="auto">
            <a:xfrm>
              <a:off x="1897" y="2216"/>
              <a:ext cx="31" cy="22"/>
            </a:xfrm>
            <a:custGeom>
              <a:avLst/>
              <a:gdLst>
                <a:gd name="T0" fmla="*/ 0 w 25"/>
                <a:gd name="T1" fmla="*/ 8 h 19"/>
                <a:gd name="T2" fmla="*/ 2 w 25"/>
                <a:gd name="T3" fmla="*/ 0 h 19"/>
                <a:gd name="T4" fmla="*/ 30 w 25"/>
                <a:gd name="T5" fmla="*/ 13 h 19"/>
                <a:gd name="T6" fmla="*/ 10 w 25"/>
                <a:gd name="T7" fmla="*/ 21 h 19"/>
                <a:gd name="T8" fmla="*/ 0 w 25"/>
                <a:gd name="T9" fmla="*/ 8 h 19"/>
                <a:gd name="T10" fmla="*/ 0 60000 65536"/>
                <a:gd name="T11" fmla="*/ 0 60000 65536"/>
                <a:gd name="T12" fmla="*/ 0 60000 65536"/>
                <a:gd name="T13" fmla="*/ 0 60000 65536"/>
                <a:gd name="T14" fmla="*/ 0 60000 65536"/>
                <a:gd name="T15" fmla="*/ 0 w 25"/>
                <a:gd name="T16" fmla="*/ 0 h 19"/>
                <a:gd name="T17" fmla="*/ 25 w 25"/>
                <a:gd name="T18" fmla="*/ 19 h 19"/>
              </a:gdLst>
              <a:ahLst/>
              <a:cxnLst>
                <a:cxn ang="T10">
                  <a:pos x="T0" y="T1"/>
                </a:cxn>
                <a:cxn ang="T11">
                  <a:pos x="T2" y="T3"/>
                </a:cxn>
                <a:cxn ang="T12">
                  <a:pos x="T4" y="T5"/>
                </a:cxn>
                <a:cxn ang="T13">
                  <a:pos x="T6" y="T7"/>
                </a:cxn>
                <a:cxn ang="T14">
                  <a:pos x="T8" y="T9"/>
                </a:cxn>
              </a:cxnLst>
              <a:rect l="T15" t="T16" r="T17" b="T18"/>
              <a:pathLst>
                <a:path w="25" h="19">
                  <a:moveTo>
                    <a:pt x="0" y="7"/>
                  </a:moveTo>
                  <a:lnTo>
                    <a:pt x="2" y="0"/>
                  </a:lnTo>
                  <a:lnTo>
                    <a:pt x="24" y="11"/>
                  </a:lnTo>
                  <a:lnTo>
                    <a:pt x="8" y="18"/>
                  </a:lnTo>
                  <a:lnTo>
                    <a:pt x="0" y="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52" name="Freeform 168"/>
            <p:cNvSpPr>
              <a:spLocks/>
            </p:cNvSpPr>
            <p:nvPr/>
          </p:nvSpPr>
          <p:spPr bwMode="auto">
            <a:xfrm>
              <a:off x="1910" y="1509"/>
              <a:ext cx="32" cy="25"/>
            </a:xfrm>
            <a:custGeom>
              <a:avLst/>
              <a:gdLst>
                <a:gd name="T0" fmla="*/ 0 w 26"/>
                <a:gd name="T1" fmla="*/ 10 h 21"/>
                <a:gd name="T2" fmla="*/ 7 w 26"/>
                <a:gd name="T3" fmla="*/ 24 h 21"/>
                <a:gd name="T4" fmla="*/ 31 w 26"/>
                <a:gd name="T5" fmla="*/ 4 h 21"/>
                <a:gd name="T6" fmla="*/ 9 w 26"/>
                <a:gd name="T7" fmla="*/ 0 h 21"/>
                <a:gd name="T8" fmla="*/ 11 w 26"/>
                <a:gd name="T9" fmla="*/ 10 h 21"/>
                <a:gd name="T10" fmla="*/ 0 w 26"/>
                <a:gd name="T11" fmla="*/ 10 h 21"/>
                <a:gd name="T12" fmla="*/ 0 60000 65536"/>
                <a:gd name="T13" fmla="*/ 0 60000 65536"/>
                <a:gd name="T14" fmla="*/ 0 60000 65536"/>
                <a:gd name="T15" fmla="*/ 0 60000 65536"/>
                <a:gd name="T16" fmla="*/ 0 60000 65536"/>
                <a:gd name="T17" fmla="*/ 0 60000 65536"/>
                <a:gd name="T18" fmla="*/ 0 w 26"/>
                <a:gd name="T19" fmla="*/ 0 h 21"/>
                <a:gd name="T20" fmla="*/ 26 w 26"/>
                <a:gd name="T21" fmla="*/ 21 h 21"/>
              </a:gdLst>
              <a:ahLst/>
              <a:cxnLst>
                <a:cxn ang="T12">
                  <a:pos x="T0" y="T1"/>
                </a:cxn>
                <a:cxn ang="T13">
                  <a:pos x="T2" y="T3"/>
                </a:cxn>
                <a:cxn ang="T14">
                  <a:pos x="T4" y="T5"/>
                </a:cxn>
                <a:cxn ang="T15">
                  <a:pos x="T6" y="T7"/>
                </a:cxn>
                <a:cxn ang="T16">
                  <a:pos x="T8" y="T9"/>
                </a:cxn>
                <a:cxn ang="T17">
                  <a:pos x="T10" y="T11"/>
                </a:cxn>
              </a:cxnLst>
              <a:rect l="T18" t="T19" r="T20" b="T21"/>
              <a:pathLst>
                <a:path w="26" h="21">
                  <a:moveTo>
                    <a:pt x="0" y="8"/>
                  </a:moveTo>
                  <a:lnTo>
                    <a:pt x="6" y="20"/>
                  </a:lnTo>
                  <a:lnTo>
                    <a:pt x="25" y="3"/>
                  </a:lnTo>
                  <a:lnTo>
                    <a:pt x="7" y="0"/>
                  </a:lnTo>
                  <a:lnTo>
                    <a:pt x="9" y="8"/>
                  </a:lnTo>
                  <a:lnTo>
                    <a:pt x="0" y="8"/>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53" name="Freeform 169"/>
            <p:cNvSpPr>
              <a:spLocks/>
            </p:cNvSpPr>
            <p:nvPr/>
          </p:nvSpPr>
          <p:spPr bwMode="auto">
            <a:xfrm>
              <a:off x="2104" y="1463"/>
              <a:ext cx="92" cy="115"/>
            </a:xfrm>
            <a:custGeom>
              <a:avLst/>
              <a:gdLst>
                <a:gd name="T0" fmla="*/ 0 w 74"/>
                <a:gd name="T1" fmla="*/ 11 h 95"/>
                <a:gd name="T2" fmla="*/ 4 w 74"/>
                <a:gd name="T3" fmla="*/ 28 h 95"/>
                <a:gd name="T4" fmla="*/ 16 w 74"/>
                <a:gd name="T5" fmla="*/ 34 h 95"/>
                <a:gd name="T6" fmla="*/ 22 w 74"/>
                <a:gd name="T7" fmla="*/ 29 h 95"/>
                <a:gd name="T8" fmla="*/ 11 w 74"/>
                <a:gd name="T9" fmla="*/ 21 h 95"/>
                <a:gd name="T10" fmla="*/ 22 w 74"/>
                <a:gd name="T11" fmla="*/ 21 h 95"/>
                <a:gd name="T12" fmla="*/ 32 w 74"/>
                <a:gd name="T13" fmla="*/ 35 h 95"/>
                <a:gd name="T14" fmla="*/ 29 w 74"/>
                <a:gd name="T15" fmla="*/ 10 h 95"/>
                <a:gd name="T16" fmla="*/ 36 w 74"/>
                <a:gd name="T17" fmla="*/ 31 h 95"/>
                <a:gd name="T18" fmla="*/ 55 w 74"/>
                <a:gd name="T19" fmla="*/ 45 h 95"/>
                <a:gd name="T20" fmla="*/ 51 w 74"/>
                <a:gd name="T21" fmla="*/ 61 h 95"/>
                <a:gd name="T22" fmla="*/ 73 w 74"/>
                <a:gd name="T23" fmla="*/ 80 h 95"/>
                <a:gd name="T24" fmla="*/ 67 w 74"/>
                <a:gd name="T25" fmla="*/ 97 h 95"/>
                <a:gd name="T26" fmla="*/ 78 w 74"/>
                <a:gd name="T27" fmla="*/ 84 h 95"/>
                <a:gd name="T28" fmla="*/ 81 w 74"/>
                <a:gd name="T29" fmla="*/ 114 h 95"/>
                <a:gd name="T30" fmla="*/ 90 w 74"/>
                <a:gd name="T31" fmla="*/ 109 h 95"/>
                <a:gd name="T32" fmla="*/ 91 w 74"/>
                <a:gd name="T33" fmla="*/ 86 h 95"/>
                <a:gd name="T34" fmla="*/ 70 w 74"/>
                <a:gd name="T35" fmla="*/ 74 h 95"/>
                <a:gd name="T36" fmla="*/ 30 w 74"/>
                <a:gd name="T37" fmla="*/ 0 h 95"/>
                <a:gd name="T38" fmla="*/ 6 w 74"/>
                <a:gd name="T39" fmla="*/ 21 h 95"/>
                <a:gd name="T40" fmla="*/ 0 w 74"/>
                <a:gd name="T41" fmla="*/ 11 h 9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4"/>
                <a:gd name="T64" fmla="*/ 0 h 95"/>
                <a:gd name="T65" fmla="*/ 74 w 74"/>
                <a:gd name="T66" fmla="*/ 95 h 9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4" h="95">
                  <a:moveTo>
                    <a:pt x="0" y="9"/>
                  </a:moveTo>
                  <a:lnTo>
                    <a:pt x="3" y="23"/>
                  </a:lnTo>
                  <a:lnTo>
                    <a:pt x="13" y="28"/>
                  </a:lnTo>
                  <a:lnTo>
                    <a:pt x="18" y="24"/>
                  </a:lnTo>
                  <a:lnTo>
                    <a:pt x="9" y="17"/>
                  </a:lnTo>
                  <a:lnTo>
                    <a:pt x="18" y="17"/>
                  </a:lnTo>
                  <a:lnTo>
                    <a:pt x="26" y="29"/>
                  </a:lnTo>
                  <a:lnTo>
                    <a:pt x="23" y="8"/>
                  </a:lnTo>
                  <a:lnTo>
                    <a:pt x="29" y="26"/>
                  </a:lnTo>
                  <a:lnTo>
                    <a:pt x="44" y="37"/>
                  </a:lnTo>
                  <a:lnTo>
                    <a:pt x="41" y="50"/>
                  </a:lnTo>
                  <a:lnTo>
                    <a:pt x="59" y="66"/>
                  </a:lnTo>
                  <a:lnTo>
                    <a:pt x="54" y="80"/>
                  </a:lnTo>
                  <a:lnTo>
                    <a:pt x="63" y="69"/>
                  </a:lnTo>
                  <a:lnTo>
                    <a:pt x="65" y="94"/>
                  </a:lnTo>
                  <a:lnTo>
                    <a:pt x="72" y="90"/>
                  </a:lnTo>
                  <a:lnTo>
                    <a:pt x="73" y="71"/>
                  </a:lnTo>
                  <a:lnTo>
                    <a:pt x="56" y="61"/>
                  </a:lnTo>
                  <a:lnTo>
                    <a:pt x="24" y="0"/>
                  </a:lnTo>
                  <a:lnTo>
                    <a:pt x="5" y="17"/>
                  </a:lnTo>
                  <a:lnTo>
                    <a:pt x="0" y="9"/>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54" name="Freeform 170"/>
            <p:cNvSpPr>
              <a:spLocks/>
            </p:cNvSpPr>
            <p:nvPr/>
          </p:nvSpPr>
          <p:spPr bwMode="auto">
            <a:xfrm>
              <a:off x="2124" y="1499"/>
              <a:ext cx="30" cy="20"/>
            </a:xfrm>
            <a:custGeom>
              <a:avLst/>
              <a:gdLst>
                <a:gd name="T0" fmla="*/ 0 w 25"/>
                <a:gd name="T1" fmla="*/ 0 h 17"/>
                <a:gd name="T2" fmla="*/ 8 w 25"/>
                <a:gd name="T3" fmla="*/ 19 h 17"/>
                <a:gd name="T4" fmla="*/ 8 w 25"/>
                <a:gd name="T5" fmla="*/ 9 h 17"/>
                <a:gd name="T6" fmla="*/ 29 w 25"/>
                <a:gd name="T7" fmla="*/ 16 h 17"/>
                <a:gd name="T8" fmla="*/ 11 w 25"/>
                <a:gd name="T9" fmla="*/ 9 h 17"/>
                <a:gd name="T10" fmla="*/ 26 w 25"/>
                <a:gd name="T11" fmla="*/ 4 h 17"/>
                <a:gd name="T12" fmla="*/ 0 w 25"/>
                <a:gd name="T13" fmla="*/ 0 h 17"/>
                <a:gd name="T14" fmla="*/ 0 60000 65536"/>
                <a:gd name="T15" fmla="*/ 0 60000 65536"/>
                <a:gd name="T16" fmla="*/ 0 60000 65536"/>
                <a:gd name="T17" fmla="*/ 0 60000 65536"/>
                <a:gd name="T18" fmla="*/ 0 60000 65536"/>
                <a:gd name="T19" fmla="*/ 0 60000 65536"/>
                <a:gd name="T20" fmla="*/ 0 60000 65536"/>
                <a:gd name="T21" fmla="*/ 0 w 25"/>
                <a:gd name="T22" fmla="*/ 0 h 17"/>
                <a:gd name="T23" fmla="*/ 25 w 25"/>
                <a:gd name="T24" fmla="*/ 17 h 1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17">
                  <a:moveTo>
                    <a:pt x="0" y="0"/>
                  </a:moveTo>
                  <a:lnTo>
                    <a:pt x="7" y="16"/>
                  </a:lnTo>
                  <a:lnTo>
                    <a:pt x="7" y="8"/>
                  </a:lnTo>
                  <a:lnTo>
                    <a:pt x="24" y="14"/>
                  </a:lnTo>
                  <a:lnTo>
                    <a:pt x="9" y="8"/>
                  </a:lnTo>
                  <a:lnTo>
                    <a:pt x="22" y="3"/>
                  </a:lnTo>
                  <a:lnTo>
                    <a:pt x="0" y="0"/>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55" name="Freeform 171"/>
            <p:cNvSpPr>
              <a:spLocks/>
            </p:cNvSpPr>
            <p:nvPr/>
          </p:nvSpPr>
          <p:spPr bwMode="auto">
            <a:xfrm>
              <a:off x="2131" y="1515"/>
              <a:ext cx="31" cy="29"/>
            </a:xfrm>
            <a:custGeom>
              <a:avLst/>
              <a:gdLst>
                <a:gd name="T0" fmla="*/ 0 w 25"/>
                <a:gd name="T1" fmla="*/ 0 h 24"/>
                <a:gd name="T2" fmla="*/ 30 w 25"/>
                <a:gd name="T3" fmla="*/ 5 h 24"/>
                <a:gd name="T4" fmla="*/ 30 w 25"/>
                <a:gd name="T5" fmla="*/ 28 h 24"/>
                <a:gd name="T6" fmla="*/ 0 w 25"/>
                <a:gd name="T7" fmla="*/ 0 h 24"/>
                <a:gd name="T8" fmla="*/ 0 60000 65536"/>
                <a:gd name="T9" fmla="*/ 0 60000 65536"/>
                <a:gd name="T10" fmla="*/ 0 60000 65536"/>
                <a:gd name="T11" fmla="*/ 0 60000 65536"/>
                <a:gd name="T12" fmla="*/ 0 w 25"/>
                <a:gd name="T13" fmla="*/ 0 h 24"/>
                <a:gd name="T14" fmla="*/ 25 w 25"/>
                <a:gd name="T15" fmla="*/ 24 h 24"/>
              </a:gdLst>
              <a:ahLst/>
              <a:cxnLst>
                <a:cxn ang="T8">
                  <a:pos x="T0" y="T1"/>
                </a:cxn>
                <a:cxn ang="T9">
                  <a:pos x="T2" y="T3"/>
                </a:cxn>
                <a:cxn ang="T10">
                  <a:pos x="T4" y="T5"/>
                </a:cxn>
                <a:cxn ang="T11">
                  <a:pos x="T6" y="T7"/>
                </a:cxn>
              </a:cxnLst>
              <a:rect l="T12" t="T13" r="T14" b="T15"/>
              <a:pathLst>
                <a:path w="25" h="24">
                  <a:moveTo>
                    <a:pt x="0" y="0"/>
                  </a:moveTo>
                  <a:lnTo>
                    <a:pt x="24" y="4"/>
                  </a:lnTo>
                  <a:lnTo>
                    <a:pt x="24" y="23"/>
                  </a:lnTo>
                  <a:lnTo>
                    <a:pt x="0" y="0"/>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56" name="Freeform 172"/>
            <p:cNvSpPr>
              <a:spLocks/>
            </p:cNvSpPr>
            <p:nvPr/>
          </p:nvSpPr>
          <p:spPr bwMode="auto">
            <a:xfrm>
              <a:off x="2141" y="1501"/>
              <a:ext cx="31" cy="21"/>
            </a:xfrm>
            <a:custGeom>
              <a:avLst/>
              <a:gdLst>
                <a:gd name="T0" fmla="*/ 0 w 25"/>
                <a:gd name="T1" fmla="*/ 0 h 17"/>
                <a:gd name="T2" fmla="*/ 6 w 25"/>
                <a:gd name="T3" fmla="*/ 20 h 17"/>
                <a:gd name="T4" fmla="*/ 22 w 25"/>
                <a:gd name="T5" fmla="*/ 20 h 17"/>
                <a:gd name="T6" fmla="*/ 16 w 25"/>
                <a:gd name="T7" fmla="*/ 1 h 17"/>
                <a:gd name="T8" fmla="*/ 30 w 25"/>
                <a:gd name="T9" fmla="*/ 14 h 17"/>
                <a:gd name="T10" fmla="*/ 16 w 25"/>
                <a:gd name="T11" fmla="*/ 0 h 17"/>
                <a:gd name="T12" fmla="*/ 0 w 25"/>
                <a:gd name="T13" fmla="*/ 0 h 17"/>
                <a:gd name="T14" fmla="*/ 0 60000 65536"/>
                <a:gd name="T15" fmla="*/ 0 60000 65536"/>
                <a:gd name="T16" fmla="*/ 0 60000 65536"/>
                <a:gd name="T17" fmla="*/ 0 60000 65536"/>
                <a:gd name="T18" fmla="*/ 0 60000 65536"/>
                <a:gd name="T19" fmla="*/ 0 60000 65536"/>
                <a:gd name="T20" fmla="*/ 0 60000 65536"/>
                <a:gd name="T21" fmla="*/ 0 w 25"/>
                <a:gd name="T22" fmla="*/ 0 h 17"/>
                <a:gd name="T23" fmla="*/ 25 w 25"/>
                <a:gd name="T24" fmla="*/ 17 h 1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17">
                  <a:moveTo>
                    <a:pt x="0" y="0"/>
                  </a:moveTo>
                  <a:lnTo>
                    <a:pt x="5" y="16"/>
                  </a:lnTo>
                  <a:lnTo>
                    <a:pt x="18" y="16"/>
                  </a:lnTo>
                  <a:lnTo>
                    <a:pt x="13" y="1"/>
                  </a:lnTo>
                  <a:lnTo>
                    <a:pt x="24" y="11"/>
                  </a:lnTo>
                  <a:lnTo>
                    <a:pt x="13" y="0"/>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57" name="Freeform 173"/>
            <p:cNvSpPr>
              <a:spLocks/>
            </p:cNvSpPr>
            <p:nvPr/>
          </p:nvSpPr>
          <p:spPr bwMode="auto">
            <a:xfrm>
              <a:off x="2149" y="1526"/>
              <a:ext cx="30" cy="20"/>
            </a:xfrm>
            <a:custGeom>
              <a:avLst/>
              <a:gdLst>
                <a:gd name="T0" fmla="*/ 0 w 25"/>
                <a:gd name="T1" fmla="*/ 0 h 17"/>
                <a:gd name="T2" fmla="*/ 25 w 25"/>
                <a:gd name="T3" fmla="*/ 19 h 17"/>
                <a:gd name="T4" fmla="*/ 29 w 25"/>
                <a:gd name="T5" fmla="*/ 1 h 17"/>
                <a:gd name="T6" fmla="*/ 0 w 25"/>
                <a:gd name="T7" fmla="*/ 0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0"/>
                  </a:moveTo>
                  <a:lnTo>
                    <a:pt x="21" y="16"/>
                  </a:lnTo>
                  <a:lnTo>
                    <a:pt x="24" y="1"/>
                  </a:lnTo>
                  <a:lnTo>
                    <a:pt x="0" y="0"/>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58" name="Freeform 174"/>
            <p:cNvSpPr>
              <a:spLocks/>
            </p:cNvSpPr>
            <p:nvPr/>
          </p:nvSpPr>
          <p:spPr bwMode="auto">
            <a:xfrm>
              <a:off x="2153" y="1543"/>
              <a:ext cx="31" cy="29"/>
            </a:xfrm>
            <a:custGeom>
              <a:avLst/>
              <a:gdLst>
                <a:gd name="T0" fmla="*/ 0 w 25"/>
                <a:gd name="T1" fmla="*/ 0 h 25"/>
                <a:gd name="T2" fmla="*/ 24 w 25"/>
                <a:gd name="T3" fmla="*/ 10 h 25"/>
                <a:gd name="T4" fmla="*/ 30 w 25"/>
                <a:gd name="T5" fmla="*/ 28 h 25"/>
                <a:gd name="T6" fmla="*/ 0 w 25"/>
                <a:gd name="T7" fmla="*/ 0 h 25"/>
                <a:gd name="T8" fmla="*/ 0 60000 65536"/>
                <a:gd name="T9" fmla="*/ 0 60000 65536"/>
                <a:gd name="T10" fmla="*/ 0 60000 65536"/>
                <a:gd name="T11" fmla="*/ 0 60000 65536"/>
                <a:gd name="T12" fmla="*/ 0 w 25"/>
                <a:gd name="T13" fmla="*/ 0 h 25"/>
                <a:gd name="T14" fmla="*/ 25 w 25"/>
                <a:gd name="T15" fmla="*/ 25 h 25"/>
              </a:gdLst>
              <a:ahLst/>
              <a:cxnLst>
                <a:cxn ang="T8">
                  <a:pos x="T0" y="T1"/>
                </a:cxn>
                <a:cxn ang="T9">
                  <a:pos x="T2" y="T3"/>
                </a:cxn>
                <a:cxn ang="T10">
                  <a:pos x="T4" y="T5"/>
                </a:cxn>
                <a:cxn ang="T11">
                  <a:pos x="T6" y="T7"/>
                </a:cxn>
              </a:cxnLst>
              <a:rect l="T12" t="T13" r="T14" b="T15"/>
              <a:pathLst>
                <a:path w="25" h="25">
                  <a:moveTo>
                    <a:pt x="0" y="0"/>
                  </a:moveTo>
                  <a:lnTo>
                    <a:pt x="19" y="9"/>
                  </a:lnTo>
                  <a:lnTo>
                    <a:pt x="24" y="24"/>
                  </a:lnTo>
                  <a:lnTo>
                    <a:pt x="0" y="0"/>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59" name="Freeform 175"/>
            <p:cNvSpPr>
              <a:spLocks/>
            </p:cNvSpPr>
            <p:nvPr/>
          </p:nvSpPr>
          <p:spPr bwMode="auto">
            <a:xfrm>
              <a:off x="2178" y="1551"/>
              <a:ext cx="31" cy="20"/>
            </a:xfrm>
            <a:custGeom>
              <a:avLst/>
              <a:gdLst>
                <a:gd name="T0" fmla="*/ 0 w 25"/>
                <a:gd name="T1" fmla="*/ 11 h 17"/>
                <a:gd name="T2" fmla="*/ 15 w 25"/>
                <a:gd name="T3" fmla="*/ 0 h 17"/>
                <a:gd name="T4" fmla="*/ 30 w 25"/>
                <a:gd name="T5" fmla="*/ 19 h 17"/>
                <a:gd name="T6" fmla="*/ 0 w 25"/>
                <a:gd name="T7" fmla="*/ 11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9"/>
                  </a:moveTo>
                  <a:lnTo>
                    <a:pt x="12" y="0"/>
                  </a:lnTo>
                  <a:lnTo>
                    <a:pt x="24" y="16"/>
                  </a:lnTo>
                  <a:lnTo>
                    <a:pt x="0" y="9"/>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60" name="Freeform 176"/>
            <p:cNvSpPr>
              <a:spLocks/>
            </p:cNvSpPr>
            <p:nvPr/>
          </p:nvSpPr>
          <p:spPr bwMode="auto">
            <a:xfrm>
              <a:off x="2257" y="1689"/>
              <a:ext cx="662" cy="443"/>
            </a:xfrm>
            <a:custGeom>
              <a:avLst/>
              <a:gdLst>
                <a:gd name="T0" fmla="*/ 7 w 534"/>
                <a:gd name="T1" fmla="*/ 60 h 368"/>
                <a:gd name="T2" fmla="*/ 10 w 534"/>
                <a:gd name="T3" fmla="*/ 66 h 368"/>
                <a:gd name="T4" fmla="*/ 21 w 534"/>
                <a:gd name="T5" fmla="*/ 218 h 368"/>
                <a:gd name="T6" fmla="*/ 27 w 534"/>
                <a:gd name="T7" fmla="*/ 235 h 368"/>
                <a:gd name="T8" fmla="*/ 71 w 534"/>
                <a:gd name="T9" fmla="*/ 291 h 368"/>
                <a:gd name="T10" fmla="*/ 114 w 534"/>
                <a:gd name="T11" fmla="*/ 315 h 368"/>
                <a:gd name="T12" fmla="*/ 208 w 534"/>
                <a:gd name="T13" fmla="*/ 330 h 368"/>
                <a:gd name="T14" fmla="*/ 264 w 534"/>
                <a:gd name="T15" fmla="*/ 365 h 368"/>
                <a:gd name="T16" fmla="*/ 316 w 534"/>
                <a:gd name="T17" fmla="*/ 431 h 368"/>
                <a:gd name="T18" fmla="*/ 337 w 534"/>
                <a:gd name="T19" fmla="*/ 379 h 368"/>
                <a:gd name="T20" fmla="*/ 374 w 534"/>
                <a:gd name="T21" fmla="*/ 365 h 368"/>
                <a:gd name="T22" fmla="*/ 404 w 534"/>
                <a:gd name="T23" fmla="*/ 358 h 368"/>
                <a:gd name="T24" fmla="*/ 418 w 534"/>
                <a:gd name="T25" fmla="*/ 355 h 368"/>
                <a:gd name="T26" fmla="*/ 421 w 534"/>
                <a:gd name="T27" fmla="*/ 356 h 368"/>
                <a:gd name="T28" fmla="*/ 480 w 534"/>
                <a:gd name="T29" fmla="*/ 376 h 368"/>
                <a:gd name="T30" fmla="*/ 496 w 534"/>
                <a:gd name="T31" fmla="*/ 442 h 368"/>
                <a:gd name="T32" fmla="*/ 508 w 534"/>
                <a:gd name="T33" fmla="*/ 412 h 368"/>
                <a:gd name="T34" fmla="*/ 502 w 534"/>
                <a:gd name="T35" fmla="*/ 318 h 368"/>
                <a:gd name="T36" fmla="*/ 549 w 534"/>
                <a:gd name="T37" fmla="*/ 256 h 368"/>
                <a:gd name="T38" fmla="*/ 552 w 534"/>
                <a:gd name="T39" fmla="*/ 236 h 368"/>
                <a:gd name="T40" fmla="*/ 542 w 534"/>
                <a:gd name="T41" fmla="*/ 208 h 368"/>
                <a:gd name="T42" fmla="*/ 549 w 534"/>
                <a:gd name="T43" fmla="*/ 197 h 368"/>
                <a:gd name="T44" fmla="*/ 559 w 534"/>
                <a:gd name="T45" fmla="*/ 235 h 368"/>
                <a:gd name="T46" fmla="*/ 563 w 534"/>
                <a:gd name="T47" fmla="*/ 189 h 368"/>
                <a:gd name="T48" fmla="*/ 581 w 534"/>
                <a:gd name="T49" fmla="*/ 166 h 368"/>
                <a:gd name="T50" fmla="*/ 615 w 534"/>
                <a:gd name="T51" fmla="*/ 141 h 368"/>
                <a:gd name="T52" fmla="*/ 658 w 534"/>
                <a:gd name="T53" fmla="*/ 94 h 368"/>
                <a:gd name="T54" fmla="*/ 651 w 534"/>
                <a:gd name="T55" fmla="*/ 73 h 368"/>
                <a:gd name="T56" fmla="*/ 632 w 534"/>
                <a:gd name="T57" fmla="*/ 40 h 368"/>
                <a:gd name="T58" fmla="*/ 559 w 534"/>
                <a:gd name="T59" fmla="*/ 98 h 368"/>
                <a:gd name="T60" fmla="*/ 522 w 534"/>
                <a:gd name="T61" fmla="*/ 123 h 368"/>
                <a:gd name="T62" fmla="*/ 491 w 534"/>
                <a:gd name="T63" fmla="*/ 154 h 368"/>
                <a:gd name="T64" fmla="*/ 476 w 534"/>
                <a:gd name="T65" fmla="*/ 146 h 368"/>
                <a:gd name="T66" fmla="*/ 482 w 534"/>
                <a:gd name="T67" fmla="*/ 134 h 368"/>
                <a:gd name="T68" fmla="*/ 479 w 534"/>
                <a:gd name="T69" fmla="*/ 106 h 368"/>
                <a:gd name="T70" fmla="*/ 471 w 534"/>
                <a:gd name="T71" fmla="*/ 82 h 368"/>
                <a:gd name="T72" fmla="*/ 440 w 534"/>
                <a:gd name="T73" fmla="*/ 94 h 368"/>
                <a:gd name="T74" fmla="*/ 424 w 534"/>
                <a:gd name="T75" fmla="*/ 148 h 368"/>
                <a:gd name="T76" fmla="*/ 430 w 534"/>
                <a:gd name="T77" fmla="*/ 84 h 368"/>
                <a:gd name="T78" fmla="*/ 436 w 534"/>
                <a:gd name="T79" fmla="*/ 70 h 368"/>
                <a:gd name="T80" fmla="*/ 461 w 534"/>
                <a:gd name="T81" fmla="*/ 58 h 368"/>
                <a:gd name="T82" fmla="*/ 415 w 534"/>
                <a:gd name="T83" fmla="*/ 52 h 368"/>
                <a:gd name="T84" fmla="*/ 394 w 534"/>
                <a:gd name="T85" fmla="*/ 57 h 368"/>
                <a:gd name="T86" fmla="*/ 399 w 534"/>
                <a:gd name="T87" fmla="*/ 29 h 368"/>
                <a:gd name="T88" fmla="*/ 337 w 534"/>
                <a:gd name="T89" fmla="*/ 0 h 368"/>
                <a:gd name="T90" fmla="*/ 22 w 534"/>
                <a:gd name="T91" fmla="*/ 8 h 368"/>
                <a:gd name="T92" fmla="*/ 21 w 534"/>
                <a:gd name="T93" fmla="*/ 40 h 368"/>
                <a:gd name="T94" fmla="*/ 0 w 534"/>
                <a:gd name="T95" fmla="*/ 24 h 3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534"/>
                <a:gd name="T145" fmla="*/ 0 h 368"/>
                <a:gd name="T146" fmla="*/ 534 w 534"/>
                <a:gd name="T147" fmla="*/ 368 h 36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534" h="368">
                  <a:moveTo>
                    <a:pt x="0" y="20"/>
                  </a:moveTo>
                  <a:lnTo>
                    <a:pt x="6" y="50"/>
                  </a:lnTo>
                  <a:lnTo>
                    <a:pt x="14" y="53"/>
                  </a:lnTo>
                  <a:lnTo>
                    <a:pt x="8" y="55"/>
                  </a:lnTo>
                  <a:lnTo>
                    <a:pt x="3" y="146"/>
                  </a:lnTo>
                  <a:lnTo>
                    <a:pt x="17" y="181"/>
                  </a:lnTo>
                  <a:lnTo>
                    <a:pt x="26" y="181"/>
                  </a:lnTo>
                  <a:lnTo>
                    <a:pt x="22" y="195"/>
                  </a:lnTo>
                  <a:lnTo>
                    <a:pt x="39" y="234"/>
                  </a:lnTo>
                  <a:lnTo>
                    <a:pt x="57" y="242"/>
                  </a:lnTo>
                  <a:lnTo>
                    <a:pt x="71" y="264"/>
                  </a:lnTo>
                  <a:lnTo>
                    <a:pt x="92" y="262"/>
                  </a:lnTo>
                  <a:lnTo>
                    <a:pt x="127" y="282"/>
                  </a:lnTo>
                  <a:lnTo>
                    <a:pt x="168" y="274"/>
                  </a:lnTo>
                  <a:lnTo>
                    <a:pt x="194" y="313"/>
                  </a:lnTo>
                  <a:lnTo>
                    <a:pt x="213" y="303"/>
                  </a:lnTo>
                  <a:lnTo>
                    <a:pt x="236" y="350"/>
                  </a:lnTo>
                  <a:lnTo>
                    <a:pt x="255" y="358"/>
                  </a:lnTo>
                  <a:lnTo>
                    <a:pt x="253" y="332"/>
                  </a:lnTo>
                  <a:lnTo>
                    <a:pt x="272" y="315"/>
                  </a:lnTo>
                  <a:lnTo>
                    <a:pt x="274" y="303"/>
                  </a:lnTo>
                  <a:lnTo>
                    <a:pt x="302" y="303"/>
                  </a:lnTo>
                  <a:lnTo>
                    <a:pt x="326" y="313"/>
                  </a:lnTo>
                  <a:lnTo>
                    <a:pt x="326" y="297"/>
                  </a:lnTo>
                  <a:lnTo>
                    <a:pt x="317" y="295"/>
                  </a:lnTo>
                  <a:lnTo>
                    <a:pt x="337" y="295"/>
                  </a:lnTo>
                  <a:lnTo>
                    <a:pt x="338" y="287"/>
                  </a:lnTo>
                  <a:lnTo>
                    <a:pt x="340" y="296"/>
                  </a:lnTo>
                  <a:lnTo>
                    <a:pt x="377" y="300"/>
                  </a:lnTo>
                  <a:lnTo>
                    <a:pt x="387" y="312"/>
                  </a:lnTo>
                  <a:lnTo>
                    <a:pt x="389" y="336"/>
                  </a:lnTo>
                  <a:lnTo>
                    <a:pt x="400" y="367"/>
                  </a:lnTo>
                  <a:lnTo>
                    <a:pt x="407" y="367"/>
                  </a:lnTo>
                  <a:lnTo>
                    <a:pt x="410" y="342"/>
                  </a:lnTo>
                  <a:lnTo>
                    <a:pt x="399" y="287"/>
                  </a:lnTo>
                  <a:lnTo>
                    <a:pt x="405" y="264"/>
                  </a:lnTo>
                  <a:lnTo>
                    <a:pt x="452" y="218"/>
                  </a:lnTo>
                  <a:lnTo>
                    <a:pt x="443" y="213"/>
                  </a:lnTo>
                  <a:lnTo>
                    <a:pt x="451" y="212"/>
                  </a:lnTo>
                  <a:lnTo>
                    <a:pt x="445" y="196"/>
                  </a:lnTo>
                  <a:lnTo>
                    <a:pt x="447" y="183"/>
                  </a:lnTo>
                  <a:lnTo>
                    <a:pt x="437" y="173"/>
                  </a:lnTo>
                  <a:lnTo>
                    <a:pt x="447" y="180"/>
                  </a:lnTo>
                  <a:lnTo>
                    <a:pt x="443" y="164"/>
                  </a:lnTo>
                  <a:lnTo>
                    <a:pt x="450" y="159"/>
                  </a:lnTo>
                  <a:lnTo>
                    <a:pt x="451" y="195"/>
                  </a:lnTo>
                  <a:lnTo>
                    <a:pt x="459" y="174"/>
                  </a:lnTo>
                  <a:lnTo>
                    <a:pt x="454" y="157"/>
                  </a:lnTo>
                  <a:lnTo>
                    <a:pt x="459" y="167"/>
                  </a:lnTo>
                  <a:lnTo>
                    <a:pt x="469" y="138"/>
                  </a:lnTo>
                  <a:lnTo>
                    <a:pt x="506" y="125"/>
                  </a:lnTo>
                  <a:lnTo>
                    <a:pt x="496" y="117"/>
                  </a:lnTo>
                  <a:lnTo>
                    <a:pt x="503" y="94"/>
                  </a:lnTo>
                  <a:lnTo>
                    <a:pt x="531" y="78"/>
                  </a:lnTo>
                  <a:lnTo>
                    <a:pt x="533" y="69"/>
                  </a:lnTo>
                  <a:lnTo>
                    <a:pt x="525" y="61"/>
                  </a:lnTo>
                  <a:lnTo>
                    <a:pt x="525" y="40"/>
                  </a:lnTo>
                  <a:lnTo>
                    <a:pt x="510" y="33"/>
                  </a:lnTo>
                  <a:lnTo>
                    <a:pt x="498" y="68"/>
                  </a:lnTo>
                  <a:lnTo>
                    <a:pt x="451" y="81"/>
                  </a:lnTo>
                  <a:lnTo>
                    <a:pt x="448" y="96"/>
                  </a:lnTo>
                  <a:lnTo>
                    <a:pt x="421" y="102"/>
                  </a:lnTo>
                  <a:lnTo>
                    <a:pt x="423" y="107"/>
                  </a:lnTo>
                  <a:lnTo>
                    <a:pt x="396" y="128"/>
                  </a:lnTo>
                  <a:lnTo>
                    <a:pt x="385" y="128"/>
                  </a:lnTo>
                  <a:lnTo>
                    <a:pt x="384" y="121"/>
                  </a:lnTo>
                  <a:lnTo>
                    <a:pt x="386" y="114"/>
                  </a:lnTo>
                  <a:lnTo>
                    <a:pt x="389" y="111"/>
                  </a:lnTo>
                  <a:lnTo>
                    <a:pt x="390" y="104"/>
                  </a:lnTo>
                  <a:lnTo>
                    <a:pt x="386" y="88"/>
                  </a:lnTo>
                  <a:lnTo>
                    <a:pt x="377" y="94"/>
                  </a:lnTo>
                  <a:lnTo>
                    <a:pt x="380" y="68"/>
                  </a:lnTo>
                  <a:lnTo>
                    <a:pt x="366" y="61"/>
                  </a:lnTo>
                  <a:lnTo>
                    <a:pt x="355" y="78"/>
                  </a:lnTo>
                  <a:lnTo>
                    <a:pt x="351" y="122"/>
                  </a:lnTo>
                  <a:lnTo>
                    <a:pt x="342" y="123"/>
                  </a:lnTo>
                  <a:lnTo>
                    <a:pt x="340" y="103"/>
                  </a:lnTo>
                  <a:lnTo>
                    <a:pt x="347" y="70"/>
                  </a:lnTo>
                  <a:lnTo>
                    <a:pt x="340" y="75"/>
                  </a:lnTo>
                  <a:lnTo>
                    <a:pt x="352" y="58"/>
                  </a:lnTo>
                  <a:lnTo>
                    <a:pt x="376" y="57"/>
                  </a:lnTo>
                  <a:lnTo>
                    <a:pt x="372" y="48"/>
                  </a:lnTo>
                  <a:lnTo>
                    <a:pt x="370" y="48"/>
                  </a:lnTo>
                  <a:lnTo>
                    <a:pt x="335" y="43"/>
                  </a:lnTo>
                  <a:lnTo>
                    <a:pt x="340" y="33"/>
                  </a:lnTo>
                  <a:lnTo>
                    <a:pt x="318" y="47"/>
                  </a:lnTo>
                  <a:lnTo>
                    <a:pt x="302" y="47"/>
                  </a:lnTo>
                  <a:lnTo>
                    <a:pt x="322" y="24"/>
                  </a:lnTo>
                  <a:lnTo>
                    <a:pt x="278" y="12"/>
                  </a:lnTo>
                  <a:lnTo>
                    <a:pt x="272" y="0"/>
                  </a:lnTo>
                  <a:lnTo>
                    <a:pt x="272" y="7"/>
                  </a:lnTo>
                  <a:lnTo>
                    <a:pt x="18" y="7"/>
                  </a:lnTo>
                  <a:lnTo>
                    <a:pt x="23" y="22"/>
                  </a:lnTo>
                  <a:lnTo>
                    <a:pt x="17" y="33"/>
                  </a:lnTo>
                  <a:lnTo>
                    <a:pt x="19" y="21"/>
                  </a:lnTo>
                  <a:lnTo>
                    <a:pt x="0" y="2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61" name="Freeform 177"/>
            <p:cNvSpPr>
              <a:spLocks/>
            </p:cNvSpPr>
            <p:nvPr/>
          </p:nvSpPr>
          <p:spPr bwMode="auto">
            <a:xfrm>
              <a:off x="5849" y="1371"/>
              <a:ext cx="38" cy="20"/>
            </a:xfrm>
            <a:custGeom>
              <a:avLst/>
              <a:gdLst>
                <a:gd name="T0" fmla="*/ 0 w 30"/>
                <a:gd name="T1" fmla="*/ 6 h 17"/>
                <a:gd name="T2" fmla="*/ 22 w 30"/>
                <a:gd name="T3" fmla="*/ 0 h 17"/>
                <a:gd name="T4" fmla="*/ 37 w 30"/>
                <a:gd name="T5" fmla="*/ 9 h 17"/>
                <a:gd name="T6" fmla="*/ 29 w 30"/>
                <a:gd name="T7" fmla="*/ 19 h 17"/>
                <a:gd name="T8" fmla="*/ 0 w 30"/>
                <a:gd name="T9" fmla="*/ 6 h 17"/>
                <a:gd name="T10" fmla="*/ 0 60000 65536"/>
                <a:gd name="T11" fmla="*/ 0 60000 65536"/>
                <a:gd name="T12" fmla="*/ 0 60000 65536"/>
                <a:gd name="T13" fmla="*/ 0 60000 65536"/>
                <a:gd name="T14" fmla="*/ 0 60000 65536"/>
                <a:gd name="T15" fmla="*/ 0 w 30"/>
                <a:gd name="T16" fmla="*/ 0 h 17"/>
                <a:gd name="T17" fmla="*/ 30 w 30"/>
                <a:gd name="T18" fmla="*/ 17 h 17"/>
              </a:gdLst>
              <a:ahLst/>
              <a:cxnLst>
                <a:cxn ang="T10">
                  <a:pos x="T0" y="T1"/>
                </a:cxn>
                <a:cxn ang="T11">
                  <a:pos x="T2" y="T3"/>
                </a:cxn>
                <a:cxn ang="T12">
                  <a:pos x="T4" y="T5"/>
                </a:cxn>
                <a:cxn ang="T13">
                  <a:pos x="T6" y="T7"/>
                </a:cxn>
                <a:cxn ang="T14">
                  <a:pos x="T8" y="T9"/>
                </a:cxn>
              </a:cxnLst>
              <a:rect l="T15" t="T16" r="T17" b="T18"/>
              <a:pathLst>
                <a:path w="30" h="17">
                  <a:moveTo>
                    <a:pt x="0" y="5"/>
                  </a:moveTo>
                  <a:lnTo>
                    <a:pt x="17" y="0"/>
                  </a:lnTo>
                  <a:lnTo>
                    <a:pt x="29" y="8"/>
                  </a:lnTo>
                  <a:lnTo>
                    <a:pt x="23" y="16"/>
                  </a:lnTo>
                  <a:lnTo>
                    <a:pt x="0" y="5"/>
                  </a:lnTo>
                </a:path>
              </a:pathLst>
            </a:custGeom>
            <a:solidFill>
              <a:srgbClr val="00C196"/>
            </a:solidFill>
            <a:ln w="12699" cap="rnd" cmpd="sng">
              <a:solidFill>
                <a:srgbClr val="000000"/>
              </a:solidFill>
              <a:prstDash val="solid"/>
              <a:round/>
              <a:headEnd/>
              <a:tailEnd/>
            </a:ln>
          </p:spPr>
          <p:txBody>
            <a:bodyPr/>
            <a:lstStyle/>
            <a:p>
              <a:endParaRPr lang="it-IT"/>
            </a:p>
          </p:txBody>
        </p:sp>
        <p:sp>
          <p:nvSpPr>
            <p:cNvPr id="42162" name="Freeform 178"/>
            <p:cNvSpPr>
              <a:spLocks/>
            </p:cNvSpPr>
            <p:nvPr/>
          </p:nvSpPr>
          <p:spPr bwMode="auto">
            <a:xfrm>
              <a:off x="3019" y="3021"/>
              <a:ext cx="61" cy="85"/>
            </a:xfrm>
            <a:custGeom>
              <a:avLst/>
              <a:gdLst>
                <a:gd name="T0" fmla="*/ 0 w 49"/>
                <a:gd name="T1" fmla="*/ 67 h 71"/>
                <a:gd name="T2" fmla="*/ 10 w 49"/>
                <a:gd name="T3" fmla="*/ 2 h 71"/>
                <a:gd name="T4" fmla="*/ 19 w 49"/>
                <a:gd name="T5" fmla="*/ 0 h 71"/>
                <a:gd name="T6" fmla="*/ 52 w 49"/>
                <a:gd name="T7" fmla="*/ 32 h 71"/>
                <a:gd name="T8" fmla="*/ 60 w 49"/>
                <a:gd name="T9" fmla="*/ 45 h 71"/>
                <a:gd name="T10" fmla="*/ 57 w 49"/>
                <a:gd name="T11" fmla="*/ 63 h 71"/>
                <a:gd name="T12" fmla="*/ 41 w 49"/>
                <a:gd name="T13" fmla="*/ 84 h 71"/>
                <a:gd name="T14" fmla="*/ 0 w 49"/>
                <a:gd name="T15" fmla="*/ 67 h 71"/>
                <a:gd name="T16" fmla="*/ 0 60000 65536"/>
                <a:gd name="T17" fmla="*/ 0 60000 65536"/>
                <a:gd name="T18" fmla="*/ 0 60000 65536"/>
                <a:gd name="T19" fmla="*/ 0 60000 65536"/>
                <a:gd name="T20" fmla="*/ 0 60000 65536"/>
                <a:gd name="T21" fmla="*/ 0 60000 65536"/>
                <a:gd name="T22" fmla="*/ 0 60000 65536"/>
                <a:gd name="T23" fmla="*/ 0 60000 65536"/>
                <a:gd name="T24" fmla="*/ 0 w 49"/>
                <a:gd name="T25" fmla="*/ 0 h 71"/>
                <a:gd name="T26" fmla="*/ 49 w 49"/>
                <a:gd name="T27" fmla="*/ 71 h 7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9" h="71">
                  <a:moveTo>
                    <a:pt x="0" y="56"/>
                  </a:moveTo>
                  <a:lnTo>
                    <a:pt x="8" y="2"/>
                  </a:lnTo>
                  <a:lnTo>
                    <a:pt x="15" y="0"/>
                  </a:lnTo>
                  <a:lnTo>
                    <a:pt x="42" y="27"/>
                  </a:lnTo>
                  <a:lnTo>
                    <a:pt x="48" y="38"/>
                  </a:lnTo>
                  <a:lnTo>
                    <a:pt x="46" y="53"/>
                  </a:lnTo>
                  <a:lnTo>
                    <a:pt x="33" y="70"/>
                  </a:lnTo>
                  <a:lnTo>
                    <a:pt x="0" y="56"/>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63" name="Freeform 179"/>
            <p:cNvSpPr>
              <a:spLocks/>
            </p:cNvSpPr>
            <p:nvPr/>
          </p:nvSpPr>
          <p:spPr bwMode="auto">
            <a:xfrm>
              <a:off x="2847" y="2342"/>
              <a:ext cx="156" cy="181"/>
            </a:xfrm>
            <a:custGeom>
              <a:avLst/>
              <a:gdLst>
                <a:gd name="T0" fmla="*/ 0 w 125"/>
                <a:gd name="T1" fmla="*/ 49 h 151"/>
                <a:gd name="T2" fmla="*/ 14 w 125"/>
                <a:gd name="T3" fmla="*/ 80 h 151"/>
                <a:gd name="T4" fmla="*/ 36 w 125"/>
                <a:gd name="T5" fmla="*/ 84 h 151"/>
                <a:gd name="T6" fmla="*/ 44 w 125"/>
                <a:gd name="T7" fmla="*/ 97 h 151"/>
                <a:gd name="T8" fmla="*/ 66 w 125"/>
                <a:gd name="T9" fmla="*/ 95 h 151"/>
                <a:gd name="T10" fmla="*/ 62 w 125"/>
                <a:gd name="T11" fmla="*/ 150 h 151"/>
                <a:gd name="T12" fmla="*/ 74 w 125"/>
                <a:gd name="T13" fmla="*/ 173 h 151"/>
                <a:gd name="T14" fmla="*/ 86 w 125"/>
                <a:gd name="T15" fmla="*/ 180 h 151"/>
                <a:gd name="T16" fmla="*/ 115 w 125"/>
                <a:gd name="T17" fmla="*/ 159 h 151"/>
                <a:gd name="T18" fmla="*/ 104 w 125"/>
                <a:gd name="T19" fmla="*/ 155 h 151"/>
                <a:gd name="T20" fmla="*/ 97 w 125"/>
                <a:gd name="T21" fmla="*/ 125 h 151"/>
                <a:gd name="T22" fmla="*/ 117 w 125"/>
                <a:gd name="T23" fmla="*/ 131 h 151"/>
                <a:gd name="T24" fmla="*/ 146 w 125"/>
                <a:gd name="T25" fmla="*/ 111 h 151"/>
                <a:gd name="T26" fmla="*/ 139 w 125"/>
                <a:gd name="T27" fmla="*/ 97 h 151"/>
                <a:gd name="T28" fmla="*/ 149 w 125"/>
                <a:gd name="T29" fmla="*/ 84 h 151"/>
                <a:gd name="T30" fmla="*/ 144 w 125"/>
                <a:gd name="T31" fmla="*/ 73 h 151"/>
                <a:gd name="T32" fmla="*/ 155 w 125"/>
                <a:gd name="T33" fmla="*/ 62 h 151"/>
                <a:gd name="T34" fmla="*/ 141 w 125"/>
                <a:gd name="T35" fmla="*/ 59 h 151"/>
                <a:gd name="T36" fmla="*/ 141 w 125"/>
                <a:gd name="T37" fmla="*/ 46 h 151"/>
                <a:gd name="T38" fmla="*/ 119 w 125"/>
                <a:gd name="T39" fmla="*/ 30 h 151"/>
                <a:gd name="T40" fmla="*/ 129 w 125"/>
                <a:gd name="T41" fmla="*/ 25 h 151"/>
                <a:gd name="T42" fmla="*/ 61 w 125"/>
                <a:gd name="T43" fmla="*/ 28 h 151"/>
                <a:gd name="T44" fmla="*/ 39 w 125"/>
                <a:gd name="T45" fmla="*/ 0 h 151"/>
                <a:gd name="T46" fmla="*/ 39 w 125"/>
                <a:gd name="T47" fmla="*/ 12 h 151"/>
                <a:gd name="T48" fmla="*/ 20 w 125"/>
                <a:gd name="T49" fmla="*/ 24 h 151"/>
                <a:gd name="T50" fmla="*/ 26 w 125"/>
                <a:gd name="T51" fmla="*/ 46 h 151"/>
                <a:gd name="T52" fmla="*/ 19 w 125"/>
                <a:gd name="T53" fmla="*/ 53 h 151"/>
                <a:gd name="T54" fmla="*/ 14 w 125"/>
                <a:gd name="T55" fmla="*/ 34 h 151"/>
                <a:gd name="T56" fmla="*/ 21 w 125"/>
                <a:gd name="T57" fmla="*/ 7 h 151"/>
                <a:gd name="T58" fmla="*/ 0 w 125"/>
                <a:gd name="T59" fmla="*/ 49 h 15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125"/>
                <a:gd name="T91" fmla="*/ 0 h 151"/>
                <a:gd name="T92" fmla="*/ 125 w 125"/>
                <a:gd name="T93" fmla="*/ 151 h 151"/>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125" h="151">
                  <a:moveTo>
                    <a:pt x="0" y="41"/>
                  </a:moveTo>
                  <a:lnTo>
                    <a:pt x="11" y="67"/>
                  </a:lnTo>
                  <a:lnTo>
                    <a:pt x="29" y="70"/>
                  </a:lnTo>
                  <a:lnTo>
                    <a:pt x="35" y="81"/>
                  </a:lnTo>
                  <a:lnTo>
                    <a:pt x="53" y="79"/>
                  </a:lnTo>
                  <a:lnTo>
                    <a:pt x="50" y="125"/>
                  </a:lnTo>
                  <a:lnTo>
                    <a:pt x="59" y="144"/>
                  </a:lnTo>
                  <a:lnTo>
                    <a:pt x="69" y="150"/>
                  </a:lnTo>
                  <a:lnTo>
                    <a:pt x="92" y="133"/>
                  </a:lnTo>
                  <a:lnTo>
                    <a:pt x="83" y="129"/>
                  </a:lnTo>
                  <a:lnTo>
                    <a:pt x="78" y="104"/>
                  </a:lnTo>
                  <a:lnTo>
                    <a:pt x="94" y="109"/>
                  </a:lnTo>
                  <a:lnTo>
                    <a:pt x="117" y="93"/>
                  </a:lnTo>
                  <a:lnTo>
                    <a:pt x="111" y="81"/>
                  </a:lnTo>
                  <a:lnTo>
                    <a:pt x="119" y="70"/>
                  </a:lnTo>
                  <a:lnTo>
                    <a:pt x="115" y="61"/>
                  </a:lnTo>
                  <a:lnTo>
                    <a:pt x="124" y="52"/>
                  </a:lnTo>
                  <a:lnTo>
                    <a:pt x="113" y="49"/>
                  </a:lnTo>
                  <a:lnTo>
                    <a:pt x="113" y="38"/>
                  </a:lnTo>
                  <a:lnTo>
                    <a:pt x="95" y="25"/>
                  </a:lnTo>
                  <a:lnTo>
                    <a:pt x="103" y="21"/>
                  </a:lnTo>
                  <a:lnTo>
                    <a:pt x="49" y="23"/>
                  </a:lnTo>
                  <a:lnTo>
                    <a:pt x="31" y="0"/>
                  </a:lnTo>
                  <a:lnTo>
                    <a:pt x="31" y="10"/>
                  </a:lnTo>
                  <a:lnTo>
                    <a:pt x="16" y="20"/>
                  </a:lnTo>
                  <a:lnTo>
                    <a:pt x="21" y="38"/>
                  </a:lnTo>
                  <a:lnTo>
                    <a:pt x="15" y="44"/>
                  </a:lnTo>
                  <a:lnTo>
                    <a:pt x="11" y="28"/>
                  </a:lnTo>
                  <a:lnTo>
                    <a:pt x="17" y="6"/>
                  </a:lnTo>
                  <a:lnTo>
                    <a:pt x="0" y="41"/>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64" name="Freeform 180"/>
            <p:cNvSpPr>
              <a:spLocks/>
            </p:cNvSpPr>
            <p:nvPr/>
          </p:nvSpPr>
          <p:spPr bwMode="auto">
            <a:xfrm>
              <a:off x="4864" y="2164"/>
              <a:ext cx="81" cy="236"/>
            </a:xfrm>
            <a:custGeom>
              <a:avLst/>
              <a:gdLst>
                <a:gd name="T0" fmla="*/ 0 w 65"/>
                <a:gd name="T1" fmla="*/ 12 h 197"/>
                <a:gd name="T2" fmla="*/ 12 w 65"/>
                <a:gd name="T3" fmla="*/ 37 h 197"/>
                <a:gd name="T4" fmla="*/ 27 w 65"/>
                <a:gd name="T5" fmla="*/ 46 h 197"/>
                <a:gd name="T6" fmla="*/ 20 w 65"/>
                <a:gd name="T7" fmla="*/ 65 h 197"/>
                <a:gd name="T8" fmla="*/ 46 w 65"/>
                <a:gd name="T9" fmla="*/ 96 h 197"/>
                <a:gd name="T10" fmla="*/ 60 w 65"/>
                <a:gd name="T11" fmla="*/ 138 h 197"/>
                <a:gd name="T12" fmla="*/ 61 w 65"/>
                <a:gd name="T13" fmla="*/ 175 h 197"/>
                <a:gd name="T14" fmla="*/ 27 w 65"/>
                <a:gd name="T15" fmla="*/ 205 h 197"/>
                <a:gd name="T16" fmla="*/ 32 w 65"/>
                <a:gd name="T17" fmla="*/ 235 h 197"/>
                <a:gd name="T18" fmla="*/ 42 w 65"/>
                <a:gd name="T19" fmla="*/ 214 h 197"/>
                <a:gd name="T20" fmla="*/ 49 w 65"/>
                <a:gd name="T21" fmla="*/ 219 h 197"/>
                <a:gd name="T22" fmla="*/ 52 w 65"/>
                <a:gd name="T23" fmla="*/ 207 h 197"/>
                <a:gd name="T24" fmla="*/ 80 w 65"/>
                <a:gd name="T25" fmla="*/ 186 h 197"/>
                <a:gd name="T26" fmla="*/ 76 w 65"/>
                <a:gd name="T27" fmla="*/ 126 h 197"/>
                <a:gd name="T28" fmla="*/ 40 w 65"/>
                <a:gd name="T29" fmla="*/ 72 h 197"/>
                <a:gd name="T30" fmla="*/ 42 w 65"/>
                <a:gd name="T31" fmla="*/ 54 h 197"/>
                <a:gd name="T32" fmla="*/ 65 w 65"/>
                <a:gd name="T33" fmla="*/ 28 h 197"/>
                <a:gd name="T34" fmla="*/ 35 w 65"/>
                <a:gd name="T35" fmla="*/ 0 h 197"/>
                <a:gd name="T36" fmla="*/ 0 w 65"/>
                <a:gd name="T37" fmla="*/ 12 h 19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65"/>
                <a:gd name="T58" fmla="*/ 0 h 197"/>
                <a:gd name="T59" fmla="*/ 65 w 65"/>
                <a:gd name="T60" fmla="*/ 197 h 19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65" h="197">
                  <a:moveTo>
                    <a:pt x="0" y="10"/>
                  </a:moveTo>
                  <a:lnTo>
                    <a:pt x="10" y="31"/>
                  </a:lnTo>
                  <a:lnTo>
                    <a:pt x="22" y="38"/>
                  </a:lnTo>
                  <a:lnTo>
                    <a:pt x="16" y="54"/>
                  </a:lnTo>
                  <a:lnTo>
                    <a:pt x="37" y="80"/>
                  </a:lnTo>
                  <a:lnTo>
                    <a:pt x="48" y="115"/>
                  </a:lnTo>
                  <a:lnTo>
                    <a:pt x="49" y="146"/>
                  </a:lnTo>
                  <a:lnTo>
                    <a:pt x="22" y="171"/>
                  </a:lnTo>
                  <a:lnTo>
                    <a:pt x="26" y="196"/>
                  </a:lnTo>
                  <a:lnTo>
                    <a:pt x="34" y="179"/>
                  </a:lnTo>
                  <a:lnTo>
                    <a:pt x="39" y="183"/>
                  </a:lnTo>
                  <a:lnTo>
                    <a:pt x="42" y="173"/>
                  </a:lnTo>
                  <a:lnTo>
                    <a:pt x="64" y="155"/>
                  </a:lnTo>
                  <a:lnTo>
                    <a:pt x="61" y="105"/>
                  </a:lnTo>
                  <a:lnTo>
                    <a:pt x="32" y="60"/>
                  </a:lnTo>
                  <a:lnTo>
                    <a:pt x="34" y="45"/>
                  </a:lnTo>
                  <a:lnTo>
                    <a:pt x="52" y="23"/>
                  </a:lnTo>
                  <a:lnTo>
                    <a:pt x="28" y="0"/>
                  </a:lnTo>
                  <a:lnTo>
                    <a:pt x="0" y="1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65" name="Freeform 181"/>
            <p:cNvSpPr>
              <a:spLocks/>
            </p:cNvSpPr>
            <p:nvPr/>
          </p:nvSpPr>
          <p:spPr bwMode="auto">
            <a:xfrm>
              <a:off x="4188" y="2233"/>
              <a:ext cx="113" cy="103"/>
            </a:xfrm>
            <a:custGeom>
              <a:avLst/>
              <a:gdLst>
                <a:gd name="T0" fmla="*/ 0 w 91"/>
                <a:gd name="T1" fmla="*/ 102 h 86"/>
                <a:gd name="T2" fmla="*/ 29 w 91"/>
                <a:gd name="T3" fmla="*/ 79 h 86"/>
                <a:gd name="T4" fmla="*/ 24 w 91"/>
                <a:gd name="T5" fmla="*/ 68 h 86"/>
                <a:gd name="T6" fmla="*/ 32 w 91"/>
                <a:gd name="T7" fmla="*/ 55 h 86"/>
                <a:gd name="T8" fmla="*/ 62 w 91"/>
                <a:gd name="T9" fmla="*/ 11 h 86"/>
                <a:gd name="T10" fmla="*/ 99 w 91"/>
                <a:gd name="T11" fmla="*/ 0 h 86"/>
                <a:gd name="T12" fmla="*/ 112 w 91"/>
                <a:gd name="T13" fmla="*/ 40 h 86"/>
                <a:gd name="T14" fmla="*/ 102 w 91"/>
                <a:gd name="T15" fmla="*/ 55 h 86"/>
                <a:gd name="T16" fmla="*/ 60 w 91"/>
                <a:gd name="T17" fmla="*/ 83 h 86"/>
                <a:gd name="T18" fmla="*/ 0 w 91"/>
                <a:gd name="T19" fmla="*/ 10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91"/>
                <a:gd name="T31" fmla="*/ 0 h 86"/>
                <a:gd name="T32" fmla="*/ 91 w 91"/>
                <a:gd name="T33" fmla="*/ 86 h 8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91" h="86">
                  <a:moveTo>
                    <a:pt x="0" y="85"/>
                  </a:moveTo>
                  <a:lnTo>
                    <a:pt x="23" y="66"/>
                  </a:lnTo>
                  <a:lnTo>
                    <a:pt x="19" y="57"/>
                  </a:lnTo>
                  <a:lnTo>
                    <a:pt x="26" y="46"/>
                  </a:lnTo>
                  <a:lnTo>
                    <a:pt x="50" y="9"/>
                  </a:lnTo>
                  <a:lnTo>
                    <a:pt x="80" y="0"/>
                  </a:lnTo>
                  <a:lnTo>
                    <a:pt x="90" y="33"/>
                  </a:lnTo>
                  <a:lnTo>
                    <a:pt x="82" y="46"/>
                  </a:lnTo>
                  <a:lnTo>
                    <a:pt x="48" y="69"/>
                  </a:lnTo>
                  <a:lnTo>
                    <a:pt x="0" y="8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66" name="Freeform 182"/>
            <p:cNvSpPr>
              <a:spLocks/>
            </p:cNvSpPr>
            <p:nvPr/>
          </p:nvSpPr>
          <p:spPr bwMode="auto">
            <a:xfrm>
              <a:off x="4180" y="2260"/>
              <a:ext cx="41" cy="76"/>
            </a:xfrm>
            <a:custGeom>
              <a:avLst/>
              <a:gdLst>
                <a:gd name="T0" fmla="*/ 0 w 34"/>
                <a:gd name="T1" fmla="*/ 14 h 63"/>
                <a:gd name="T2" fmla="*/ 10 w 34"/>
                <a:gd name="T3" fmla="*/ 75 h 63"/>
                <a:gd name="T4" fmla="*/ 36 w 34"/>
                <a:gd name="T5" fmla="*/ 52 h 63"/>
                <a:gd name="T6" fmla="*/ 31 w 34"/>
                <a:gd name="T7" fmla="*/ 41 h 63"/>
                <a:gd name="T8" fmla="*/ 40 w 34"/>
                <a:gd name="T9" fmla="*/ 28 h 63"/>
                <a:gd name="T10" fmla="*/ 40 w 34"/>
                <a:gd name="T11" fmla="*/ 11 h 63"/>
                <a:gd name="T12" fmla="*/ 21 w 34"/>
                <a:gd name="T13" fmla="*/ 0 h 63"/>
                <a:gd name="T14" fmla="*/ 0 w 34"/>
                <a:gd name="T15" fmla="*/ 14 h 63"/>
                <a:gd name="T16" fmla="*/ 0 60000 65536"/>
                <a:gd name="T17" fmla="*/ 0 60000 65536"/>
                <a:gd name="T18" fmla="*/ 0 60000 65536"/>
                <a:gd name="T19" fmla="*/ 0 60000 65536"/>
                <a:gd name="T20" fmla="*/ 0 60000 65536"/>
                <a:gd name="T21" fmla="*/ 0 60000 65536"/>
                <a:gd name="T22" fmla="*/ 0 60000 65536"/>
                <a:gd name="T23" fmla="*/ 0 60000 65536"/>
                <a:gd name="T24" fmla="*/ 0 w 34"/>
                <a:gd name="T25" fmla="*/ 0 h 63"/>
                <a:gd name="T26" fmla="*/ 34 w 34"/>
                <a:gd name="T27" fmla="*/ 63 h 6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4" h="63">
                  <a:moveTo>
                    <a:pt x="0" y="12"/>
                  </a:moveTo>
                  <a:lnTo>
                    <a:pt x="8" y="62"/>
                  </a:lnTo>
                  <a:lnTo>
                    <a:pt x="30" y="43"/>
                  </a:lnTo>
                  <a:lnTo>
                    <a:pt x="26" y="34"/>
                  </a:lnTo>
                  <a:lnTo>
                    <a:pt x="33" y="23"/>
                  </a:lnTo>
                  <a:lnTo>
                    <a:pt x="33" y="9"/>
                  </a:lnTo>
                  <a:lnTo>
                    <a:pt x="17" y="0"/>
                  </a:lnTo>
                  <a:lnTo>
                    <a:pt x="0" y="1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67" name="Freeform 183"/>
            <p:cNvSpPr>
              <a:spLocks/>
            </p:cNvSpPr>
            <p:nvPr/>
          </p:nvSpPr>
          <p:spPr bwMode="auto">
            <a:xfrm>
              <a:off x="3848" y="1740"/>
              <a:ext cx="105" cy="116"/>
            </a:xfrm>
            <a:custGeom>
              <a:avLst/>
              <a:gdLst>
                <a:gd name="T0" fmla="*/ 0 w 85"/>
                <a:gd name="T1" fmla="*/ 26 h 97"/>
                <a:gd name="T2" fmla="*/ 0 w 85"/>
                <a:gd name="T3" fmla="*/ 7 h 97"/>
                <a:gd name="T4" fmla="*/ 26 w 85"/>
                <a:gd name="T5" fmla="*/ 0 h 97"/>
                <a:gd name="T6" fmla="*/ 48 w 85"/>
                <a:gd name="T7" fmla="*/ 23 h 97"/>
                <a:gd name="T8" fmla="*/ 73 w 85"/>
                <a:gd name="T9" fmla="*/ 16 h 97"/>
                <a:gd name="T10" fmla="*/ 101 w 85"/>
                <a:gd name="T11" fmla="*/ 53 h 97"/>
                <a:gd name="T12" fmla="*/ 98 w 85"/>
                <a:gd name="T13" fmla="*/ 90 h 97"/>
                <a:gd name="T14" fmla="*/ 104 w 85"/>
                <a:gd name="T15" fmla="*/ 106 h 97"/>
                <a:gd name="T16" fmla="*/ 82 w 85"/>
                <a:gd name="T17" fmla="*/ 115 h 97"/>
                <a:gd name="T18" fmla="*/ 73 w 85"/>
                <a:gd name="T19" fmla="*/ 83 h 97"/>
                <a:gd name="T20" fmla="*/ 63 w 85"/>
                <a:gd name="T21" fmla="*/ 96 h 97"/>
                <a:gd name="T22" fmla="*/ 26 w 85"/>
                <a:gd name="T23" fmla="*/ 65 h 97"/>
                <a:gd name="T24" fmla="*/ 10 w 85"/>
                <a:gd name="T25" fmla="*/ 31 h 97"/>
                <a:gd name="T26" fmla="*/ 1 w 85"/>
                <a:gd name="T27" fmla="*/ 39 h 97"/>
                <a:gd name="T28" fmla="*/ 0 w 85"/>
                <a:gd name="T29" fmla="*/ 26 h 9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5"/>
                <a:gd name="T46" fmla="*/ 0 h 97"/>
                <a:gd name="T47" fmla="*/ 85 w 85"/>
                <a:gd name="T48" fmla="*/ 97 h 9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5" h="97">
                  <a:moveTo>
                    <a:pt x="0" y="22"/>
                  </a:moveTo>
                  <a:lnTo>
                    <a:pt x="0" y="6"/>
                  </a:lnTo>
                  <a:lnTo>
                    <a:pt x="21" y="0"/>
                  </a:lnTo>
                  <a:lnTo>
                    <a:pt x="39" y="19"/>
                  </a:lnTo>
                  <a:lnTo>
                    <a:pt x="59" y="13"/>
                  </a:lnTo>
                  <a:lnTo>
                    <a:pt x="82" y="44"/>
                  </a:lnTo>
                  <a:lnTo>
                    <a:pt x="79" y="75"/>
                  </a:lnTo>
                  <a:lnTo>
                    <a:pt x="84" y="89"/>
                  </a:lnTo>
                  <a:lnTo>
                    <a:pt x="66" y="96"/>
                  </a:lnTo>
                  <a:lnTo>
                    <a:pt x="59" y="69"/>
                  </a:lnTo>
                  <a:lnTo>
                    <a:pt x="51" y="80"/>
                  </a:lnTo>
                  <a:lnTo>
                    <a:pt x="21" y="54"/>
                  </a:lnTo>
                  <a:lnTo>
                    <a:pt x="8" y="26"/>
                  </a:lnTo>
                  <a:lnTo>
                    <a:pt x="1" y="33"/>
                  </a:lnTo>
                  <a:lnTo>
                    <a:pt x="0" y="22"/>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68" name="Freeform 184"/>
            <p:cNvSpPr>
              <a:spLocks/>
            </p:cNvSpPr>
            <p:nvPr/>
          </p:nvSpPr>
          <p:spPr bwMode="auto">
            <a:xfrm>
              <a:off x="3822" y="2625"/>
              <a:ext cx="147" cy="198"/>
            </a:xfrm>
            <a:custGeom>
              <a:avLst/>
              <a:gdLst>
                <a:gd name="T0" fmla="*/ 0 w 118"/>
                <a:gd name="T1" fmla="*/ 185 h 164"/>
                <a:gd name="T2" fmla="*/ 20 w 118"/>
                <a:gd name="T3" fmla="*/ 177 h 164"/>
                <a:gd name="T4" fmla="*/ 113 w 118"/>
                <a:gd name="T5" fmla="*/ 197 h 164"/>
                <a:gd name="T6" fmla="*/ 135 w 118"/>
                <a:gd name="T7" fmla="*/ 188 h 164"/>
                <a:gd name="T8" fmla="*/ 121 w 118"/>
                <a:gd name="T9" fmla="*/ 173 h 164"/>
                <a:gd name="T10" fmla="*/ 121 w 118"/>
                <a:gd name="T11" fmla="*/ 113 h 164"/>
                <a:gd name="T12" fmla="*/ 146 w 118"/>
                <a:gd name="T13" fmla="*/ 113 h 164"/>
                <a:gd name="T14" fmla="*/ 145 w 118"/>
                <a:gd name="T15" fmla="*/ 81 h 164"/>
                <a:gd name="T16" fmla="*/ 121 w 118"/>
                <a:gd name="T17" fmla="*/ 85 h 164"/>
                <a:gd name="T18" fmla="*/ 118 w 118"/>
                <a:gd name="T19" fmla="*/ 28 h 164"/>
                <a:gd name="T20" fmla="*/ 107 w 118"/>
                <a:gd name="T21" fmla="*/ 17 h 164"/>
                <a:gd name="T22" fmla="*/ 92 w 118"/>
                <a:gd name="T23" fmla="*/ 18 h 164"/>
                <a:gd name="T24" fmla="*/ 88 w 118"/>
                <a:gd name="T25" fmla="*/ 34 h 164"/>
                <a:gd name="T26" fmla="*/ 72 w 118"/>
                <a:gd name="T27" fmla="*/ 36 h 164"/>
                <a:gd name="T28" fmla="*/ 54 w 118"/>
                <a:gd name="T29" fmla="*/ 0 h 164"/>
                <a:gd name="T30" fmla="*/ 10 w 118"/>
                <a:gd name="T31" fmla="*/ 7 h 164"/>
                <a:gd name="T32" fmla="*/ 26 w 118"/>
                <a:gd name="T33" fmla="*/ 82 h 164"/>
                <a:gd name="T34" fmla="*/ 0 w 118"/>
                <a:gd name="T35" fmla="*/ 185 h 16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18"/>
                <a:gd name="T55" fmla="*/ 0 h 164"/>
                <a:gd name="T56" fmla="*/ 118 w 118"/>
                <a:gd name="T57" fmla="*/ 164 h 16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18" h="164">
                  <a:moveTo>
                    <a:pt x="0" y="153"/>
                  </a:moveTo>
                  <a:lnTo>
                    <a:pt x="16" y="147"/>
                  </a:lnTo>
                  <a:lnTo>
                    <a:pt x="91" y="163"/>
                  </a:lnTo>
                  <a:lnTo>
                    <a:pt x="108" y="156"/>
                  </a:lnTo>
                  <a:lnTo>
                    <a:pt x="97" y="143"/>
                  </a:lnTo>
                  <a:lnTo>
                    <a:pt x="97" y="94"/>
                  </a:lnTo>
                  <a:lnTo>
                    <a:pt x="117" y="94"/>
                  </a:lnTo>
                  <a:lnTo>
                    <a:pt x="116" y="67"/>
                  </a:lnTo>
                  <a:lnTo>
                    <a:pt x="97" y="70"/>
                  </a:lnTo>
                  <a:lnTo>
                    <a:pt x="95" y="23"/>
                  </a:lnTo>
                  <a:lnTo>
                    <a:pt x="86" y="14"/>
                  </a:lnTo>
                  <a:lnTo>
                    <a:pt x="74" y="15"/>
                  </a:lnTo>
                  <a:lnTo>
                    <a:pt x="71" y="28"/>
                  </a:lnTo>
                  <a:lnTo>
                    <a:pt x="58" y="30"/>
                  </a:lnTo>
                  <a:lnTo>
                    <a:pt x="43" y="0"/>
                  </a:lnTo>
                  <a:lnTo>
                    <a:pt x="8" y="6"/>
                  </a:lnTo>
                  <a:lnTo>
                    <a:pt x="21" y="68"/>
                  </a:lnTo>
                  <a:lnTo>
                    <a:pt x="0" y="15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69" name="Freeform 185"/>
            <p:cNvSpPr>
              <a:spLocks/>
            </p:cNvSpPr>
            <p:nvPr/>
          </p:nvSpPr>
          <p:spPr bwMode="auto">
            <a:xfrm>
              <a:off x="3827" y="2608"/>
              <a:ext cx="31" cy="22"/>
            </a:xfrm>
            <a:custGeom>
              <a:avLst/>
              <a:gdLst>
                <a:gd name="T0" fmla="*/ 0 w 25"/>
                <a:gd name="T1" fmla="*/ 5 h 17"/>
                <a:gd name="T2" fmla="*/ 11 w 25"/>
                <a:gd name="T3" fmla="*/ 21 h 17"/>
                <a:gd name="T4" fmla="*/ 30 w 25"/>
                <a:gd name="T5" fmla="*/ 0 h 17"/>
                <a:gd name="T6" fmla="*/ 0 w 25"/>
                <a:gd name="T7" fmla="*/ 5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4"/>
                  </a:moveTo>
                  <a:lnTo>
                    <a:pt x="9" y="16"/>
                  </a:lnTo>
                  <a:lnTo>
                    <a:pt x="24" y="0"/>
                  </a:lnTo>
                  <a:lnTo>
                    <a:pt x="0" y="4"/>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170" name="Freeform 186"/>
            <p:cNvSpPr>
              <a:spLocks/>
            </p:cNvSpPr>
            <p:nvPr/>
          </p:nvSpPr>
          <p:spPr bwMode="auto">
            <a:xfrm>
              <a:off x="3919" y="2816"/>
              <a:ext cx="106" cy="148"/>
            </a:xfrm>
            <a:custGeom>
              <a:avLst/>
              <a:gdLst>
                <a:gd name="T0" fmla="*/ 0 w 86"/>
                <a:gd name="T1" fmla="*/ 113 h 123"/>
                <a:gd name="T2" fmla="*/ 0 w 86"/>
                <a:gd name="T3" fmla="*/ 69 h 123"/>
                <a:gd name="T4" fmla="*/ 10 w 86"/>
                <a:gd name="T5" fmla="*/ 69 h 123"/>
                <a:gd name="T6" fmla="*/ 10 w 86"/>
                <a:gd name="T7" fmla="*/ 11 h 123"/>
                <a:gd name="T8" fmla="*/ 32 w 86"/>
                <a:gd name="T9" fmla="*/ 5 h 123"/>
                <a:gd name="T10" fmla="*/ 39 w 86"/>
                <a:gd name="T11" fmla="*/ 14 h 123"/>
                <a:gd name="T12" fmla="*/ 58 w 86"/>
                <a:gd name="T13" fmla="*/ 0 h 123"/>
                <a:gd name="T14" fmla="*/ 90 w 86"/>
                <a:gd name="T15" fmla="*/ 60 h 123"/>
                <a:gd name="T16" fmla="*/ 105 w 86"/>
                <a:gd name="T17" fmla="*/ 71 h 123"/>
                <a:gd name="T18" fmla="*/ 62 w 86"/>
                <a:gd name="T19" fmla="*/ 126 h 123"/>
                <a:gd name="T20" fmla="*/ 37 w 86"/>
                <a:gd name="T21" fmla="*/ 126 h 123"/>
                <a:gd name="T22" fmla="*/ 23 w 86"/>
                <a:gd name="T23" fmla="*/ 147 h 123"/>
                <a:gd name="T24" fmla="*/ 7 w 86"/>
                <a:gd name="T25" fmla="*/ 147 h 123"/>
                <a:gd name="T26" fmla="*/ 7 w 86"/>
                <a:gd name="T27" fmla="*/ 129 h 123"/>
                <a:gd name="T28" fmla="*/ 0 w 86"/>
                <a:gd name="T29" fmla="*/ 113 h 1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6"/>
                <a:gd name="T46" fmla="*/ 0 h 123"/>
                <a:gd name="T47" fmla="*/ 86 w 86"/>
                <a:gd name="T48" fmla="*/ 123 h 1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6" h="123">
                  <a:moveTo>
                    <a:pt x="0" y="94"/>
                  </a:moveTo>
                  <a:lnTo>
                    <a:pt x="0" y="57"/>
                  </a:lnTo>
                  <a:lnTo>
                    <a:pt x="8" y="57"/>
                  </a:lnTo>
                  <a:lnTo>
                    <a:pt x="8" y="9"/>
                  </a:lnTo>
                  <a:lnTo>
                    <a:pt x="26" y="4"/>
                  </a:lnTo>
                  <a:lnTo>
                    <a:pt x="32" y="12"/>
                  </a:lnTo>
                  <a:lnTo>
                    <a:pt x="47" y="0"/>
                  </a:lnTo>
                  <a:lnTo>
                    <a:pt x="73" y="50"/>
                  </a:lnTo>
                  <a:lnTo>
                    <a:pt x="85" y="59"/>
                  </a:lnTo>
                  <a:lnTo>
                    <a:pt x="50" y="105"/>
                  </a:lnTo>
                  <a:lnTo>
                    <a:pt x="30" y="105"/>
                  </a:lnTo>
                  <a:lnTo>
                    <a:pt x="19" y="122"/>
                  </a:lnTo>
                  <a:lnTo>
                    <a:pt x="6" y="122"/>
                  </a:lnTo>
                  <a:lnTo>
                    <a:pt x="6" y="107"/>
                  </a:lnTo>
                  <a:lnTo>
                    <a:pt x="0" y="94"/>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71" name="Freeform 187"/>
            <p:cNvSpPr>
              <a:spLocks/>
            </p:cNvSpPr>
            <p:nvPr/>
          </p:nvSpPr>
          <p:spPr bwMode="auto">
            <a:xfrm>
              <a:off x="4023" y="2571"/>
              <a:ext cx="31" cy="33"/>
            </a:xfrm>
            <a:custGeom>
              <a:avLst/>
              <a:gdLst>
                <a:gd name="T0" fmla="*/ 0 w 25"/>
                <a:gd name="T1" fmla="*/ 4 h 27"/>
                <a:gd name="T2" fmla="*/ 2 w 25"/>
                <a:gd name="T3" fmla="*/ 16 h 27"/>
                <a:gd name="T4" fmla="*/ 11 w 25"/>
                <a:gd name="T5" fmla="*/ 32 h 27"/>
                <a:gd name="T6" fmla="*/ 30 w 25"/>
                <a:gd name="T7" fmla="*/ 13 h 27"/>
                <a:gd name="T8" fmla="*/ 27 w 25"/>
                <a:gd name="T9" fmla="*/ 0 h 27"/>
                <a:gd name="T10" fmla="*/ 0 w 25"/>
                <a:gd name="T11" fmla="*/ 4 h 27"/>
                <a:gd name="T12" fmla="*/ 0 60000 65536"/>
                <a:gd name="T13" fmla="*/ 0 60000 65536"/>
                <a:gd name="T14" fmla="*/ 0 60000 65536"/>
                <a:gd name="T15" fmla="*/ 0 60000 65536"/>
                <a:gd name="T16" fmla="*/ 0 60000 65536"/>
                <a:gd name="T17" fmla="*/ 0 60000 65536"/>
                <a:gd name="T18" fmla="*/ 0 w 25"/>
                <a:gd name="T19" fmla="*/ 0 h 27"/>
                <a:gd name="T20" fmla="*/ 25 w 25"/>
                <a:gd name="T21" fmla="*/ 27 h 27"/>
              </a:gdLst>
              <a:ahLst/>
              <a:cxnLst>
                <a:cxn ang="T12">
                  <a:pos x="T0" y="T1"/>
                </a:cxn>
                <a:cxn ang="T13">
                  <a:pos x="T2" y="T3"/>
                </a:cxn>
                <a:cxn ang="T14">
                  <a:pos x="T4" y="T5"/>
                </a:cxn>
                <a:cxn ang="T15">
                  <a:pos x="T6" y="T7"/>
                </a:cxn>
                <a:cxn ang="T16">
                  <a:pos x="T8" y="T9"/>
                </a:cxn>
                <a:cxn ang="T17">
                  <a:pos x="T10" y="T11"/>
                </a:cxn>
              </a:cxnLst>
              <a:rect l="T18" t="T19" r="T20" b="T21"/>
              <a:pathLst>
                <a:path w="25" h="27">
                  <a:moveTo>
                    <a:pt x="0" y="3"/>
                  </a:moveTo>
                  <a:lnTo>
                    <a:pt x="2" y="13"/>
                  </a:lnTo>
                  <a:lnTo>
                    <a:pt x="9" y="26"/>
                  </a:lnTo>
                  <a:lnTo>
                    <a:pt x="24" y="11"/>
                  </a:lnTo>
                  <a:lnTo>
                    <a:pt x="22" y="0"/>
                  </a:lnTo>
                  <a:lnTo>
                    <a:pt x="0" y="3"/>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172" name="Freeform 188"/>
            <p:cNvSpPr>
              <a:spLocks/>
            </p:cNvSpPr>
            <p:nvPr/>
          </p:nvSpPr>
          <p:spPr bwMode="auto">
            <a:xfrm>
              <a:off x="3785" y="2333"/>
              <a:ext cx="91" cy="180"/>
            </a:xfrm>
            <a:custGeom>
              <a:avLst/>
              <a:gdLst>
                <a:gd name="T0" fmla="*/ 0 w 73"/>
                <a:gd name="T1" fmla="*/ 127 h 149"/>
                <a:gd name="T2" fmla="*/ 12 w 73"/>
                <a:gd name="T3" fmla="*/ 93 h 149"/>
                <a:gd name="T4" fmla="*/ 34 w 73"/>
                <a:gd name="T5" fmla="*/ 99 h 149"/>
                <a:gd name="T6" fmla="*/ 60 w 73"/>
                <a:gd name="T7" fmla="*/ 29 h 149"/>
                <a:gd name="T8" fmla="*/ 71 w 73"/>
                <a:gd name="T9" fmla="*/ 17 h 149"/>
                <a:gd name="T10" fmla="*/ 66 w 73"/>
                <a:gd name="T11" fmla="*/ 2 h 149"/>
                <a:gd name="T12" fmla="*/ 72 w 73"/>
                <a:gd name="T13" fmla="*/ 0 h 149"/>
                <a:gd name="T14" fmla="*/ 81 w 73"/>
                <a:gd name="T15" fmla="*/ 43 h 149"/>
                <a:gd name="T16" fmla="*/ 66 w 73"/>
                <a:gd name="T17" fmla="*/ 51 h 149"/>
                <a:gd name="T18" fmla="*/ 82 w 73"/>
                <a:gd name="T19" fmla="*/ 86 h 149"/>
                <a:gd name="T20" fmla="*/ 72 w 73"/>
                <a:gd name="T21" fmla="*/ 126 h 149"/>
                <a:gd name="T22" fmla="*/ 90 w 73"/>
                <a:gd name="T23" fmla="*/ 157 h 149"/>
                <a:gd name="T24" fmla="*/ 89 w 73"/>
                <a:gd name="T25" fmla="*/ 179 h 149"/>
                <a:gd name="T26" fmla="*/ 57 w 73"/>
                <a:gd name="T27" fmla="*/ 169 h 149"/>
                <a:gd name="T28" fmla="*/ 34 w 73"/>
                <a:gd name="T29" fmla="*/ 167 h 149"/>
                <a:gd name="T30" fmla="*/ 14 w 73"/>
                <a:gd name="T31" fmla="*/ 169 h 149"/>
                <a:gd name="T32" fmla="*/ 14 w 73"/>
                <a:gd name="T33" fmla="*/ 139 h 149"/>
                <a:gd name="T34" fmla="*/ 0 w 73"/>
                <a:gd name="T35" fmla="*/ 127 h 14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3"/>
                <a:gd name="T55" fmla="*/ 0 h 149"/>
                <a:gd name="T56" fmla="*/ 73 w 73"/>
                <a:gd name="T57" fmla="*/ 149 h 14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3" h="149">
                  <a:moveTo>
                    <a:pt x="0" y="105"/>
                  </a:moveTo>
                  <a:lnTo>
                    <a:pt x="10" y="77"/>
                  </a:lnTo>
                  <a:lnTo>
                    <a:pt x="27" y="82"/>
                  </a:lnTo>
                  <a:lnTo>
                    <a:pt x="48" y="24"/>
                  </a:lnTo>
                  <a:lnTo>
                    <a:pt x="57" y="14"/>
                  </a:lnTo>
                  <a:lnTo>
                    <a:pt x="53" y="2"/>
                  </a:lnTo>
                  <a:lnTo>
                    <a:pt x="58" y="0"/>
                  </a:lnTo>
                  <a:lnTo>
                    <a:pt x="65" y="36"/>
                  </a:lnTo>
                  <a:lnTo>
                    <a:pt x="53" y="42"/>
                  </a:lnTo>
                  <a:lnTo>
                    <a:pt x="66" y="71"/>
                  </a:lnTo>
                  <a:lnTo>
                    <a:pt x="58" y="104"/>
                  </a:lnTo>
                  <a:lnTo>
                    <a:pt x="72" y="130"/>
                  </a:lnTo>
                  <a:lnTo>
                    <a:pt x="71" y="148"/>
                  </a:lnTo>
                  <a:lnTo>
                    <a:pt x="46" y="140"/>
                  </a:lnTo>
                  <a:lnTo>
                    <a:pt x="27" y="138"/>
                  </a:lnTo>
                  <a:lnTo>
                    <a:pt x="11" y="140"/>
                  </a:lnTo>
                  <a:lnTo>
                    <a:pt x="11" y="115"/>
                  </a:lnTo>
                  <a:lnTo>
                    <a:pt x="0" y="10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73" name="Freeform 189"/>
            <p:cNvSpPr>
              <a:spLocks/>
            </p:cNvSpPr>
            <p:nvPr/>
          </p:nvSpPr>
          <p:spPr bwMode="auto">
            <a:xfrm>
              <a:off x="3856" y="2361"/>
              <a:ext cx="152" cy="130"/>
            </a:xfrm>
            <a:custGeom>
              <a:avLst/>
              <a:gdLst>
                <a:gd name="T0" fmla="*/ 0 w 122"/>
                <a:gd name="T1" fmla="*/ 98 h 108"/>
                <a:gd name="T2" fmla="*/ 10 w 122"/>
                <a:gd name="T3" fmla="*/ 58 h 108"/>
                <a:gd name="T4" fmla="*/ 47 w 122"/>
                <a:gd name="T5" fmla="*/ 47 h 108"/>
                <a:gd name="T6" fmla="*/ 51 w 122"/>
                <a:gd name="T7" fmla="*/ 34 h 108"/>
                <a:gd name="T8" fmla="*/ 69 w 122"/>
                <a:gd name="T9" fmla="*/ 29 h 108"/>
                <a:gd name="T10" fmla="*/ 95 w 122"/>
                <a:gd name="T11" fmla="*/ 0 h 108"/>
                <a:gd name="T12" fmla="*/ 103 w 122"/>
                <a:gd name="T13" fmla="*/ 35 h 108"/>
                <a:gd name="T14" fmla="*/ 122 w 122"/>
                <a:gd name="T15" fmla="*/ 47 h 108"/>
                <a:gd name="T16" fmla="*/ 151 w 122"/>
                <a:gd name="T17" fmla="*/ 93 h 108"/>
                <a:gd name="T18" fmla="*/ 81 w 122"/>
                <a:gd name="T19" fmla="*/ 106 h 108"/>
                <a:gd name="T20" fmla="*/ 57 w 122"/>
                <a:gd name="T21" fmla="*/ 93 h 108"/>
                <a:gd name="T22" fmla="*/ 47 w 122"/>
                <a:gd name="T23" fmla="*/ 116 h 108"/>
                <a:gd name="T24" fmla="*/ 27 w 122"/>
                <a:gd name="T25" fmla="*/ 116 h 108"/>
                <a:gd name="T26" fmla="*/ 17 w 122"/>
                <a:gd name="T27" fmla="*/ 129 h 108"/>
                <a:gd name="T28" fmla="*/ 0 w 122"/>
                <a:gd name="T29" fmla="*/ 98 h 10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2"/>
                <a:gd name="T46" fmla="*/ 0 h 108"/>
                <a:gd name="T47" fmla="*/ 122 w 122"/>
                <a:gd name="T48" fmla="*/ 108 h 10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2" h="108">
                  <a:moveTo>
                    <a:pt x="0" y="81"/>
                  </a:moveTo>
                  <a:lnTo>
                    <a:pt x="8" y="48"/>
                  </a:lnTo>
                  <a:lnTo>
                    <a:pt x="38" y="39"/>
                  </a:lnTo>
                  <a:lnTo>
                    <a:pt x="41" y="28"/>
                  </a:lnTo>
                  <a:lnTo>
                    <a:pt x="55" y="24"/>
                  </a:lnTo>
                  <a:lnTo>
                    <a:pt x="76" y="0"/>
                  </a:lnTo>
                  <a:lnTo>
                    <a:pt x="83" y="29"/>
                  </a:lnTo>
                  <a:lnTo>
                    <a:pt x="98" y="39"/>
                  </a:lnTo>
                  <a:lnTo>
                    <a:pt x="121" y="77"/>
                  </a:lnTo>
                  <a:lnTo>
                    <a:pt x="65" y="88"/>
                  </a:lnTo>
                  <a:lnTo>
                    <a:pt x="46" y="77"/>
                  </a:lnTo>
                  <a:lnTo>
                    <a:pt x="38" y="96"/>
                  </a:lnTo>
                  <a:lnTo>
                    <a:pt x="22" y="96"/>
                  </a:lnTo>
                  <a:lnTo>
                    <a:pt x="14" y="107"/>
                  </a:lnTo>
                  <a:lnTo>
                    <a:pt x="0" y="8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74" name="Freeform 190"/>
            <p:cNvSpPr>
              <a:spLocks/>
            </p:cNvSpPr>
            <p:nvPr/>
          </p:nvSpPr>
          <p:spPr bwMode="auto">
            <a:xfrm>
              <a:off x="3845" y="2160"/>
              <a:ext cx="121" cy="259"/>
            </a:xfrm>
            <a:custGeom>
              <a:avLst/>
              <a:gdLst>
                <a:gd name="T0" fmla="*/ 0 w 98"/>
                <a:gd name="T1" fmla="*/ 147 h 216"/>
                <a:gd name="T2" fmla="*/ 17 w 98"/>
                <a:gd name="T3" fmla="*/ 159 h 216"/>
                <a:gd name="T4" fmla="*/ 12 w 98"/>
                <a:gd name="T5" fmla="*/ 173 h 216"/>
                <a:gd name="T6" fmla="*/ 21 w 98"/>
                <a:gd name="T7" fmla="*/ 216 h 216"/>
                <a:gd name="T8" fmla="*/ 6 w 98"/>
                <a:gd name="T9" fmla="*/ 223 h 216"/>
                <a:gd name="T10" fmla="*/ 22 w 98"/>
                <a:gd name="T11" fmla="*/ 258 h 216"/>
                <a:gd name="T12" fmla="*/ 59 w 98"/>
                <a:gd name="T13" fmla="*/ 247 h 216"/>
                <a:gd name="T14" fmla="*/ 62 w 98"/>
                <a:gd name="T15" fmla="*/ 234 h 216"/>
                <a:gd name="T16" fmla="*/ 79 w 98"/>
                <a:gd name="T17" fmla="*/ 229 h 216"/>
                <a:gd name="T18" fmla="*/ 105 w 98"/>
                <a:gd name="T19" fmla="*/ 200 h 216"/>
                <a:gd name="T20" fmla="*/ 95 w 98"/>
                <a:gd name="T21" fmla="*/ 169 h 216"/>
                <a:gd name="T22" fmla="*/ 107 w 98"/>
                <a:gd name="T23" fmla="*/ 127 h 216"/>
                <a:gd name="T24" fmla="*/ 120 w 98"/>
                <a:gd name="T25" fmla="*/ 124 h 216"/>
                <a:gd name="T26" fmla="*/ 120 w 98"/>
                <a:gd name="T27" fmla="*/ 65 h 216"/>
                <a:gd name="T28" fmla="*/ 30 w 98"/>
                <a:gd name="T29" fmla="*/ 0 h 216"/>
                <a:gd name="T30" fmla="*/ 17 w 98"/>
                <a:gd name="T31" fmla="*/ 6 h 216"/>
                <a:gd name="T32" fmla="*/ 17 w 98"/>
                <a:gd name="T33" fmla="*/ 31 h 216"/>
                <a:gd name="T34" fmla="*/ 30 w 98"/>
                <a:gd name="T35" fmla="*/ 49 h 216"/>
                <a:gd name="T36" fmla="*/ 22 w 98"/>
                <a:gd name="T37" fmla="*/ 106 h 216"/>
                <a:gd name="T38" fmla="*/ 0 w 98"/>
                <a:gd name="T39" fmla="*/ 147 h 2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98"/>
                <a:gd name="T61" fmla="*/ 0 h 216"/>
                <a:gd name="T62" fmla="*/ 98 w 98"/>
                <a:gd name="T63" fmla="*/ 216 h 2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98" h="216">
                  <a:moveTo>
                    <a:pt x="0" y="123"/>
                  </a:moveTo>
                  <a:lnTo>
                    <a:pt x="14" y="133"/>
                  </a:lnTo>
                  <a:lnTo>
                    <a:pt x="10" y="144"/>
                  </a:lnTo>
                  <a:lnTo>
                    <a:pt x="17" y="180"/>
                  </a:lnTo>
                  <a:lnTo>
                    <a:pt x="5" y="186"/>
                  </a:lnTo>
                  <a:lnTo>
                    <a:pt x="18" y="215"/>
                  </a:lnTo>
                  <a:lnTo>
                    <a:pt x="48" y="206"/>
                  </a:lnTo>
                  <a:lnTo>
                    <a:pt x="50" y="195"/>
                  </a:lnTo>
                  <a:lnTo>
                    <a:pt x="64" y="191"/>
                  </a:lnTo>
                  <a:lnTo>
                    <a:pt x="85" y="167"/>
                  </a:lnTo>
                  <a:lnTo>
                    <a:pt x="77" y="141"/>
                  </a:lnTo>
                  <a:lnTo>
                    <a:pt x="87" y="106"/>
                  </a:lnTo>
                  <a:lnTo>
                    <a:pt x="97" y="103"/>
                  </a:lnTo>
                  <a:lnTo>
                    <a:pt x="97" y="54"/>
                  </a:lnTo>
                  <a:lnTo>
                    <a:pt x="24" y="0"/>
                  </a:lnTo>
                  <a:lnTo>
                    <a:pt x="14" y="5"/>
                  </a:lnTo>
                  <a:lnTo>
                    <a:pt x="14" y="26"/>
                  </a:lnTo>
                  <a:lnTo>
                    <a:pt x="24" y="41"/>
                  </a:lnTo>
                  <a:lnTo>
                    <a:pt x="18" y="88"/>
                  </a:lnTo>
                  <a:lnTo>
                    <a:pt x="0" y="12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75" name="Freeform 191"/>
            <p:cNvSpPr>
              <a:spLocks/>
            </p:cNvSpPr>
            <p:nvPr/>
          </p:nvSpPr>
          <p:spPr bwMode="auto">
            <a:xfrm>
              <a:off x="3819" y="2477"/>
              <a:ext cx="86" cy="138"/>
            </a:xfrm>
            <a:custGeom>
              <a:avLst/>
              <a:gdLst>
                <a:gd name="T0" fmla="*/ 0 w 70"/>
                <a:gd name="T1" fmla="*/ 120 h 115"/>
                <a:gd name="T2" fmla="*/ 9 w 70"/>
                <a:gd name="T3" fmla="*/ 137 h 115"/>
                <a:gd name="T4" fmla="*/ 20 w 70"/>
                <a:gd name="T5" fmla="*/ 132 h 115"/>
                <a:gd name="T6" fmla="*/ 37 w 70"/>
                <a:gd name="T7" fmla="*/ 133 h 115"/>
                <a:gd name="T8" fmla="*/ 53 w 70"/>
                <a:gd name="T9" fmla="*/ 119 h 115"/>
                <a:gd name="T10" fmla="*/ 58 w 70"/>
                <a:gd name="T11" fmla="*/ 91 h 115"/>
                <a:gd name="T12" fmla="*/ 74 w 70"/>
                <a:gd name="T13" fmla="*/ 68 h 115"/>
                <a:gd name="T14" fmla="*/ 85 w 70"/>
                <a:gd name="T15" fmla="*/ 0 h 115"/>
                <a:gd name="T16" fmla="*/ 65 w 70"/>
                <a:gd name="T17" fmla="*/ 0 h 115"/>
                <a:gd name="T18" fmla="*/ 55 w 70"/>
                <a:gd name="T19" fmla="*/ 13 h 115"/>
                <a:gd name="T20" fmla="*/ 54 w 70"/>
                <a:gd name="T21" fmla="*/ 35 h 115"/>
                <a:gd name="T22" fmla="*/ 23 w 70"/>
                <a:gd name="T23" fmla="*/ 25 h 115"/>
                <a:gd name="T24" fmla="*/ 23 w 70"/>
                <a:gd name="T25" fmla="*/ 38 h 115"/>
                <a:gd name="T26" fmla="*/ 34 w 70"/>
                <a:gd name="T27" fmla="*/ 40 h 115"/>
                <a:gd name="T28" fmla="*/ 32 w 70"/>
                <a:gd name="T29" fmla="*/ 94 h 115"/>
                <a:gd name="T30" fmla="*/ 16 w 70"/>
                <a:gd name="T31" fmla="*/ 88 h 115"/>
                <a:gd name="T32" fmla="*/ 0 w 70"/>
                <a:gd name="T33" fmla="*/ 120 h 11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70"/>
                <a:gd name="T52" fmla="*/ 0 h 115"/>
                <a:gd name="T53" fmla="*/ 70 w 70"/>
                <a:gd name="T54" fmla="*/ 115 h 11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70" h="115">
                  <a:moveTo>
                    <a:pt x="0" y="100"/>
                  </a:moveTo>
                  <a:lnTo>
                    <a:pt x="7" y="114"/>
                  </a:lnTo>
                  <a:lnTo>
                    <a:pt x="16" y="110"/>
                  </a:lnTo>
                  <a:lnTo>
                    <a:pt x="30" y="111"/>
                  </a:lnTo>
                  <a:lnTo>
                    <a:pt x="43" y="99"/>
                  </a:lnTo>
                  <a:lnTo>
                    <a:pt x="47" y="76"/>
                  </a:lnTo>
                  <a:lnTo>
                    <a:pt x="60" y="57"/>
                  </a:lnTo>
                  <a:lnTo>
                    <a:pt x="69" y="0"/>
                  </a:lnTo>
                  <a:lnTo>
                    <a:pt x="53" y="0"/>
                  </a:lnTo>
                  <a:lnTo>
                    <a:pt x="45" y="11"/>
                  </a:lnTo>
                  <a:lnTo>
                    <a:pt x="44" y="29"/>
                  </a:lnTo>
                  <a:lnTo>
                    <a:pt x="19" y="21"/>
                  </a:lnTo>
                  <a:lnTo>
                    <a:pt x="19" y="32"/>
                  </a:lnTo>
                  <a:lnTo>
                    <a:pt x="28" y="33"/>
                  </a:lnTo>
                  <a:lnTo>
                    <a:pt x="26" y="78"/>
                  </a:lnTo>
                  <a:lnTo>
                    <a:pt x="13" y="73"/>
                  </a:lnTo>
                  <a:lnTo>
                    <a:pt x="0" y="10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76" name="Freeform 192"/>
            <p:cNvSpPr>
              <a:spLocks/>
            </p:cNvSpPr>
            <p:nvPr/>
          </p:nvSpPr>
          <p:spPr bwMode="auto">
            <a:xfrm>
              <a:off x="3831" y="2453"/>
              <a:ext cx="219" cy="291"/>
            </a:xfrm>
            <a:custGeom>
              <a:avLst/>
              <a:gdLst>
                <a:gd name="T0" fmla="*/ 0 w 177"/>
                <a:gd name="T1" fmla="*/ 172 h 242"/>
                <a:gd name="T2" fmla="*/ 1 w 177"/>
                <a:gd name="T3" fmla="*/ 179 h 242"/>
                <a:gd name="T4" fmla="*/ 45 w 177"/>
                <a:gd name="T5" fmla="*/ 172 h 242"/>
                <a:gd name="T6" fmla="*/ 63 w 177"/>
                <a:gd name="T7" fmla="*/ 208 h 242"/>
                <a:gd name="T8" fmla="*/ 79 w 177"/>
                <a:gd name="T9" fmla="*/ 206 h 242"/>
                <a:gd name="T10" fmla="*/ 83 w 177"/>
                <a:gd name="T11" fmla="*/ 190 h 242"/>
                <a:gd name="T12" fmla="*/ 98 w 177"/>
                <a:gd name="T13" fmla="*/ 189 h 242"/>
                <a:gd name="T14" fmla="*/ 109 w 177"/>
                <a:gd name="T15" fmla="*/ 200 h 242"/>
                <a:gd name="T16" fmla="*/ 110 w 177"/>
                <a:gd name="T17" fmla="*/ 256 h 242"/>
                <a:gd name="T18" fmla="*/ 134 w 177"/>
                <a:gd name="T19" fmla="*/ 253 h 242"/>
                <a:gd name="T20" fmla="*/ 199 w 177"/>
                <a:gd name="T21" fmla="*/ 290 h 242"/>
                <a:gd name="T22" fmla="*/ 199 w 177"/>
                <a:gd name="T23" fmla="*/ 273 h 242"/>
                <a:gd name="T24" fmla="*/ 186 w 177"/>
                <a:gd name="T25" fmla="*/ 265 h 242"/>
                <a:gd name="T26" fmla="*/ 188 w 177"/>
                <a:gd name="T27" fmla="*/ 224 h 242"/>
                <a:gd name="T28" fmla="*/ 209 w 177"/>
                <a:gd name="T29" fmla="*/ 209 h 242"/>
                <a:gd name="T30" fmla="*/ 195 w 177"/>
                <a:gd name="T31" fmla="*/ 182 h 242"/>
                <a:gd name="T32" fmla="*/ 194 w 177"/>
                <a:gd name="T33" fmla="*/ 133 h 242"/>
                <a:gd name="T34" fmla="*/ 192 w 177"/>
                <a:gd name="T35" fmla="*/ 121 h 242"/>
                <a:gd name="T36" fmla="*/ 199 w 177"/>
                <a:gd name="T37" fmla="*/ 101 h 242"/>
                <a:gd name="T38" fmla="*/ 209 w 177"/>
                <a:gd name="T39" fmla="*/ 61 h 242"/>
                <a:gd name="T40" fmla="*/ 218 w 177"/>
                <a:gd name="T41" fmla="*/ 46 h 242"/>
                <a:gd name="T42" fmla="*/ 213 w 177"/>
                <a:gd name="T43" fmla="*/ 24 h 242"/>
                <a:gd name="T44" fmla="*/ 174 w 177"/>
                <a:gd name="T45" fmla="*/ 0 h 242"/>
                <a:gd name="T46" fmla="*/ 106 w 177"/>
                <a:gd name="T47" fmla="*/ 13 h 242"/>
                <a:gd name="T48" fmla="*/ 83 w 177"/>
                <a:gd name="T49" fmla="*/ 0 h 242"/>
                <a:gd name="T50" fmla="*/ 73 w 177"/>
                <a:gd name="T51" fmla="*/ 23 h 242"/>
                <a:gd name="T52" fmla="*/ 62 w 177"/>
                <a:gd name="T53" fmla="*/ 91 h 242"/>
                <a:gd name="T54" fmla="*/ 46 w 177"/>
                <a:gd name="T55" fmla="*/ 114 h 242"/>
                <a:gd name="T56" fmla="*/ 41 w 177"/>
                <a:gd name="T57" fmla="*/ 142 h 242"/>
                <a:gd name="T58" fmla="*/ 25 w 177"/>
                <a:gd name="T59" fmla="*/ 156 h 242"/>
                <a:gd name="T60" fmla="*/ 7 w 177"/>
                <a:gd name="T61" fmla="*/ 155 h 242"/>
                <a:gd name="T62" fmla="*/ 0 w 177"/>
                <a:gd name="T63" fmla="*/ 172 h 2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77"/>
                <a:gd name="T97" fmla="*/ 0 h 242"/>
                <a:gd name="T98" fmla="*/ 177 w 177"/>
                <a:gd name="T99" fmla="*/ 242 h 24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77" h="242">
                  <a:moveTo>
                    <a:pt x="0" y="143"/>
                  </a:moveTo>
                  <a:lnTo>
                    <a:pt x="1" y="149"/>
                  </a:lnTo>
                  <a:lnTo>
                    <a:pt x="36" y="143"/>
                  </a:lnTo>
                  <a:lnTo>
                    <a:pt x="51" y="173"/>
                  </a:lnTo>
                  <a:lnTo>
                    <a:pt x="64" y="171"/>
                  </a:lnTo>
                  <a:lnTo>
                    <a:pt x="67" y="158"/>
                  </a:lnTo>
                  <a:lnTo>
                    <a:pt x="79" y="157"/>
                  </a:lnTo>
                  <a:lnTo>
                    <a:pt x="88" y="166"/>
                  </a:lnTo>
                  <a:lnTo>
                    <a:pt x="89" y="213"/>
                  </a:lnTo>
                  <a:lnTo>
                    <a:pt x="108" y="210"/>
                  </a:lnTo>
                  <a:lnTo>
                    <a:pt x="161" y="241"/>
                  </a:lnTo>
                  <a:lnTo>
                    <a:pt x="161" y="227"/>
                  </a:lnTo>
                  <a:lnTo>
                    <a:pt x="150" y="220"/>
                  </a:lnTo>
                  <a:lnTo>
                    <a:pt x="152" y="186"/>
                  </a:lnTo>
                  <a:lnTo>
                    <a:pt x="169" y="174"/>
                  </a:lnTo>
                  <a:lnTo>
                    <a:pt x="158" y="151"/>
                  </a:lnTo>
                  <a:lnTo>
                    <a:pt x="157" y="111"/>
                  </a:lnTo>
                  <a:lnTo>
                    <a:pt x="155" y="101"/>
                  </a:lnTo>
                  <a:lnTo>
                    <a:pt x="161" y="84"/>
                  </a:lnTo>
                  <a:lnTo>
                    <a:pt x="169" y="51"/>
                  </a:lnTo>
                  <a:lnTo>
                    <a:pt x="176" y="38"/>
                  </a:lnTo>
                  <a:lnTo>
                    <a:pt x="172" y="20"/>
                  </a:lnTo>
                  <a:lnTo>
                    <a:pt x="141" y="0"/>
                  </a:lnTo>
                  <a:lnTo>
                    <a:pt x="86" y="11"/>
                  </a:lnTo>
                  <a:lnTo>
                    <a:pt x="67" y="0"/>
                  </a:lnTo>
                  <a:lnTo>
                    <a:pt x="59" y="19"/>
                  </a:lnTo>
                  <a:lnTo>
                    <a:pt x="50" y="76"/>
                  </a:lnTo>
                  <a:lnTo>
                    <a:pt x="37" y="95"/>
                  </a:lnTo>
                  <a:lnTo>
                    <a:pt x="33" y="118"/>
                  </a:lnTo>
                  <a:lnTo>
                    <a:pt x="20" y="130"/>
                  </a:lnTo>
                  <a:lnTo>
                    <a:pt x="6" y="129"/>
                  </a:lnTo>
                  <a:lnTo>
                    <a:pt x="0" y="14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77" name="Freeform 193"/>
            <p:cNvSpPr>
              <a:spLocks/>
            </p:cNvSpPr>
            <p:nvPr/>
          </p:nvSpPr>
          <p:spPr bwMode="auto">
            <a:xfrm>
              <a:off x="4062" y="1950"/>
              <a:ext cx="31" cy="22"/>
            </a:xfrm>
            <a:custGeom>
              <a:avLst/>
              <a:gdLst>
                <a:gd name="T0" fmla="*/ 0 w 25"/>
                <a:gd name="T1" fmla="*/ 11 h 18"/>
                <a:gd name="T2" fmla="*/ 10 w 25"/>
                <a:gd name="T3" fmla="*/ 21 h 18"/>
                <a:gd name="T4" fmla="*/ 30 w 25"/>
                <a:gd name="T5" fmla="*/ 0 h 18"/>
                <a:gd name="T6" fmla="*/ 0 w 25"/>
                <a:gd name="T7" fmla="*/ 11 h 18"/>
                <a:gd name="T8" fmla="*/ 0 60000 65536"/>
                <a:gd name="T9" fmla="*/ 0 60000 65536"/>
                <a:gd name="T10" fmla="*/ 0 60000 65536"/>
                <a:gd name="T11" fmla="*/ 0 60000 65536"/>
                <a:gd name="T12" fmla="*/ 0 w 25"/>
                <a:gd name="T13" fmla="*/ 0 h 18"/>
                <a:gd name="T14" fmla="*/ 25 w 25"/>
                <a:gd name="T15" fmla="*/ 18 h 18"/>
              </a:gdLst>
              <a:ahLst/>
              <a:cxnLst>
                <a:cxn ang="T8">
                  <a:pos x="T0" y="T1"/>
                </a:cxn>
                <a:cxn ang="T9">
                  <a:pos x="T2" y="T3"/>
                </a:cxn>
                <a:cxn ang="T10">
                  <a:pos x="T4" y="T5"/>
                </a:cxn>
                <a:cxn ang="T11">
                  <a:pos x="T6" y="T7"/>
                </a:cxn>
              </a:cxnLst>
              <a:rect l="T12" t="T13" r="T14" b="T15"/>
              <a:pathLst>
                <a:path w="25" h="18">
                  <a:moveTo>
                    <a:pt x="0" y="9"/>
                  </a:moveTo>
                  <a:lnTo>
                    <a:pt x="8" y="17"/>
                  </a:lnTo>
                  <a:lnTo>
                    <a:pt x="24" y="0"/>
                  </a:lnTo>
                  <a:lnTo>
                    <a:pt x="0" y="9"/>
                  </a:lnTo>
                </a:path>
              </a:pathLst>
            </a:custGeom>
            <a:solidFill>
              <a:srgbClr val="006000"/>
            </a:solidFill>
            <a:ln w="12699" cap="rnd" cmpd="sng">
              <a:solidFill>
                <a:srgbClr val="000000"/>
              </a:solidFill>
              <a:prstDash val="solid"/>
              <a:round/>
              <a:headEnd/>
              <a:tailEnd/>
            </a:ln>
          </p:spPr>
          <p:txBody>
            <a:bodyPr/>
            <a:lstStyle/>
            <a:p>
              <a:endParaRPr lang="it-IT"/>
            </a:p>
          </p:txBody>
        </p:sp>
        <p:sp>
          <p:nvSpPr>
            <p:cNvPr id="42178" name="Freeform 194"/>
            <p:cNvSpPr>
              <a:spLocks/>
            </p:cNvSpPr>
            <p:nvPr/>
          </p:nvSpPr>
          <p:spPr bwMode="auto">
            <a:xfrm>
              <a:off x="3700" y="2340"/>
              <a:ext cx="32" cy="96"/>
            </a:xfrm>
            <a:custGeom>
              <a:avLst/>
              <a:gdLst>
                <a:gd name="T0" fmla="*/ 0 w 26"/>
                <a:gd name="T1" fmla="*/ 23 h 81"/>
                <a:gd name="T2" fmla="*/ 12 w 26"/>
                <a:gd name="T3" fmla="*/ 95 h 81"/>
                <a:gd name="T4" fmla="*/ 21 w 26"/>
                <a:gd name="T5" fmla="*/ 95 h 81"/>
                <a:gd name="T6" fmla="*/ 31 w 26"/>
                <a:gd name="T7" fmla="*/ 11 h 81"/>
                <a:gd name="T8" fmla="*/ 21 w 26"/>
                <a:gd name="T9" fmla="*/ 0 h 81"/>
                <a:gd name="T10" fmla="*/ 16 w 26"/>
                <a:gd name="T11" fmla="*/ 6 h 81"/>
                <a:gd name="T12" fmla="*/ 0 w 26"/>
                <a:gd name="T13" fmla="*/ 23 h 81"/>
                <a:gd name="T14" fmla="*/ 0 60000 65536"/>
                <a:gd name="T15" fmla="*/ 0 60000 65536"/>
                <a:gd name="T16" fmla="*/ 0 60000 65536"/>
                <a:gd name="T17" fmla="*/ 0 60000 65536"/>
                <a:gd name="T18" fmla="*/ 0 60000 65536"/>
                <a:gd name="T19" fmla="*/ 0 60000 65536"/>
                <a:gd name="T20" fmla="*/ 0 60000 65536"/>
                <a:gd name="T21" fmla="*/ 0 w 26"/>
                <a:gd name="T22" fmla="*/ 0 h 81"/>
                <a:gd name="T23" fmla="*/ 26 w 26"/>
                <a:gd name="T24" fmla="*/ 81 h 8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6" h="81">
                  <a:moveTo>
                    <a:pt x="0" y="19"/>
                  </a:moveTo>
                  <a:lnTo>
                    <a:pt x="10" y="80"/>
                  </a:lnTo>
                  <a:lnTo>
                    <a:pt x="17" y="80"/>
                  </a:lnTo>
                  <a:lnTo>
                    <a:pt x="25" y="9"/>
                  </a:lnTo>
                  <a:lnTo>
                    <a:pt x="17" y="0"/>
                  </a:lnTo>
                  <a:lnTo>
                    <a:pt x="13" y="5"/>
                  </a:lnTo>
                  <a:lnTo>
                    <a:pt x="0" y="1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79" name="Freeform 195"/>
            <p:cNvSpPr>
              <a:spLocks/>
            </p:cNvSpPr>
            <p:nvPr/>
          </p:nvSpPr>
          <p:spPr bwMode="auto">
            <a:xfrm>
              <a:off x="3798" y="2499"/>
              <a:ext cx="30" cy="22"/>
            </a:xfrm>
            <a:custGeom>
              <a:avLst/>
              <a:gdLst>
                <a:gd name="T0" fmla="*/ 0 w 25"/>
                <a:gd name="T1" fmla="*/ 21 h 18"/>
                <a:gd name="T2" fmla="*/ 1 w 25"/>
                <a:gd name="T3" fmla="*/ 2 h 18"/>
                <a:gd name="T4" fmla="*/ 29 w 25"/>
                <a:gd name="T5" fmla="*/ 0 h 18"/>
                <a:gd name="T6" fmla="*/ 29 w 25"/>
                <a:gd name="T7" fmla="*/ 18 h 18"/>
                <a:gd name="T8" fmla="*/ 0 w 25"/>
                <a:gd name="T9" fmla="*/ 21 h 18"/>
                <a:gd name="T10" fmla="*/ 0 60000 65536"/>
                <a:gd name="T11" fmla="*/ 0 60000 65536"/>
                <a:gd name="T12" fmla="*/ 0 60000 65536"/>
                <a:gd name="T13" fmla="*/ 0 60000 65536"/>
                <a:gd name="T14" fmla="*/ 0 60000 65536"/>
                <a:gd name="T15" fmla="*/ 0 w 25"/>
                <a:gd name="T16" fmla="*/ 0 h 18"/>
                <a:gd name="T17" fmla="*/ 25 w 25"/>
                <a:gd name="T18" fmla="*/ 18 h 18"/>
              </a:gdLst>
              <a:ahLst/>
              <a:cxnLst>
                <a:cxn ang="T10">
                  <a:pos x="T0" y="T1"/>
                </a:cxn>
                <a:cxn ang="T11">
                  <a:pos x="T2" y="T3"/>
                </a:cxn>
                <a:cxn ang="T12">
                  <a:pos x="T4" y="T5"/>
                </a:cxn>
                <a:cxn ang="T13">
                  <a:pos x="T6" y="T7"/>
                </a:cxn>
                <a:cxn ang="T14">
                  <a:pos x="T8" y="T9"/>
                </a:cxn>
              </a:cxnLst>
              <a:rect l="T15" t="T16" r="T17" b="T18"/>
              <a:pathLst>
                <a:path w="25" h="18">
                  <a:moveTo>
                    <a:pt x="0" y="17"/>
                  </a:moveTo>
                  <a:lnTo>
                    <a:pt x="1" y="2"/>
                  </a:lnTo>
                  <a:lnTo>
                    <a:pt x="24" y="0"/>
                  </a:lnTo>
                  <a:lnTo>
                    <a:pt x="24" y="15"/>
                  </a:lnTo>
                  <a:lnTo>
                    <a:pt x="0" y="1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80" name="Freeform 196"/>
            <p:cNvSpPr>
              <a:spLocks/>
            </p:cNvSpPr>
            <p:nvPr/>
          </p:nvSpPr>
          <p:spPr bwMode="auto">
            <a:xfrm>
              <a:off x="4068" y="2249"/>
              <a:ext cx="173" cy="232"/>
            </a:xfrm>
            <a:custGeom>
              <a:avLst/>
              <a:gdLst>
                <a:gd name="T0" fmla="*/ 0 w 140"/>
                <a:gd name="T1" fmla="*/ 161 h 194"/>
                <a:gd name="T2" fmla="*/ 14 w 140"/>
                <a:gd name="T3" fmla="*/ 149 h 194"/>
                <a:gd name="T4" fmla="*/ 15 w 140"/>
                <a:gd name="T5" fmla="*/ 121 h 194"/>
                <a:gd name="T6" fmla="*/ 38 w 140"/>
                <a:gd name="T7" fmla="*/ 83 h 194"/>
                <a:gd name="T8" fmla="*/ 47 w 140"/>
                <a:gd name="T9" fmla="*/ 16 h 194"/>
                <a:gd name="T10" fmla="*/ 64 w 140"/>
                <a:gd name="T11" fmla="*/ 0 h 194"/>
                <a:gd name="T12" fmla="*/ 78 w 140"/>
                <a:gd name="T13" fmla="*/ 45 h 194"/>
                <a:gd name="T14" fmla="*/ 114 w 140"/>
                <a:gd name="T15" fmla="*/ 85 h 194"/>
                <a:gd name="T16" fmla="*/ 101 w 140"/>
                <a:gd name="T17" fmla="*/ 109 h 194"/>
                <a:gd name="T18" fmla="*/ 112 w 140"/>
                <a:gd name="T19" fmla="*/ 115 h 194"/>
                <a:gd name="T20" fmla="*/ 127 w 140"/>
                <a:gd name="T21" fmla="*/ 144 h 194"/>
                <a:gd name="T22" fmla="*/ 172 w 140"/>
                <a:gd name="T23" fmla="*/ 159 h 194"/>
                <a:gd name="T24" fmla="*/ 138 w 140"/>
                <a:gd name="T25" fmla="*/ 207 h 194"/>
                <a:gd name="T26" fmla="*/ 103 w 140"/>
                <a:gd name="T27" fmla="*/ 224 h 194"/>
                <a:gd name="T28" fmla="*/ 70 w 140"/>
                <a:gd name="T29" fmla="*/ 231 h 194"/>
                <a:gd name="T30" fmla="*/ 33 w 140"/>
                <a:gd name="T31" fmla="*/ 213 h 194"/>
                <a:gd name="T32" fmla="*/ 21 w 140"/>
                <a:gd name="T33" fmla="*/ 181 h 194"/>
                <a:gd name="T34" fmla="*/ 0 w 140"/>
                <a:gd name="T35" fmla="*/ 161 h 19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40"/>
                <a:gd name="T55" fmla="*/ 0 h 194"/>
                <a:gd name="T56" fmla="*/ 140 w 140"/>
                <a:gd name="T57" fmla="*/ 194 h 19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40" h="194">
                  <a:moveTo>
                    <a:pt x="0" y="135"/>
                  </a:moveTo>
                  <a:lnTo>
                    <a:pt x="11" y="125"/>
                  </a:lnTo>
                  <a:lnTo>
                    <a:pt x="12" y="101"/>
                  </a:lnTo>
                  <a:lnTo>
                    <a:pt x="31" y="69"/>
                  </a:lnTo>
                  <a:lnTo>
                    <a:pt x="38" y="13"/>
                  </a:lnTo>
                  <a:lnTo>
                    <a:pt x="52" y="0"/>
                  </a:lnTo>
                  <a:lnTo>
                    <a:pt x="63" y="38"/>
                  </a:lnTo>
                  <a:lnTo>
                    <a:pt x="92" y="71"/>
                  </a:lnTo>
                  <a:lnTo>
                    <a:pt x="82" y="91"/>
                  </a:lnTo>
                  <a:lnTo>
                    <a:pt x="91" y="96"/>
                  </a:lnTo>
                  <a:lnTo>
                    <a:pt x="103" y="120"/>
                  </a:lnTo>
                  <a:lnTo>
                    <a:pt x="139" y="133"/>
                  </a:lnTo>
                  <a:lnTo>
                    <a:pt x="112" y="173"/>
                  </a:lnTo>
                  <a:lnTo>
                    <a:pt x="83" y="187"/>
                  </a:lnTo>
                  <a:lnTo>
                    <a:pt x="57" y="193"/>
                  </a:lnTo>
                  <a:lnTo>
                    <a:pt x="27" y="178"/>
                  </a:lnTo>
                  <a:lnTo>
                    <a:pt x="17" y="151"/>
                  </a:lnTo>
                  <a:lnTo>
                    <a:pt x="0" y="13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81" name="Freeform 197"/>
            <p:cNvSpPr>
              <a:spLocks/>
            </p:cNvSpPr>
            <p:nvPr/>
          </p:nvSpPr>
          <p:spPr bwMode="auto">
            <a:xfrm>
              <a:off x="4169" y="2333"/>
              <a:ext cx="31" cy="31"/>
            </a:xfrm>
            <a:custGeom>
              <a:avLst/>
              <a:gdLst>
                <a:gd name="T0" fmla="*/ 0 w 25"/>
                <a:gd name="T1" fmla="*/ 24 h 26"/>
                <a:gd name="T2" fmla="*/ 19 w 25"/>
                <a:gd name="T3" fmla="*/ 30 h 26"/>
                <a:gd name="T4" fmla="*/ 30 w 25"/>
                <a:gd name="T5" fmla="*/ 20 h 26"/>
                <a:gd name="T6" fmla="*/ 15 w 25"/>
                <a:gd name="T7" fmla="*/ 19 h 26"/>
                <a:gd name="T8" fmla="*/ 30 w 25"/>
                <a:gd name="T9" fmla="*/ 12 h 26"/>
                <a:gd name="T10" fmla="*/ 21 w 25"/>
                <a:gd name="T11" fmla="*/ 0 h 26"/>
                <a:gd name="T12" fmla="*/ 0 w 25"/>
                <a:gd name="T13" fmla="*/ 24 h 26"/>
                <a:gd name="T14" fmla="*/ 0 60000 65536"/>
                <a:gd name="T15" fmla="*/ 0 60000 65536"/>
                <a:gd name="T16" fmla="*/ 0 60000 65536"/>
                <a:gd name="T17" fmla="*/ 0 60000 65536"/>
                <a:gd name="T18" fmla="*/ 0 60000 65536"/>
                <a:gd name="T19" fmla="*/ 0 60000 65536"/>
                <a:gd name="T20" fmla="*/ 0 60000 65536"/>
                <a:gd name="T21" fmla="*/ 0 w 25"/>
                <a:gd name="T22" fmla="*/ 0 h 26"/>
                <a:gd name="T23" fmla="*/ 25 w 25"/>
                <a:gd name="T24" fmla="*/ 26 h 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5" h="26">
                  <a:moveTo>
                    <a:pt x="0" y="20"/>
                  </a:moveTo>
                  <a:lnTo>
                    <a:pt x="15" y="25"/>
                  </a:lnTo>
                  <a:lnTo>
                    <a:pt x="24" y="17"/>
                  </a:lnTo>
                  <a:lnTo>
                    <a:pt x="12" y="16"/>
                  </a:lnTo>
                  <a:lnTo>
                    <a:pt x="24" y="10"/>
                  </a:lnTo>
                  <a:lnTo>
                    <a:pt x="17" y="0"/>
                  </a:lnTo>
                  <a:lnTo>
                    <a:pt x="0" y="20"/>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182" name="Freeform 198"/>
            <p:cNvSpPr>
              <a:spLocks/>
            </p:cNvSpPr>
            <p:nvPr/>
          </p:nvSpPr>
          <p:spPr bwMode="auto">
            <a:xfrm>
              <a:off x="3789" y="2499"/>
              <a:ext cx="64" cy="99"/>
            </a:xfrm>
            <a:custGeom>
              <a:avLst/>
              <a:gdLst>
                <a:gd name="T0" fmla="*/ 0 w 52"/>
                <a:gd name="T1" fmla="*/ 47 h 82"/>
                <a:gd name="T2" fmla="*/ 7 w 52"/>
                <a:gd name="T3" fmla="*/ 31 h 82"/>
                <a:gd name="T4" fmla="*/ 11 w 52"/>
                <a:gd name="T5" fmla="*/ 33 h 82"/>
                <a:gd name="T6" fmla="*/ 9 w 52"/>
                <a:gd name="T7" fmla="*/ 21 h 82"/>
                <a:gd name="T8" fmla="*/ 30 w 52"/>
                <a:gd name="T9" fmla="*/ 18 h 82"/>
                <a:gd name="T10" fmla="*/ 30 w 52"/>
                <a:gd name="T11" fmla="*/ 0 h 82"/>
                <a:gd name="T12" fmla="*/ 52 w 52"/>
                <a:gd name="T13" fmla="*/ 2 h 82"/>
                <a:gd name="T14" fmla="*/ 52 w 52"/>
                <a:gd name="T15" fmla="*/ 16 h 82"/>
                <a:gd name="T16" fmla="*/ 63 w 52"/>
                <a:gd name="T17" fmla="*/ 17 h 82"/>
                <a:gd name="T18" fmla="*/ 60 w 52"/>
                <a:gd name="T19" fmla="*/ 71 h 82"/>
                <a:gd name="T20" fmla="*/ 44 w 52"/>
                <a:gd name="T21" fmla="*/ 65 h 82"/>
                <a:gd name="T22" fmla="*/ 28 w 52"/>
                <a:gd name="T23" fmla="*/ 98 h 82"/>
                <a:gd name="T24" fmla="*/ 0 w 52"/>
                <a:gd name="T25" fmla="*/ 47 h 8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2"/>
                <a:gd name="T40" fmla="*/ 0 h 82"/>
                <a:gd name="T41" fmla="*/ 52 w 52"/>
                <a:gd name="T42" fmla="*/ 82 h 8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2" h="82">
                  <a:moveTo>
                    <a:pt x="0" y="39"/>
                  </a:moveTo>
                  <a:lnTo>
                    <a:pt x="6" y="26"/>
                  </a:lnTo>
                  <a:lnTo>
                    <a:pt x="9" y="27"/>
                  </a:lnTo>
                  <a:lnTo>
                    <a:pt x="7" y="17"/>
                  </a:lnTo>
                  <a:lnTo>
                    <a:pt x="24" y="15"/>
                  </a:lnTo>
                  <a:lnTo>
                    <a:pt x="24" y="0"/>
                  </a:lnTo>
                  <a:lnTo>
                    <a:pt x="42" y="2"/>
                  </a:lnTo>
                  <a:lnTo>
                    <a:pt x="42" y="13"/>
                  </a:lnTo>
                  <a:lnTo>
                    <a:pt x="51" y="14"/>
                  </a:lnTo>
                  <a:lnTo>
                    <a:pt x="49" y="59"/>
                  </a:lnTo>
                  <a:lnTo>
                    <a:pt x="36" y="54"/>
                  </a:lnTo>
                  <a:lnTo>
                    <a:pt x="23" y="81"/>
                  </a:lnTo>
                  <a:lnTo>
                    <a:pt x="0" y="3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83" name="Freeform 199"/>
            <p:cNvSpPr>
              <a:spLocks/>
            </p:cNvSpPr>
            <p:nvPr/>
          </p:nvSpPr>
          <p:spPr bwMode="auto">
            <a:xfrm>
              <a:off x="3497" y="2319"/>
              <a:ext cx="36" cy="21"/>
            </a:xfrm>
            <a:custGeom>
              <a:avLst/>
              <a:gdLst>
                <a:gd name="T0" fmla="*/ 0 w 30"/>
                <a:gd name="T1" fmla="*/ 20 h 17"/>
                <a:gd name="T2" fmla="*/ 2 w 30"/>
                <a:gd name="T3" fmla="*/ 0 h 17"/>
                <a:gd name="T4" fmla="*/ 35 w 30"/>
                <a:gd name="T5" fmla="*/ 7 h 17"/>
                <a:gd name="T6" fmla="*/ 0 w 30"/>
                <a:gd name="T7" fmla="*/ 20 h 17"/>
                <a:gd name="T8" fmla="*/ 0 60000 65536"/>
                <a:gd name="T9" fmla="*/ 0 60000 65536"/>
                <a:gd name="T10" fmla="*/ 0 60000 65536"/>
                <a:gd name="T11" fmla="*/ 0 60000 65536"/>
                <a:gd name="T12" fmla="*/ 0 w 30"/>
                <a:gd name="T13" fmla="*/ 0 h 17"/>
                <a:gd name="T14" fmla="*/ 30 w 30"/>
                <a:gd name="T15" fmla="*/ 17 h 17"/>
              </a:gdLst>
              <a:ahLst/>
              <a:cxnLst>
                <a:cxn ang="T8">
                  <a:pos x="T0" y="T1"/>
                </a:cxn>
                <a:cxn ang="T9">
                  <a:pos x="T2" y="T3"/>
                </a:cxn>
                <a:cxn ang="T10">
                  <a:pos x="T4" y="T5"/>
                </a:cxn>
                <a:cxn ang="T11">
                  <a:pos x="T6" y="T7"/>
                </a:cxn>
              </a:cxnLst>
              <a:rect l="T12" t="T13" r="T14" b="T15"/>
              <a:pathLst>
                <a:path w="30" h="17">
                  <a:moveTo>
                    <a:pt x="0" y="16"/>
                  </a:moveTo>
                  <a:lnTo>
                    <a:pt x="2" y="0"/>
                  </a:lnTo>
                  <a:lnTo>
                    <a:pt x="29" y="6"/>
                  </a:lnTo>
                  <a:lnTo>
                    <a:pt x="0" y="16"/>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184" name="Freeform 200"/>
            <p:cNvSpPr>
              <a:spLocks/>
            </p:cNvSpPr>
            <p:nvPr/>
          </p:nvSpPr>
          <p:spPr bwMode="auto">
            <a:xfrm>
              <a:off x="3655" y="2358"/>
              <a:ext cx="51" cy="103"/>
            </a:xfrm>
            <a:custGeom>
              <a:avLst/>
              <a:gdLst>
                <a:gd name="T0" fmla="*/ 0 w 41"/>
                <a:gd name="T1" fmla="*/ 97 h 86"/>
                <a:gd name="T2" fmla="*/ 5 w 41"/>
                <a:gd name="T3" fmla="*/ 26 h 86"/>
                <a:gd name="T4" fmla="*/ 2 w 41"/>
                <a:gd name="T5" fmla="*/ 5 h 86"/>
                <a:gd name="T6" fmla="*/ 34 w 41"/>
                <a:gd name="T7" fmla="*/ 0 h 86"/>
                <a:gd name="T8" fmla="*/ 50 w 41"/>
                <a:gd name="T9" fmla="*/ 81 h 86"/>
                <a:gd name="T10" fmla="*/ 12 w 41"/>
                <a:gd name="T11" fmla="*/ 102 h 86"/>
                <a:gd name="T12" fmla="*/ 0 w 41"/>
                <a:gd name="T13" fmla="*/ 97 h 86"/>
                <a:gd name="T14" fmla="*/ 0 60000 65536"/>
                <a:gd name="T15" fmla="*/ 0 60000 65536"/>
                <a:gd name="T16" fmla="*/ 0 60000 65536"/>
                <a:gd name="T17" fmla="*/ 0 60000 65536"/>
                <a:gd name="T18" fmla="*/ 0 60000 65536"/>
                <a:gd name="T19" fmla="*/ 0 60000 65536"/>
                <a:gd name="T20" fmla="*/ 0 60000 65536"/>
                <a:gd name="T21" fmla="*/ 0 w 41"/>
                <a:gd name="T22" fmla="*/ 0 h 86"/>
                <a:gd name="T23" fmla="*/ 41 w 41"/>
                <a:gd name="T24" fmla="*/ 86 h 8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41" h="86">
                  <a:moveTo>
                    <a:pt x="0" y="81"/>
                  </a:moveTo>
                  <a:lnTo>
                    <a:pt x="4" y="22"/>
                  </a:lnTo>
                  <a:lnTo>
                    <a:pt x="2" y="4"/>
                  </a:lnTo>
                  <a:lnTo>
                    <a:pt x="27" y="0"/>
                  </a:lnTo>
                  <a:lnTo>
                    <a:pt x="40" y="68"/>
                  </a:lnTo>
                  <a:lnTo>
                    <a:pt x="10" y="85"/>
                  </a:lnTo>
                  <a:lnTo>
                    <a:pt x="0" y="8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85" name="Freeform 201"/>
            <p:cNvSpPr>
              <a:spLocks/>
            </p:cNvSpPr>
            <p:nvPr/>
          </p:nvSpPr>
          <p:spPr bwMode="auto">
            <a:xfrm>
              <a:off x="3518" y="2333"/>
              <a:ext cx="84" cy="86"/>
            </a:xfrm>
            <a:custGeom>
              <a:avLst/>
              <a:gdLst>
                <a:gd name="T0" fmla="*/ 0 w 68"/>
                <a:gd name="T1" fmla="*/ 29 h 72"/>
                <a:gd name="T2" fmla="*/ 15 w 68"/>
                <a:gd name="T3" fmla="*/ 17 h 72"/>
                <a:gd name="T4" fmla="*/ 15 w 68"/>
                <a:gd name="T5" fmla="*/ 0 h 72"/>
                <a:gd name="T6" fmla="*/ 42 w 68"/>
                <a:gd name="T7" fmla="*/ 5 h 72"/>
                <a:gd name="T8" fmla="*/ 48 w 68"/>
                <a:gd name="T9" fmla="*/ 12 h 72"/>
                <a:gd name="T10" fmla="*/ 68 w 68"/>
                <a:gd name="T11" fmla="*/ 2 h 72"/>
                <a:gd name="T12" fmla="*/ 80 w 68"/>
                <a:gd name="T13" fmla="*/ 41 h 72"/>
                <a:gd name="T14" fmla="*/ 83 w 68"/>
                <a:gd name="T15" fmla="*/ 69 h 72"/>
                <a:gd name="T16" fmla="*/ 75 w 68"/>
                <a:gd name="T17" fmla="*/ 67 h 72"/>
                <a:gd name="T18" fmla="*/ 74 w 68"/>
                <a:gd name="T19" fmla="*/ 82 h 72"/>
                <a:gd name="T20" fmla="*/ 62 w 68"/>
                <a:gd name="T21" fmla="*/ 85 h 72"/>
                <a:gd name="T22" fmla="*/ 62 w 68"/>
                <a:gd name="T23" fmla="*/ 69 h 72"/>
                <a:gd name="T24" fmla="*/ 54 w 68"/>
                <a:gd name="T25" fmla="*/ 68 h 72"/>
                <a:gd name="T26" fmla="*/ 43 w 68"/>
                <a:gd name="T27" fmla="*/ 44 h 72"/>
                <a:gd name="T28" fmla="*/ 21 w 68"/>
                <a:gd name="T29" fmla="*/ 57 h 72"/>
                <a:gd name="T30" fmla="*/ 0 w 68"/>
                <a:gd name="T31" fmla="*/ 29 h 7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68"/>
                <a:gd name="T49" fmla="*/ 0 h 72"/>
                <a:gd name="T50" fmla="*/ 68 w 68"/>
                <a:gd name="T51" fmla="*/ 72 h 72"/>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68" h="72">
                  <a:moveTo>
                    <a:pt x="0" y="24"/>
                  </a:moveTo>
                  <a:lnTo>
                    <a:pt x="12" y="14"/>
                  </a:lnTo>
                  <a:lnTo>
                    <a:pt x="12" y="0"/>
                  </a:lnTo>
                  <a:lnTo>
                    <a:pt x="34" y="4"/>
                  </a:lnTo>
                  <a:lnTo>
                    <a:pt x="39" y="10"/>
                  </a:lnTo>
                  <a:lnTo>
                    <a:pt x="55" y="2"/>
                  </a:lnTo>
                  <a:lnTo>
                    <a:pt x="65" y="34"/>
                  </a:lnTo>
                  <a:lnTo>
                    <a:pt x="67" y="58"/>
                  </a:lnTo>
                  <a:lnTo>
                    <a:pt x="61" y="56"/>
                  </a:lnTo>
                  <a:lnTo>
                    <a:pt x="60" y="69"/>
                  </a:lnTo>
                  <a:lnTo>
                    <a:pt x="50" y="71"/>
                  </a:lnTo>
                  <a:lnTo>
                    <a:pt x="50" y="58"/>
                  </a:lnTo>
                  <a:lnTo>
                    <a:pt x="44" y="57"/>
                  </a:lnTo>
                  <a:lnTo>
                    <a:pt x="35" y="37"/>
                  </a:lnTo>
                  <a:lnTo>
                    <a:pt x="17" y="48"/>
                  </a:lnTo>
                  <a:lnTo>
                    <a:pt x="0" y="24"/>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86" name="Freeform 202"/>
            <p:cNvSpPr>
              <a:spLocks/>
            </p:cNvSpPr>
            <p:nvPr/>
          </p:nvSpPr>
          <p:spPr bwMode="auto">
            <a:xfrm>
              <a:off x="4203" y="2063"/>
              <a:ext cx="31" cy="20"/>
            </a:xfrm>
            <a:custGeom>
              <a:avLst/>
              <a:gdLst>
                <a:gd name="T0" fmla="*/ 0 w 25"/>
                <a:gd name="T1" fmla="*/ 0 h 17"/>
                <a:gd name="T2" fmla="*/ 15 w 25"/>
                <a:gd name="T3" fmla="*/ 19 h 17"/>
                <a:gd name="T4" fmla="*/ 30 w 25"/>
                <a:gd name="T5" fmla="*/ 2 h 17"/>
                <a:gd name="T6" fmla="*/ 0 w 25"/>
                <a:gd name="T7" fmla="*/ 0 h 17"/>
                <a:gd name="T8" fmla="*/ 0 60000 65536"/>
                <a:gd name="T9" fmla="*/ 0 60000 65536"/>
                <a:gd name="T10" fmla="*/ 0 60000 65536"/>
                <a:gd name="T11" fmla="*/ 0 60000 65536"/>
                <a:gd name="T12" fmla="*/ 0 w 25"/>
                <a:gd name="T13" fmla="*/ 0 h 17"/>
                <a:gd name="T14" fmla="*/ 25 w 25"/>
                <a:gd name="T15" fmla="*/ 17 h 17"/>
              </a:gdLst>
              <a:ahLst/>
              <a:cxnLst>
                <a:cxn ang="T8">
                  <a:pos x="T0" y="T1"/>
                </a:cxn>
                <a:cxn ang="T9">
                  <a:pos x="T2" y="T3"/>
                </a:cxn>
                <a:cxn ang="T10">
                  <a:pos x="T4" y="T5"/>
                </a:cxn>
                <a:cxn ang="T11">
                  <a:pos x="T6" y="T7"/>
                </a:cxn>
              </a:cxnLst>
              <a:rect l="T12" t="T13" r="T14" b="T15"/>
              <a:pathLst>
                <a:path w="25" h="17">
                  <a:moveTo>
                    <a:pt x="0" y="0"/>
                  </a:moveTo>
                  <a:lnTo>
                    <a:pt x="12" y="16"/>
                  </a:lnTo>
                  <a:lnTo>
                    <a:pt x="24" y="2"/>
                  </a:lnTo>
                  <a:lnTo>
                    <a:pt x="0" y="0"/>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187" name="Freeform 203"/>
            <p:cNvSpPr>
              <a:spLocks/>
            </p:cNvSpPr>
            <p:nvPr/>
          </p:nvSpPr>
          <p:spPr bwMode="auto">
            <a:xfrm>
              <a:off x="4080" y="1995"/>
              <a:ext cx="32" cy="67"/>
            </a:xfrm>
            <a:custGeom>
              <a:avLst/>
              <a:gdLst>
                <a:gd name="T0" fmla="*/ 0 w 25"/>
                <a:gd name="T1" fmla="*/ 32 h 56"/>
                <a:gd name="T2" fmla="*/ 17 w 25"/>
                <a:gd name="T3" fmla="*/ 66 h 56"/>
                <a:gd name="T4" fmla="*/ 19 w 25"/>
                <a:gd name="T5" fmla="*/ 65 h 56"/>
                <a:gd name="T6" fmla="*/ 27 w 25"/>
                <a:gd name="T7" fmla="*/ 29 h 56"/>
                <a:gd name="T8" fmla="*/ 13 w 25"/>
                <a:gd name="T9" fmla="*/ 31 h 56"/>
                <a:gd name="T10" fmla="*/ 19 w 25"/>
                <a:gd name="T11" fmla="*/ 16 h 56"/>
                <a:gd name="T12" fmla="*/ 27 w 25"/>
                <a:gd name="T13" fmla="*/ 8 h 56"/>
                <a:gd name="T14" fmla="*/ 31 w 25"/>
                <a:gd name="T15" fmla="*/ 0 h 56"/>
                <a:gd name="T16" fmla="*/ 20 w 25"/>
                <a:gd name="T17" fmla="*/ 0 h 56"/>
                <a:gd name="T18" fmla="*/ 0 w 25"/>
                <a:gd name="T19" fmla="*/ 32 h 5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5"/>
                <a:gd name="T31" fmla="*/ 0 h 56"/>
                <a:gd name="T32" fmla="*/ 25 w 25"/>
                <a:gd name="T33" fmla="*/ 56 h 5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5" h="56">
                  <a:moveTo>
                    <a:pt x="0" y="27"/>
                  </a:moveTo>
                  <a:lnTo>
                    <a:pt x="13" y="55"/>
                  </a:lnTo>
                  <a:lnTo>
                    <a:pt x="15" y="54"/>
                  </a:lnTo>
                  <a:lnTo>
                    <a:pt x="21" y="24"/>
                  </a:lnTo>
                  <a:lnTo>
                    <a:pt x="10" y="26"/>
                  </a:lnTo>
                  <a:lnTo>
                    <a:pt x="15" y="13"/>
                  </a:lnTo>
                  <a:lnTo>
                    <a:pt x="21" y="7"/>
                  </a:lnTo>
                  <a:lnTo>
                    <a:pt x="24" y="0"/>
                  </a:lnTo>
                  <a:lnTo>
                    <a:pt x="16" y="0"/>
                  </a:lnTo>
                  <a:lnTo>
                    <a:pt x="0" y="27"/>
                  </a:lnTo>
                </a:path>
              </a:pathLst>
            </a:custGeom>
            <a:solidFill>
              <a:srgbClr val="00C200"/>
            </a:solidFill>
            <a:ln w="12699" cap="rnd" cmpd="sng">
              <a:solidFill>
                <a:srgbClr val="000000"/>
              </a:solidFill>
              <a:prstDash val="solid"/>
              <a:round/>
              <a:headEnd/>
              <a:tailEnd/>
            </a:ln>
          </p:spPr>
          <p:txBody>
            <a:bodyPr/>
            <a:lstStyle/>
            <a:p>
              <a:endParaRPr lang="it-IT"/>
            </a:p>
          </p:txBody>
        </p:sp>
        <p:sp>
          <p:nvSpPr>
            <p:cNvPr id="42188" name="Freeform 204"/>
            <p:cNvSpPr>
              <a:spLocks/>
            </p:cNvSpPr>
            <p:nvPr/>
          </p:nvSpPr>
          <p:spPr bwMode="auto">
            <a:xfrm>
              <a:off x="3592" y="2365"/>
              <a:ext cx="69" cy="102"/>
            </a:xfrm>
            <a:custGeom>
              <a:avLst/>
              <a:gdLst>
                <a:gd name="T0" fmla="*/ 0 w 56"/>
                <a:gd name="T1" fmla="*/ 67 h 84"/>
                <a:gd name="T2" fmla="*/ 0 w 56"/>
                <a:gd name="T3" fmla="*/ 51 h 84"/>
                <a:gd name="T4" fmla="*/ 1 w 56"/>
                <a:gd name="T5" fmla="*/ 35 h 84"/>
                <a:gd name="T6" fmla="*/ 9 w 56"/>
                <a:gd name="T7" fmla="*/ 38 h 84"/>
                <a:gd name="T8" fmla="*/ 6 w 56"/>
                <a:gd name="T9" fmla="*/ 8 h 84"/>
                <a:gd name="T10" fmla="*/ 26 w 56"/>
                <a:gd name="T11" fmla="*/ 0 h 84"/>
                <a:gd name="T12" fmla="*/ 38 w 56"/>
                <a:gd name="T13" fmla="*/ 6 h 84"/>
                <a:gd name="T14" fmla="*/ 44 w 56"/>
                <a:gd name="T15" fmla="*/ 16 h 84"/>
                <a:gd name="T16" fmla="*/ 68 w 56"/>
                <a:gd name="T17" fmla="*/ 18 h 84"/>
                <a:gd name="T18" fmla="*/ 63 w 56"/>
                <a:gd name="T19" fmla="*/ 90 h 84"/>
                <a:gd name="T20" fmla="*/ 10 w 56"/>
                <a:gd name="T21" fmla="*/ 101 h 84"/>
                <a:gd name="T22" fmla="*/ 11 w 56"/>
                <a:gd name="T23" fmla="*/ 78 h 84"/>
                <a:gd name="T24" fmla="*/ 0 w 56"/>
                <a:gd name="T25" fmla="*/ 67 h 8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6"/>
                <a:gd name="T40" fmla="*/ 0 h 84"/>
                <a:gd name="T41" fmla="*/ 56 w 56"/>
                <a:gd name="T42" fmla="*/ 84 h 8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6" h="84">
                  <a:moveTo>
                    <a:pt x="0" y="55"/>
                  </a:moveTo>
                  <a:lnTo>
                    <a:pt x="0" y="42"/>
                  </a:lnTo>
                  <a:lnTo>
                    <a:pt x="1" y="29"/>
                  </a:lnTo>
                  <a:lnTo>
                    <a:pt x="7" y="31"/>
                  </a:lnTo>
                  <a:lnTo>
                    <a:pt x="5" y="7"/>
                  </a:lnTo>
                  <a:lnTo>
                    <a:pt x="21" y="0"/>
                  </a:lnTo>
                  <a:lnTo>
                    <a:pt x="31" y="5"/>
                  </a:lnTo>
                  <a:lnTo>
                    <a:pt x="36" y="13"/>
                  </a:lnTo>
                  <a:lnTo>
                    <a:pt x="55" y="15"/>
                  </a:lnTo>
                  <a:lnTo>
                    <a:pt x="51" y="74"/>
                  </a:lnTo>
                  <a:lnTo>
                    <a:pt x="8" y="83"/>
                  </a:lnTo>
                  <a:lnTo>
                    <a:pt x="9" y="64"/>
                  </a:lnTo>
                  <a:lnTo>
                    <a:pt x="0" y="55"/>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89" name="Freeform 205"/>
            <p:cNvSpPr>
              <a:spLocks/>
            </p:cNvSpPr>
            <p:nvPr/>
          </p:nvSpPr>
          <p:spPr bwMode="auto">
            <a:xfrm>
              <a:off x="4088" y="1991"/>
              <a:ext cx="53" cy="74"/>
            </a:xfrm>
            <a:custGeom>
              <a:avLst/>
              <a:gdLst>
                <a:gd name="T0" fmla="*/ 0 w 43"/>
                <a:gd name="T1" fmla="*/ 35 h 62"/>
                <a:gd name="T2" fmla="*/ 2 w 43"/>
                <a:gd name="T3" fmla="*/ 19 h 62"/>
                <a:gd name="T4" fmla="*/ 7 w 43"/>
                <a:gd name="T5" fmla="*/ 12 h 62"/>
                <a:gd name="T6" fmla="*/ 20 w 43"/>
                <a:gd name="T7" fmla="*/ 19 h 62"/>
                <a:gd name="T8" fmla="*/ 44 w 43"/>
                <a:gd name="T9" fmla="*/ 0 h 62"/>
                <a:gd name="T10" fmla="*/ 52 w 43"/>
                <a:gd name="T11" fmla="*/ 20 h 62"/>
                <a:gd name="T12" fmla="*/ 25 w 43"/>
                <a:gd name="T13" fmla="*/ 32 h 62"/>
                <a:gd name="T14" fmla="*/ 37 w 43"/>
                <a:gd name="T15" fmla="*/ 48 h 62"/>
                <a:gd name="T16" fmla="*/ 31 w 43"/>
                <a:gd name="T17" fmla="*/ 58 h 62"/>
                <a:gd name="T18" fmla="*/ 15 w 43"/>
                <a:gd name="T19" fmla="*/ 73 h 62"/>
                <a:gd name="T20" fmla="*/ 2 w 43"/>
                <a:gd name="T21" fmla="*/ 68 h 62"/>
                <a:gd name="T22" fmla="*/ 7 w 43"/>
                <a:gd name="T23" fmla="*/ 32 h 62"/>
                <a:gd name="T24" fmla="*/ 0 w 43"/>
                <a:gd name="T25" fmla="*/ 35 h 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3"/>
                <a:gd name="T40" fmla="*/ 0 h 62"/>
                <a:gd name="T41" fmla="*/ 43 w 43"/>
                <a:gd name="T42" fmla="*/ 62 h 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3" h="62">
                  <a:moveTo>
                    <a:pt x="0" y="29"/>
                  </a:moveTo>
                  <a:lnTo>
                    <a:pt x="2" y="16"/>
                  </a:lnTo>
                  <a:lnTo>
                    <a:pt x="6" y="10"/>
                  </a:lnTo>
                  <a:lnTo>
                    <a:pt x="16" y="16"/>
                  </a:lnTo>
                  <a:lnTo>
                    <a:pt x="36" y="0"/>
                  </a:lnTo>
                  <a:lnTo>
                    <a:pt x="42" y="17"/>
                  </a:lnTo>
                  <a:lnTo>
                    <a:pt x="20" y="27"/>
                  </a:lnTo>
                  <a:lnTo>
                    <a:pt x="30" y="40"/>
                  </a:lnTo>
                  <a:lnTo>
                    <a:pt x="25" y="49"/>
                  </a:lnTo>
                  <a:lnTo>
                    <a:pt x="12" y="61"/>
                  </a:lnTo>
                  <a:lnTo>
                    <a:pt x="2" y="57"/>
                  </a:lnTo>
                  <a:lnTo>
                    <a:pt x="6" y="27"/>
                  </a:lnTo>
                  <a:lnTo>
                    <a:pt x="0" y="29"/>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190" name="Freeform 206"/>
            <p:cNvSpPr>
              <a:spLocks/>
            </p:cNvSpPr>
            <p:nvPr/>
          </p:nvSpPr>
          <p:spPr bwMode="auto">
            <a:xfrm>
              <a:off x="4080" y="2462"/>
              <a:ext cx="93" cy="146"/>
            </a:xfrm>
            <a:custGeom>
              <a:avLst/>
              <a:gdLst>
                <a:gd name="T0" fmla="*/ 0 w 75"/>
                <a:gd name="T1" fmla="*/ 10 h 122"/>
                <a:gd name="T2" fmla="*/ 12 w 75"/>
                <a:gd name="T3" fmla="*/ 39 h 122"/>
                <a:gd name="T4" fmla="*/ 0 w 75"/>
                <a:gd name="T5" fmla="*/ 68 h 122"/>
                <a:gd name="T6" fmla="*/ 10 w 75"/>
                <a:gd name="T7" fmla="*/ 77 h 122"/>
                <a:gd name="T8" fmla="*/ 2 w 75"/>
                <a:gd name="T9" fmla="*/ 86 h 122"/>
                <a:gd name="T10" fmla="*/ 62 w 75"/>
                <a:gd name="T11" fmla="*/ 145 h 122"/>
                <a:gd name="T12" fmla="*/ 88 w 75"/>
                <a:gd name="T13" fmla="*/ 98 h 122"/>
                <a:gd name="T14" fmla="*/ 82 w 75"/>
                <a:gd name="T15" fmla="*/ 85 h 122"/>
                <a:gd name="T16" fmla="*/ 82 w 75"/>
                <a:gd name="T17" fmla="*/ 28 h 122"/>
                <a:gd name="T18" fmla="*/ 92 w 75"/>
                <a:gd name="T19" fmla="*/ 11 h 122"/>
                <a:gd name="T20" fmla="*/ 58 w 75"/>
                <a:gd name="T21" fmla="*/ 18 h 122"/>
                <a:gd name="T22" fmla="*/ 21 w 75"/>
                <a:gd name="T23" fmla="*/ 0 h 122"/>
                <a:gd name="T24" fmla="*/ 0 w 75"/>
                <a:gd name="T25" fmla="*/ 10 h 12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5"/>
                <a:gd name="T40" fmla="*/ 0 h 122"/>
                <a:gd name="T41" fmla="*/ 75 w 75"/>
                <a:gd name="T42" fmla="*/ 122 h 12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5" h="122">
                  <a:moveTo>
                    <a:pt x="0" y="8"/>
                  </a:moveTo>
                  <a:lnTo>
                    <a:pt x="10" y="33"/>
                  </a:lnTo>
                  <a:lnTo>
                    <a:pt x="0" y="57"/>
                  </a:lnTo>
                  <a:lnTo>
                    <a:pt x="8" y="64"/>
                  </a:lnTo>
                  <a:lnTo>
                    <a:pt x="2" y="72"/>
                  </a:lnTo>
                  <a:lnTo>
                    <a:pt x="50" y="121"/>
                  </a:lnTo>
                  <a:lnTo>
                    <a:pt x="71" y="82"/>
                  </a:lnTo>
                  <a:lnTo>
                    <a:pt x="66" y="71"/>
                  </a:lnTo>
                  <a:lnTo>
                    <a:pt x="66" y="23"/>
                  </a:lnTo>
                  <a:lnTo>
                    <a:pt x="74" y="9"/>
                  </a:lnTo>
                  <a:lnTo>
                    <a:pt x="47" y="15"/>
                  </a:lnTo>
                  <a:lnTo>
                    <a:pt x="17" y="0"/>
                  </a:lnTo>
                  <a:lnTo>
                    <a:pt x="0" y="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91" name="Freeform 207"/>
            <p:cNvSpPr>
              <a:spLocks/>
            </p:cNvSpPr>
            <p:nvPr/>
          </p:nvSpPr>
          <p:spPr bwMode="auto">
            <a:xfrm>
              <a:off x="4224" y="2050"/>
              <a:ext cx="32" cy="26"/>
            </a:xfrm>
            <a:custGeom>
              <a:avLst/>
              <a:gdLst>
                <a:gd name="T0" fmla="*/ 0 w 25"/>
                <a:gd name="T1" fmla="*/ 15 h 21"/>
                <a:gd name="T2" fmla="*/ 23 w 25"/>
                <a:gd name="T3" fmla="*/ 0 h 21"/>
                <a:gd name="T4" fmla="*/ 31 w 25"/>
                <a:gd name="T5" fmla="*/ 25 h 21"/>
                <a:gd name="T6" fmla="*/ 0 w 25"/>
                <a:gd name="T7" fmla="*/ 15 h 21"/>
                <a:gd name="T8" fmla="*/ 0 60000 65536"/>
                <a:gd name="T9" fmla="*/ 0 60000 65536"/>
                <a:gd name="T10" fmla="*/ 0 60000 65536"/>
                <a:gd name="T11" fmla="*/ 0 60000 65536"/>
                <a:gd name="T12" fmla="*/ 0 w 25"/>
                <a:gd name="T13" fmla="*/ 0 h 21"/>
                <a:gd name="T14" fmla="*/ 25 w 25"/>
                <a:gd name="T15" fmla="*/ 21 h 21"/>
              </a:gdLst>
              <a:ahLst/>
              <a:cxnLst>
                <a:cxn ang="T8">
                  <a:pos x="T0" y="T1"/>
                </a:cxn>
                <a:cxn ang="T9">
                  <a:pos x="T2" y="T3"/>
                </a:cxn>
                <a:cxn ang="T10">
                  <a:pos x="T4" y="T5"/>
                </a:cxn>
                <a:cxn ang="T11">
                  <a:pos x="T6" y="T7"/>
                </a:cxn>
              </a:cxnLst>
              <a:rect l="T12" t="T13" r="T14" b="T15"/>
              <a:pathLst>
                <a:path w="25" h="21">
                  <a:moveTo>
                    <a:pt x="0" y="12"/>
                  </a:moveTo>
                  <a:lnTo>
                    <a:pt x="18" y="0"/>
                  </a:lnTo>
                  <a:lnTo>
                    <a:pt x="24" y="20"/>
                  </a:lnTo>
                  <a:lnTo>
                    <a:pt x="0" y="12"/>
                  </a:lnTo>
                </a:path>
              </a:pathLst>
            </a:custGeom>
            <a:solidFill>
              <a:srgbClr val="00C200"/>
            </a:solidFill>
            <a:ln w="12699" cap="rnd" cmpd="sng">
              <a:solidFill>
                <a:srgbClr val="000000"/>
              </a:solidFill>
              <a:prstDash val="solid"/>
              <a:round/>
              <a:headEnd/>
              <a:tailEnd/>
            </a:ln>
          </p:spPr>
          <p:txBody>
            <a:bodyPr/>
            <a:lstStyle/>
            <a:p>
              <a:endParaRPr lang="it-IT"/>
            </a:p>
          </p:txBody>
        </p:sp>
        <p:sp>
          <p:nvSpPr>
            <p:cNvPr id="42192" name="Freeform 208"/>
            <p:cNvSpPr>
              <a:spLocks/>
            </p:cNvSpPr>
            <p:nvPr/>
          </p:nvSpPr>
          <p:spPr bwMode="auto">
            <a:xfrm>
              <a:off x="4092" y="1967"/>
              <a:ext cx="30" cy="29"/>
            </a:xfrm>
            <a:custGeom>
              <a:avLst/>
              <a:gdLst>
                <a:gd name="T0" fmla="*/ 0 w 25"/>
                <a:gd name="T1" fmla="*/ 28 h 24"/>
                <a:gd name="T2" fmla="*/ 10 w 25"/>
                <a:gd name="T3" fmla="*/ 28 h 24"/>
                <a:gd name="T4" fmla="*/ 29 w 25"/>
                <a:gd name="T5" fmla="*/ 8 h 24"/>
                <a:gd name="T6" fmla="*/ 18 w 25"/>
                <a:gd name="T7" fmla="*/ 0 h 24"/>
                <a:gd name="T8" fmla="*/ 0 w 25"/>
                <a:gd name="T9" fmla="*/ 28 h 24"/>
                <a:gd name="T10" fmla="*/ 0 60000 65536"/>
                <a:gd name="T11" fmla="*/ 0 60000 65536"/>
                <a:gd name="T12" fmla="*/ 0 60000 65536"/>
                <a:gd name="T13" fmla="*/ 0 60000 65536"/>
                <a:gd name="T14" fmla="*/ 0 60000 65536"/>
                <a:gd name="T15" fmla="*/ 0 w 25"/>
                <a:gd name="T16" fmla="*/ 0 h 24"/>
                <a:gd name="T17" fmla="*/ 25 w 25"/>
                <a:gd name="T18" fmla="*/ 24 h 24"/>
              </a:gdLst>
              <a:ahLst/>
              <a:cxnLst>
                <a:cxn ang="T10">
                  <a:pos x="T0" y="T1"/>
                </a:cxn>
                <a:cxn ang="T11">
                  <a:pos x="T2" y="T3"/>
                </a:cxn>
                <a:cxn ang="T12">
                  <a:pos x="T4" y="T5"/>
                </a:cxn>
                <a:cxn ang="T13">
                  <a:pos x="T6" y="T7"/>
                </a:cxn>
                <a:cxn ang="T14">
                  <a:pos x="T8" y="T9"/>
                </a:cxn>
              </a:cxnLst>
              <a:rect l="T15" t="T16" r="T17" b="T18"/>
              <a:pathLst>
                <a:path w="25" h="24">
                  <a:moveTo>
                    <a:pt x="0" y="23"/>
                  </a:moveTo>
                  <a:lnTo>
                    <a:pt x="8" y="23"/>
                  </a:lnTo>
                  <a:lnTo>
                    <a:pt x="24" y="7"/>
                  </a:lnTo>
                  <a:lnTo>
                    <a:pt x="15" y="0"/>
                  </a:lnTo>
                  <a:lnTo>
                    <a:pt x="0" y="23"/>
                  </a:lnTo>
                </a:path>
              </a:pathLst>
            </a:custGeom>
            <a:solidFill>
              <a:srgbClr val="008A00"/>
            </a:solidFill>
            <a:ln w="12699" cap="rnd" cmpd="sng">
              <a:solidFill>
                <a:srgbClr val="000000"/>
              </a:solidFill>
              <a:prstDash val="solid"/>
              <a:round/>
              <a:headEnd/>
              <a:tailEnd/>
            </a:ln>
          </p:spPr>
          <p:txBody>
            <a:bodyPr/>
            <a:lstStyle/>
            <a:p>
              <a:endParaRPr lang="it-IT"/>
            </a:p>
          </p:txBody>
        </p:sp>
        <p:sp>
          <p:nvSpPr>
            <p:cNvPr id="42193" name="Freeform 209"/>
            <p:cNvSpPr>
              <a:spLocks/>
            </p:cNvSpPr>
            <p:nvPr/>
          </p:nvSpPr>
          <p:spPr bwMode="auto">
            <a:xfrm>
              <a:off x="3559" y="2401"/>
              <a:ext cx="46" cy="66"/>
            </a:xfrm>
            <a:custGeom>
              <a:avLst/>
              <a:gdLst>
                <a:gd name="T0" fmla="*/ 0 w 37"/>
                <a:gd name="T1" fmla="*/ 24 h 54"/>
                <a:gd name="T2" fmla="*/ 14 w 37"/>
                <a:gd name="T3" fmla="*/ 0 h 54"/>
                <a:gd name="T4" fmla="*/ 21 w 37"/>
                <a:gd name="T5" fmla="*/ 1 h 54"/>
                <a:gd name="T6" fmla="*/ 21 w 37"/>
                <a:gd name="T7" fmla="*/ 17 h 54"/>
                <a:gd name="T8" fmla="*/ 32 w 37"/>
                <a:gd name="T9" fmla="*/ 15 h 54"/>
                <a:gd name="T10" fmla="*/ 31 w 37"/>
                <a:gd name="T11" fmla="*/ 31 h 54"/>
                <a:gd name="T12" fmla="*/ 45 w 37"/>
                <a:gd name="T13" fmla="*/ 42 h 54"/>
                <a:gd name="T14" fmla="*/ 42 w 37"/>
                <a:gd name="T15" fmla="*/ 65 h 54"/>
                <a:gd name="T16" fmla="*/ 0 w 37"/>
                <a:gd name="T17" fmla="*/ 24 h 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7"/>
                <a:gd name="T28" fmla="*/ 0 h 54"/>
                <a:gd name="T29" fmla="*/ 37 w 37"/>
                <a:gd name="T30" fmla="*/ 54 h 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7" h="54">
                  <a:moveTo>
                    <a:pt x="0" y="20"/>
                  </a:moveTo>
                  <a:lnTo>
                    <a:pt x="11" y="0"/>
                  </a:lnTo>
                  <a:lnTo>
                    <a:pt x="17" y="1"/>
                  </a:lnTo>
                  <a:lnTo>
                    <a:pt x="17" y="14"/>
                  </a:lnTo>
                  <a:lnTo>
                    <a:pt x="26" y="12"/>
                  </a:lnTo>
                  <a:lnTo>
                    <a:pt x="25" y="25"/>
                  </a:lnTo>
                  <a:lnTo>
                    <a:pt x="36" y="34"/>
                  </a:lnTo>
                  <a:lnTo>
                    <a:pt x="34" y="53"/>
                  </a:lnTo>
                  <a:lnTo>
                    <a:pt x="0" y="2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94" name="Freeform 210"/>
            <p:cNvSpPr>
              <a:spLocks/>
            </p:cNvSpPr>
            <p:nvPr/>
          </p:nvSpPr>
          <p:spPr bwMode="auto">
            <a:xfrm>
              <a:off x="3798" y="1995"/>
              <a:ext cx="181" cy="231"/>
            </a:xfrm>
            <a:custGeom>
              <a:avLst/>
              <a:gdLst>
                <a:gd name="T0" fmla="*/ 0 w 147"/>
                <a:gd name="T1" fmla="*/ 120 h 193"/>
                <a:gd name="T2" fmla="*/ 0 w 147"/>
                <a:gd name="T3" fmla="*/ 49 h 193"/>
                <a:gd name="T4" fmla="*/ 22 w 147"/>
                <a:gd name="T5" fmla="*/ 0 h 193"/>
                <a:gd name="T6" fmla="*/ 65 w 147"/>
                <a:gd name="T7" fmla="*/ 16 h 193"/>
                <a:gd name="T8" fmla="*/ 73 w 147"/>
                <a:gd name="T9" fmla="*/ 31 h 193"/>
                <a:gd name="T10" fmla="*/ 108 w 147"/>
                <a:gd name="T11" fmla="*/ 49 h 193"/>
                <a:gd name="T12" fmla="*/ 119 w 147"/>
                <a:gd name="T13" fmla="*/ 43 h 193"/>
                <a:gd name="T14" fmla="*/ 121 w 147"/>
                <a:gd name="T15" fmla="*/ 19 h 193"/>
                <a:gd name="T16" fmla="*/ 131 w 147"/>
                <a:gd name="T17" fmla="*/ 7 h 193"/>
                <a:gd name="T18" fmla="*/ 180 w 147"/>
                <a:gd name="T19" fmla="*/ 26 h 193"/>
                <a:gd name="T20" fmla="*/ 172 w 147"/>
                <a:gd name="T21" fmla="*/ 54 h 193"/>
                <a:gd name="T22" fmla="*/ 180 w 147"/>
                <a:gd name="T23" fmla="*/ 188 h 193"/>
                <a:gd name="T24" fmla="*/ 180 w 147"/>
                <a:gd name="T25" fmla="*/ 220 h 193"/>
                <a:gd name="T26" fmla="*/ 167 w 147"/>
                <a:gd name="T27" fmla="*/ 220 h 193"/>
                <a:gd name="T28" fmla="*/ 167 w 147"/>
                <a:gd name="T29" fmla="*/ 230 h 193"/>
                <a:gd name="T30" fmla="*/ 76 w 147"/>
                <a:gd name="T31" fmla="*/ 165 h 193"/>
                <a:gd name="T32" fmla="*/ 64 w 147"/>
                <a:gd name="T33" fmla="*/ 171 h 193"/>
                <a:gd name="T34" fmla="*/ 27 w 147"/>
                <a:gd name="T35" fmla="*/ 163 h 193"/>
                <a:gd name="T36" fmla="*/ 0 w 147"/>
                <a:gd name="T37" fmla="*/ 120 h 19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7"/>
                <a:gd name="T58" fmla="*/ 0 h 193"/>
                <a:gd name="T59" fmla="*/ 147 w 147"/>
                <a:gd name="T60" fmla="*/ 193 h 19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7" h="193">
                  <a:moveTo>
                    <a:pt x="0" y="100"/>
                  </a:moveTo>
                  <a:lnTo>
                    <a:pt x="0" y="41"/>
                  </a:lnTo>
                  <a:lnTo>
                    <a:pt x="18" y="0"/>
                  </a:lnTo>
                  <a:lnTo>
                    <a:pt x="53" y="13"/>
                  </a:lnTo>
                  <a:lnTo>
                    <a:pt x="59" y="26"/>
                  </a:lnTo>
                  <a:lnTo>
                    <a:pt x="88" y="41"/>
                  </a:lnTo>
                  <a:lnTo>
                    <a:pt x="97" y="36"/>
                  </a:lnTo>
                  <a:lnTo>
                    <a:pt x="98" y="16"/>
                  </a:lnTo>
                  <a:lnTo>
                    <a:pt x="106" y="6"/>
                  </a:lnTo>
                  <a:lnTo>
                    <a:pt x="146" y="22"/>
                  </a:lnTo>
                  <a:lnTo>
                    <a:pt x="140" y="45"/>
                  </a:lnTo>
                  <a:lnTo>
                    <a:pt x="146" y="157"/>
                  </a:lnTo>
                  <a:lnTo>
                    <a:pt x="146" y="184"/>
                  </a:lnTo>
                  <a:lnTo>
                    <a:pt x="136" y="184"/>
                  </a:lnTo>
                  <a:lnTo>
                    <a:pt x="136" y="192"/>
                  </a:lnTo>
                  <a:lnTo>
                    <a:pt x="62" y="138"/>
                  </a:lnTo>
                  <a:lnTo>
                    <a:pt x="52" y="143"/>
                  </a:lnTo>
                  <a:lnTo>
                    <a:pt x="22" y="136"/>
                  </a:lnTo>
                  <a:lnTo>
                    <a:pt x="0" y="10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95" name="Freeform 211"/>
            <p:cNvSpPr>
              <a:spLocks/>
            </p:cNvSpPr>
            <p:nvPr/>
          </p:nvSpPr>
          <p:spPr bwMode="auto">
            <a:xfrm>
              <a:off x="4185" y="2726"/>
              <a:ext cx="82" cy="220"/>
            </a:xfrm>
            <a:custGeom>
              <a:avLst/>
              <a:gdLst>
                <a:gd name="T0" fmla="*/ 0 w 67"/>
                <a:gd name="T1" fmla="*/ 156 h 183"/>
                <a:gd name="T2" fmla="*/ 7 w 67"/>
                <a:gd name="T3" fmla="*/ 202 h 183"/>
                <a:gd name="T4" fmla="*/ 23 w 67"/>
                <a:gd name="T5" fmla="*/ 219 h 183"/>
                <a:gd name="T6" fmla="*/ 48 w 67"/>
                <a:gd name="T7" fmla="*/ 202 h 183"/>
                <a:gd name="T8" fmla="*/ 75 w 67"/>
                <a:gd name="T9" fmla="*/ 50 h 183"/>
                <a:gd name="T10" fmla="*/ 81 w 67"/>
                <a:gd name="T11" fmla="*/ 57 h 183"/>
                <a:gd name="T12" fmla="*/ 69 w 67"/>
                <a:gd name="T13" fmla="*/ 0 h 183"/>
                <a:gd name="T14" fmla="*/ 54 w 67"/>
                <a:gd name="T15" fmla="*/ 23 h 183"/>
                <a:gd name="T16" fmla="*/ 54 w 67"/>
                <a:gd name="T17" fmla="*/ 40 h 183"/>
                <a:gd name="T18" fmla="*/ 37 w 67"/>
                <a:gd name="T19" fmla="*/ 58 h 183"/>
                <a:gd name="T20" fmla="*/ 15 w 67"/>
                <a:gd name="T21" fmla="*/ 65 h 183"/>
                <a:gd name="T22" fmla="*/ 9 w 67"/>
                <a:gd name="T23" fmla="*/ 85 h 183"/>
                <a:gd name="T24" fmla="*/ 15 w 67"/>
                <a:gd name="T25" fmla="*/ 123 h 183"/>
                <a:gd name="T26" fmla="*/ 0 w 67"/>
                <a:gd name="T27" fmla="*/ 156 h 18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7"/>
                <a:gd name="T43" fmla="*/ 0 h 183"/>
                <a:gd name="T44" fmla="*/ 67 w 67"/>
                <a:gd name="T45" fmla="*/ 183 h 18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7" h="183">
                  <a:moveTo>
                    <a:pt x="0" y="130"/>
                  </a:moveTo>
                  <a:lnTo>
                    <a:pt x="6" y="168"/>
                  </a:lnTo>
                  <a:lnTo>
                    <a:pt x="19" y="182"/>
                  </a:lnTo>
                  <a:lnTo>
                    <a:pt x="39" y="168"/>
                  </a:lnTo>
                  <a:lnTo>
                    <a:pt x="61" y="42"/>
                  </a:lnTo>
                  <a:lnTo>
                    <a:pt x="66" y="47"/>
                  </a:lnTo>
                  <a:lnTo>
                    <a:pt x="56" y="0"/>
                  </a:lnTo>
                  <a:lnTo>
                    <a:pt x="44" y="19"/>
                  </a:lnTo>
                  <a:lnTo>
                    <a:pt x="44" y="33"/>
                  </a:lnTo>
                  <a:lnTo>
                    <a:pt x="30" y="48"/>
                  </a:lnTo>
                  <a:lnTo>
                    <a:pt x="12" y="54"/>
                  </a:lnTo>
                  <a:lnTo>
                    <a:pt x="7" y="71"/>
                  </a:lnTo>
                  <a:lnTo>
                    <a:pt x="12" y="102"/>
                  </a:lnTo>
                  <a:lnTo>
                    <a:pt x="0" y="13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96" name="Freeform 212"/>
            <p:cNvSpPr>
              <a:spLocks/>
            </p:cNvSpPr>
            <p:nvPr/>
          </p:nvSpPr>
          <p:spPr bwMode="auto">
            <a:xfrm>
              <a:off x="4066" y="2683"/>
              <a:ext cx="37" cy="124"/>
            </a:xfrm>
            <a:custGeom>
              <a:avLst/>
              <a:gdLst>
                <a:gd name="T0" fmla="*/ 0 w 31"/>
                <a:gd name="T1" fmla="*/ 66 h 103"/>
                <a:gd name="T2" fmla="*/ 5 w 31"/>
                <a:gd name="T3" fmla="*/ 75 h 103"/>
                <a:gd name="T4" fmla="*/ 18 w 31"/>
                <a:gd name="T5" fmla="*/ 81 h 103"/>
                <a:gd name="T6" fmla="*/ 17 w 31"/>
                <a:gd name="T7" fmla="*/ 105 h 103"/>
                <a:gd name="T8" fmla="*/ 29 w 31"/>
                <a:gd name="T9" fmla="*/ 123 h 103"/>
                <a:gd name="T10" fmla="*/ 36 w 31"/>
                <a:gd name="T11" fmla="*/ 88 h 103"/>
                <a:gd name="T12" fmla="*/ 24 w 31"/>
                <a:gd name="T13" fmla="*/ 64 h 103"/>
                <a:gd name="T14" fmla="*/ 27 w 31"/>
                <a:gd name="T15" fmla="*/ 77 h 103"/>
                <a:gd name="T16" fmla="*/ 20 w 31"/>
                <a:gd name="T17" fmla="*/ 77 h 103"/>
                <a:gd name="T18" fmla="*/ 13 w 31"/>
                <a:gd name="T19" fmla="*/ 46 h 103"/>
                <a:gd name="T20" fmla="*/ 13 w 31"/>
                <a:gd name="T21" fmla="*/ 2 h 103"/>
                <a:gd name="T22" fmla="*/ 1 w 31"/>
                <a:gd name="T23" fmla="*/ 0 h 103"/>
                <a:gd name="T24" fmla="*/ 11 w 31"/>
                <a:gd name="T25" fmla="*/ 19 h 103"/>
                <a:gd name="T26" fmla="*/ 0 w 31"/>
                <a:gd name="T27" fmla="*/ 66 h 10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1"/>
                <a:gd name="T43" fmla="*/ 0 h 103"/>
                <a:gd name="T44" fmla="*/ 31 w 31"/>
                <a:gd name="T45" fmla="*/ 103 h 103"/>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1" h="103">
                  <a:moveTo>
                    <a:pt x="0" y="55"/>
                  </a:moveTo>
                  <a:lnTo>
                    <a:pt x="4" y="62"/>
                  </a:lnTo>
                  <a:lnTo>
                    <a:pt x="15" y="67"/>
                  </a:lnTo>
                  <a:lnTo>
                    <a:pt x="14" y="87"/>
                  </a:lnTo>
                  <a:lnTo>
                    <a:pt x="24" y="102"/>
                  </a:lnTo>
                  <a:lnTo>
                    <a:pt x="30" y="73"/>
                  </a:lnTo>
                  <a:lnTo>
                    <a:pt x="20" y="53"/>
                  </a:lnTo>
                  <a:lnTo>
                    <a:pt x="23" y="64"/>
                  </a:lnTo>
                  <a:lnTo>
                    <a:pt x="17" y="64"/>
                  </a:lnTo>
                  <a:lnTo>
                    <a:pt x="11" y="38"/>
                  </a:lnTo>
                  <a:lnTo>
                    <a:pt x="11" y="2"/>
                  </a:lnTo>
                  <a:lnTo>
                    <a:pt x="1" y="0"/>
                  </a:lnTo>
                  <a:lnTo>
                    <a:pt x="9" y="16"/>
                  </a:lnTo>
                  <a:lnTo>
                    <a:pt x="0" y="5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97" name="Freeform 213"/>
            <p:cNvSpPr>
              <a:spLocks/>
            </p:cNvSpPr>
            <p:nvPr/>
          </p:nvSpPr>
          <p:spPr bwMode="auto">
            <a:xfrm>
              <a:off x="3551" y="2134"/>
              <a:ext cx="188" cy="242"/>
            </a:xfrm>
            <a:custGeom>
              <a:avLst/>
              <a:gdLst>
                <a:gd name="T0" fmla="*/ 0 w 151"/>
                <a:gd name="T1" fmla="*/ 166 h 201"/>
                <a:gd name="T2" fmla="*/ 9 w 151"/>
                <a:gd name="T3" fmla="*/ 150 h 201"/>
                <a:gd name="T4" fmla="*/ 17 w 151"/>
                <a:gd name="T5" fmla="*/ 160 h 201"/>
                <a:gd name="T6" fmla="*/ 76 w 151"/>
                <a:gd name="T7" fmla="*/ 157 h 201"/>
                <a:gd name="T8" fmla="*/ 63 w 151"/>
                <a:gd name="T9" fmla="*/ 0 h 201"/>
                <a:gd name="T10" fmla="*/ 85 w 151"/>
                <a:gd name="T11" fmla="*/ 0 h 201"/>
                <a:gd name="T12" fmla="*/ 177 w 151"/>
                <a:gd name="T13" fmla="*/ 84 h 201"/>
                <a:gd name="T14" fmla="*/ 178 w 151"/>
                <a:gd name="T15" fmla="*/ 99 h 201"/>
                <a:gd name="T16" fmla="*/ 187 w 151"/>
                <a:gd name="T17" fmla="*/ 98 h 201"/>
                <a:gd name="T18" fmla="*/ 187 w 151"/>
                <a:gd name="T19" fmla="*/ 147 h 201"/>
                <a:gd name="T20" fmla="*/ 179 w 151"/>
                <a:gd name="T21" fmla="*/ 157 h 201"/>
                <a:gd name="T22" fmla="*/ 142 w 151"/>
                <a:gd name="T23" fmla="*/ 164 h 201"/>
                <a:gd name="T24" fmla="*/ 95 w 151"/>
                <a:gd name="T25" fmla="*/ 193 h 201"/>
                <a:gd name="T26" fmla="*/ 80 w 151"/>
                <a:gd name="T27" fmla="*/ 238 h 201"/>
                <a:gd name="T28" fmla="*/ 68 w 151"/>
                <a:gd name="T29" fmla="*/ 232 h 201"/>
                <a:gd name="T30" fmla="*/ 49 w 151"/>
                <a:gd name="T31" fmla="*/ 241 h 201"/>
                <a:gd name="T32" fmla="*/ 36 w 151"/>
                <a:gd name="T33" fmla="*/ 202 h 201"/>
                <a:gd name="T34" fmla="*/ 16 w 151"/>
                <a:gd name="T35" fmla="*/ 212 h 201"/>
                <a:gd name="T36" fmla="*/ 9 w 151"/>
                <a:gd name="T37" fmla="*/ 205 h 201"/>
                <a:gd name="T38" fmla="*/ 0 w 151"/>
                <a:gd name="T39" fmla="*/ 166 h 20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51"/>
                <a:gd name="T61" fmla="*/ 0 h 201"/>
                <a:gd name="T62" fmla="*/ 151 w 151"/>
                <a:gd name="T63" fmla="*/ 201 h 20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51" h="201">
                  <a:moveTo>
                    <a:pt x="0" y="138"/>
                  </a:moveTo>
                  <a:lnTo>
                    <a:pt x="7" y="125"/>
                  </a:lnTo>
                  <a:lnTo>
                    <a:pt x="14" y="133"/>
                  </a:lnTo>
                  <a:lnTo>
                    <a:pt x="61" y="130"/>
                  </a:lnTo>
                  <a:lnTo>
                    <a:pt x="51" y="0"/>
                  </a:lnTo>
                  <a:lnTo>
                    <a:pt x="68" y="0"/>
                  </a:lnTo>
                  <a:lnTo>
                    <a:pt x="142" y="70"/>
                  </a:lnTo>
                  <a:lnTo>
                    <a:pt x="143" y="82"/>
                  </a:lnTo>
                  <a:lnTo>
                    <a:pt x="150" y="81"/>
                  </a:lnTo>
                  <a:lnTo>
                    <a:pt x="150" y="122"/>
                  </a:lnTo>
                  <a:lnTo>
                    <a:pt x="144" y="130"/>
                  </a:lnTo>
                  <a:lnTo>
                    <a:pt x="114" y="136"/>
                  </a:lnTo>
                  <a:lnTo>
                    <a:pt x="76" y="160"/>
                  </a:lnTo>
                  <a:lnTo>
                    <a:pt x="64" y="198"/>
                  </a:lnTo>
                  <a:lnTo>
                    <a:pt x="55" y="193"/>
                  </a:lnTo>
                  <a:lnTo>
                    <a:pt x="39" y="200"/>
                  </a:lnTo>
                  <a:lnTo>
                    <a:pt x="29" y="168"/>
                  </a:lnTo>
                  <a:lnTo>
                    <a:pt x="13" y="176"/>
                  </a:lnTo>
                  <a:lnTo>
                    <a:pt x="7" y="170"/>
                  </a:lnTo>
                  <a:lnTo>
                    <a:pt x="0" y="13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98" name="Freeform 214"/>
            <p:cNvSpPr>
              <a:spLocks/>
            </p:cNvSpPr>
            <p:nvPr/>
          </p:nvSpPr>
          <p:spPr bwMode="auto">
            <a:xfrm>
              <a:off x="3497" y="2096"/>
              <a:ext cx="138" cy="205"/>
            </a:xfrm>
            <a:custGeom>
              <a:avLst/>
              <a:gdLst>
                <a:gd name="T0" fmla="*/ 0 w 112"/>
                <a:gd name="T1" fmla="*/ 103 h 171"/>
                <a:gd name="T2" fmla="*/ 7 w 112"/>
                <a:gd name="T3" fmla="*/ 114 h 171"/>
                <a:gd name="T4" fmla="*/ 10 w 112"/>
                <a:gd name="T5" fmla="*/ 145 h 171"/>
                <a:gd name="T6" fmla="*/ 4 w 112"/>
                <a:gd name="T7" fmla="*/ 183 h 171"/>
                <a:gd name="T8" fmla="*/ 28 w 112"/>
                <a:gd name="T9" fmla="*/ 175 h 171"/>
                <a:gd name="T10" fmla="*/ 53 w 112"/>
                <a:gd name="T11" fmla="*/ 204 h 171"/>
                <a:gd name="T12" fmla="*/ 62 w 112"/>
                <a:gd name="T13" fmla="*/ 188 h 171"/>
                <a:gd name="T14" fmla="*/ 70 w 112"/>
                <a:gd name="T15" fmla="*/ 198 h 171"/>
                <a:gd name="T16" fmla="*/ 127 w 112"/>
                <a:gd name="T17" fmla="*/ 194 h 171"/>
                <a:gd name="T18" fmla="*/ 115 w 112"/>
                <a:gd name="T19" fmla="*/ 38 h 171"/>
                <a:gd name="T20" fmla="*/ 137 w 112"/>
                <a:gd name="T21" fmla="*/ 38 h 171"/>
                <a:gd name="T22" fmla="*/ 94 w 112"/>
                <a:gd name="T23" fmla="*/ 0 h 171"/>
                <a:gd name="T24" fmla="*/ 92 w 112"/>
                <a:gd name="T25" fmla="*/ 22 h 171"/>
                <a:gd name="T26" fmla="*/ 57 w 112"/>
                <a:gd name="T27" fmla="*/ 20 h 171"/>
                <a:gd name="T28" fmla="*/ 55 w 112"/>
                <a:gd name="T29" fmla="*/ 62 h 171"/>
                <a:gd name="T30" fmla="*/ 43 w 112"/>
                <a:gd name="T31" fmla="*/ 71 h 171"/>
                <a:gd name="T32" fmla="*/ 43 w 112"/>
                <a:gd name="T33" fmla="*/ 96 h 171"/>
                <a:gd name="T34" fmla="*/ 0 w 112"/>
                <a:gd name="T35" fmla="*/ 103 h 17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12"/>
                <a:gd name="T55" fmla="*/ 0 h 171"/>
                <a:gd name="T56" fmla="*/ 112 w 112"/>
                <a:gd name="T57" fmla="*/ 171 h 17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12" h="171">
                  <a:moveTo>
                    <a:pt x="0" y="86"/>
                  </a:moveTo>
                  <a:lnTo>
                    <a:pt x="6" y="95"/>
                  </a:lnTo>
                  <a:lnTo>
                    <a:pt x="8" y="121"/>
                  </a:lnTo>
                  <a:lnTo>
                    <a:pt x="3" y="153"/>
                  </a:lnTo>
                  <a:lnTo>
                    <a:pt x="23" y="146"/>
                  </a:lnTo>
                  <a:lnTo>
                    <a:pt x="43" y="170"/>
                  </a:lnTo>
                  <a:lnTo>
                    <a:pt x="50" y="157"/>
                  </a:lnTo>
                  <a:lnTo>
                    <a:pt x="57" y="165"/>
                  </a:lnTo>
                  <a:lnTo>
                    <a:pt x="103" y="162"/>
                  </a:lnTo>
                  <a:lnTo>
                    <a:pt x="93" y="32"/>
                  </a:lnTo>
                  <a:lnTo>
                    <a:pt x="111" y="32"/>
                  </a:lnTo>
                  <a:lnTo>
                    <a:pt x="76" y="0"/>
                  </a:lnTo>
                  <a:lnTo>
                    <a:pt x="75" y="18"/>
                  </a:lnTo>
                  <a:lnTo>
                    <a:pt x="46" y="17"/>
                  </a:lnTo>
                  <a:lnTo>
                    <a:pt x="45" y="52"/>
                  </a:lnTo>
                  <a:lnTo>
                    <a:pt x="35" y="59"/>
                  </a:lnTo>
                  <a:lnTo>
                    <a:pt x="35" y="80"/>
                  </a:lnTo>
                  <a:lnTo>
                    <a:pt x="0" y="8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199" name="Freeform 215"/>
            <p:cNvSpPr>
              <a:spLocks/>
            </p:cNvSpPr>
            <p:nvPr/>
          </p:nvSpPr>
          <p:spPr bwMode="auto">
            <a:xfrm>
              <a:off x="3541" y="1950"/>
              <a:ext cx="137" cy="141"/>
            </a:xfrm>
            <a:custGeom>
              <a:avLst/>
              <a:gdLst>
                <a:gd name="T0" fmla="*/ 0 w 111"/>
                <a:gd name="T1" fmla="*/ 137 h 118"/>
                <a:gd name="T2" fmla="*/ 33 w 111"/>
                <a:gd name="T3" fmla="*/ 111 h 118"/>
                <a:gd name="T4" fmla="*/ 44 w 111"/>
                <a:gd name="T5" fmla="*/ 56 h 118"/>
                <a:gd name="T6" fmla="*/ 74 w 111"/>
                <a:gd name="T7" fmla="*/ 27 h 118"/>
                <a:gd name="T8" fmla="*/ 84 w 111"/>
                <a:gd name="T9" fmla="*/ 0 h 118"/>
                <a:gd name="T10" fmla="*/ 125 w 111"/>
                <a:gd name="T11" fmla="*/ 8 h 118"/>
                <a:gd name="T12" fmla="*/ 136 w 111"/>
                <a:gd name="T13" fmla="*/ 61 h 118"/>
                <a:gd name="T14" fmla="*/ 117 w 111"/>
                <a:gd name="T15" fmla="*/ 62 h 118"/>
                <a:gd name="T16" fmla="*/ 107 w 111"/>
                <a:gd name="T17" fmla="*/ 68 h 118"/>
                <a:gd name="T18" fmla="*/ 110 w 111"/>
                <a:gd name="T19" fmla="*/ 81 h 118"/>
                <a:gd name="T20" fmla="*/ 57 w 111"/>
                <a:gd name="T21" fmla="*/ 112 h 118"/>
                <a:gd name="T22" fmla="*/ 49 w 111"/>
                <a:gd name="T23" fmla="*/ 140 h 118"/>
                <a:gd name="T24" fmla="*/ 0 w 111"/>
                <a:gd name="T25" fmla="*/ 137 h 11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11"/>
                <a:gd name="T40" fmla="*/ 0 h 118"/>
                <a:gd name="T41" fmla="*/ 111 w 111"/>
                <a:gd name="T42" fmla="*/ 118 h 118"/>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11" h="118">
                  <a:moveTo>
                    <a:pt x="0" y="115"/>
                  </a:moveTo>
                  <a:lnTo>
                    <a:pt x="27" y="93"/>
                  </a:lnTo>
                  <a:lnTo>
                    <a:pt x="36" y="47"/>
                  </a:lnTo>
                  <a:lnTo>
                    <a:pt x="60" y="23"/>
                  </a:lnTo>
                  <a:lnTo>
                    <a:pt x="68" y="0"/>
                  </a:lnTo>
                  <a:lnTo>
                    <a:pt x="101" y="7"/>
                  </a:lnTo>
                  <a:lnTo>
                    <a:pt x="110" y="51"/>
                  </a:lnTo>
                  <a:lnTo>
                    <a:pt x="95" y="52"/>
                  </a:lnTo>
                  <a:lnTo>
                    <a:pt x="87" y="57"/>
                  </a:lnTo>
                  <a:lnTo>
                    <a:pt x="89" y="68"/>
                  </a:lnTo>
                  <a:lnTo>
                    <a:pt x="46" y="94"/>
                  </a:lnTo>
                  <a:lnTo>
                    <a:pt x="40" y="117"/>
                  </a:lnTo>
                  <a:lnTo>
                    <a:pt x="0" y="115"/>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200" name="Freeform 216"/>
            <p:cNvSpPr>
              <a:spLocks/>
            </p:cNvSpPr>
            <p:nvPr/>
          </p:nvSpPr>
          <p:spPr bwMode="auto">
            <a:xfrm>
              <a:off x="4035" y="2699"/>
              <a:ext cx="119" cy="265"/>
            </a:xfrm>
            <a:custGeom>
              <a:avLst/>
              <a:gdLst>
                <a:gd name="T0" fmla="*/ 0 w 97"/>
                <a:gd name="T1" fmla="*/ 74 h 221"/>
                <a:gd name="T2" fmla="*/ 4 w 97"/>
                <a:gd name="T3" fmla="*/ 83 h 221"/>
                <a:gd name="T4" fmla="*/ 31 w 97"/>
                <a:gd name="T5" fmla="*/ 95 h 221"/>
                <a:gd name="T6" fmla="*/ 33 w 97"/>
                <a:gd name="T7" fmla="*/ 110 h 221"/>
                <a:gd name="T8" fmla="*/ 32 w 97"/>
                <a:gd name="T9" fmla="*/ 152 h 221"/>
                <a:gd name="T10" fmla="*/ 18 w 97"/>
                <a:gd name="T11" fmla="*/ 195 h 221"/>
                <a:gd name="T12" fmla="*/ 22 w 97"/>
                <a:gd name="T13" fmla="*/ 247 h 221"/>
                <a:gd name="T14" fmla="*/ 23 w 97"/>
                <a:gd name="T15" fmla="*/ 264 h 221"/>
                <a:gd name="T16" fmla="*/ 32 w 97"/>
                <a:gd name="T17" fmla="*/ 264 h 221"/>
                <a:gd name="T18" fmla="*/ 32 w 97"/>
                <a:gd name="T19" fmla="*/ 246 h 221"/>
                <a:gd name="T20" fmla="*/ 60 w 97"/>
                <a:gd name="T21" fmla="*/ 223 h 221"/>
                <a:gd name="T22" fmla="*/ 53 w 97"/>
                <a:gd name="T23" fmla="*/ 152 h 221"/>
                <a:gd name="T24" fmla="*/ 118 w 97"/>
                <a:gd name="T25" fmla="*/ 82 h 221"/>
                <a:gd name="T26" fmla="*/ 118 w 97"/>
                <a:gd name="T27" fmla="*/ 0 h 221"/>
                <a:gd name="T28" fmla="*/ 102 w 97"/>
                <a:gd name="T29" fmla="*/ 14 h 221"/>
                <a:gd name="T30" fmla="*/ 58 w 97"/>
                <a:gd name="T31" fmla="*/ 18 h 221"/>
                <a:gd name="T32" fmla="*/ 56 w 97"/>
                <a:gd name="T33" fmla="*/ 48 h 221"/>
                <a:gd name="T34" fmla="*/ 66 w 97"/>
                <a:gd name="T35" fmla="*/ 72 h 221"/>
                <a:gd name="T36" fmla="*/ 60 w 97"/>
                <a:gd name="T37" fmla="*/ 107 h 221"/>
                <a:gd name="T38" fmla="*/ 49 w 97"/>
                <a:gd name="T39" fmla="*/ 89 h 221"/>
                <a:gd name="T40" fmla="*/ 50 w 97"/>
                <a:gd name="T41" fmla="*/ 65 h 221"/>
                <a:gd name="T42" fmla="*/ 37 w 97"/>
                <a:gd name="T43" fmla="*/ 59 h 221"/>
                <a:gd name="T44" fmla="*/ 0 w 97"/>
                <a:gd name="T45" fmla="*/ 74 h 22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97"/>
                <a:gd name="T70" fmla="*/ 0 h 221"/>
                <a:gd name="T71" fmla="*/ 97 w 97"/>
                <a:gd name="T72" fmla="*/ 221 h 22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97" h="221">
                  <a:moveTo>
                    <a:pt x="0" y="62"/>
                  </a:moveTo>
                  <a:lnTo>
                    <a:pt x="3" y="69"/>
                  </a:lnTo>
                  <a:lnTo>
                    <a:pt x="25" y="79"/>
                  </a:lnTo>
                  <a:lnTo>
                    <a:pt x="27" y="92"/>
                  </a:lnTo>
                  <a:lnTo>
                    <a:pt x="26" y="127"/>
                  </a:lnTo>
                  <a:lnTo>
                    <a:pt x="15" y="163"/>
                  </a:lnTo>
                  <a:lnTo>
                    <a:pt x="18" y="206"/>
                  </a:lnTo>
                  <a:lnTo>
                    <a:pt x="19" y="220"/>
                  </a:lnTo>
                  <a:lnTo>
                    <a:pt x="26" y="220"/>
                  </a:lnTo>
                  <a:lnTo>
                    <a:pt x="26" y="205"/>
                  </a:lnTo>
                  <a:lnTo>
                    <a:pt x="49" y="186"/>
                  </a:lnTo>
                  <a:lnTo>
                    <a:pt x="43" y="127"/>
                  </a:lnTo>
                  <a:lnTo>
                    <a:pt x="96" y="68"/>
                  </a:lnTo>
                  <a:lnTo>
                    <a:pt x="96" y="0"/>
                  </a:lnTo>
                  <a:lnTo>
                    <a:pt x="83" y="12"/>
                  </a:lnTo>
                  <a:lnTo>
                    <a:pt x="47" y="15"/>
                  </a:lnTo>
                  <a:lnTo>
                    <a:pt x="46" y="40"/>
                  </a:lnTo>
                  <a:lnTo>
                    <a:pt x="54" y="60"/>
                  </a:lnTo>
                  <a:lnTo>
                    <a:pt x="49" y="89"/>
                  </a:lnTo>
                  <a:lnTo>
                    <a:pt x="40" y="74"/>
                  </a:lnTo>
                  <a:lnTo>
                    <a:pt x="41" y="54"/>
                  </a:lnTo>
                  <a:lnTo>
                    <a:pt x="30" y="49"/>
                  </a:lnTo>
                  <a:lnTo>
                    <a:pt x="0" y="6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01" name="Freeform 217"/>
            <p:cNvSpPr>
              <a:spLocks/>
            </p:cNvSpPr>
            <p:nvPr/>
          </p:nvSpPr>
          <p:spPr bwMode="auto">
            <a:xfrm>
              <a:off x="3693" y="2158"/>
              <a:ext cx="183" cy="194"/>
            </a:xfrm>
            <a:custGeom>
              <a:avLst/>
              <a:gdLst>
                <a:gd name="T0" fmla="*/ 0 w 148"/>
                <a:gd name="T1" fmla="*/ 140 h 161"/>
                <a:gd name="T2" fmla="*/ 2 w 148"/>
                <a:gd name="T3" fmla="*/ 154 h 161"/>
                <a:gd name="T4" fmla="*/ 25 w 148"/>
                <a:gd name="T5" fmla="*/ 188 h 161"/>
                <a:gd name="T6" fmla="*/ 30 w 148"/>
                <a:gd name="T7" fmla="*/ 182 h 161"/>
                <a:gd name="T8" fmla="*/ 40 w 148"/>
                <a:gd name="T9" fmla="*/ 193 h 161"/>
                <a:gd name="T10" fmla="*/ 53 w 148"/>
                <a:gd name="T11" fmla="*/ 159 h 161"/>
                <a:gd name="T12" fmla="*/ 105 w 148"/>
                <a:gd name="T13" fmla="*/ 176 h 161"/>
                <a:gd name="T14" fmla="*/ 150 w 148"/>
                <a:gd name="T15" fmla="*/ 158 h 161"/>
                <a:gd name="T16" fmla="*/ 151 w 148"/>
                <a:gd name="T17" fmla="*/ 151 h 161"/>
                <a:gd name="T18" fmla="*/ 174 w 148"/>
                <a:gd name="T19" fmla="*/ 108 h 161"/>
                <a:gd name="T20" fmla="*/ 182 w 148"/>
                <a:gd name="T21" fmla="*/ 52 h 161"/>
                <a:gd name="T22" fmla="*/ 169 w 148"/>
                <a:gd name="T23" fmla="*/ 34 h 161"/>
                <a:gd name="T24" fmla="*/ 169 w 148"/>
                <a:gd name="T25" fmla="*/ 8 h 161"/>
                <a:gd name="T26" fmla="*/ 132 w 148"/>
                <a:gd name="T27" fmla="*/ 0 h 161"/>
                <a:gd name="T28" fmla="*/ 62 w 148"/>
                <a:gd name="T29" fmla="*/ 66 h 161"/>
                <a:gd name="T30" fmla="*/ 45 w 148"/>
                <a:gd name="T31" fmla="*/ 74 h 161"/>
                <a:gd name="T32" fmla="*/ 45 w 148"/>
                <a:gd name="T33" fmla="*/ 123 h 161"/>
                <a:gd name="T34" fmla="*/ 37 w 148"/>
                <a:gd name="T35" fmla="*/ 133 h 161"/>
                <a:gd name="T36" fmla="*/ 0 w 148"/>
                <a:gd name="T37" fmla="*/ 140 h 16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48"/>
                <a:gd name="T58" fmla="*/ 0 h 161"/>
                <a:gd name="T59" fmla="*/ 148 w 148"/>
                <a:gd name="T60" fmla="*/ 161 h 16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48" h="161">
                  <a:moveTo>
                    <a:pt x="0" y="116"/>
                  </a:moveTo>
                  <a:lnTo>
                    <a:pt x="2" y="128"/>
                  </a:lnTo>
                  <a:lnTo>
                    <a:pt x="20" y="156"/>
                  </a:lnTo>
                  <a:lnTo>
                    <a:pt x="24" y="151"/>
                  </a:lnTo>
                  <a:lnTo>
                    <a:pt x="32" y="160"/>
                  </a:lnTo>
                  <a:lnTo>
                    <a:pt x="43" y="132"/>
                  </a:lnTo>
                  <a:lnTo>
                    <a:pt x="85" y="146"/>
                  </a:lnTo>
                  <a:lnTo>
                    <a:pt x="121" y="131"/>
                  </a:lnTo>
                  <a:lnTo>
                    <a:pt x="122" y="125"/>
                  </a:lnTo>
                  <a:lnTo>
                    <a:pt x="141" y="90"/>
                  </a:lnTo>
                  <a:lnTo>
                    <a:pt x="147" y="43"/>
                  </a:lnTo>
                  <a:lnTo>
                    <a:pt x="137" y="28"/>
                  </a:lnTo>
                  <a:lnTo>
                    <a:pt x="137" y="7"/>
                  </a:lnTo>
                  <a:lnTo>
                    <a:pt x="107" y="0"/>
                  </a:lnTo>
                  <a:lnTo>
                    <a:pt x="50" y="55"/>
                  </a:lnTo>
                  <a:lnTo>
                    <a:pt x="36" y="61"/>
                  </a:lnTo>
                  <a:lnTo>
                    <a:pt x="36" y="102"/>
                  </a:lnTo>
                  <a:lnTo>
                    <a:pt x="30" y="110"/>
                  </a:lnTo>
                  <a:lnTo>
                    <a:pt x="0" y="11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02" name="Freeform 218"/>
            <p:cNvSpPr>
              <a:spLocks/>
            </p:cNvSpPr>
            <p:nvPr/>
          </p:nvSpPr>
          <p:spPr bwMode="auto">
            <a:xfrm>
              <a:off x="3722" y="2315"/>
              <a:ext cx="135" cy="155"/>
            </a:xfrm>
            <a:custGeom>
              <a:avLst/>
              <a:gdLst>
                <a:gd name="T0" fmla="*/ 0 w 109"/>
                <a:gd name="T1" fmla="*/ 120 h 129"/>
                <a:gd name="T2" fmla="*/ 10 w 109"/>
                <a:gd name="T3" fmla="*/ 35 h 129"/>
                <a:gd name="T4" fmla="*/ 24 w 109"/>
                <a:gd name="T5" fmla="*/ 1 h 129"/>
                <a:gd name="T6" fmla="*/ 76 w 109"/>
                <a:gd name="T7" fmla="*/ 18 h 129"/>
                <a:gd name="T8" fmla="*/ 120 w 109"/>
                <a:gd name="T9" fmla="*/ 0 h 129"/>
                <a:gd name="T10" fmla="*/ 129 w 109"/>
                <a:gd name="T11" fmla="*/ 20 h 129"/>
                <a:gd name="T12" fmla="*/ 134 w 109"/>
                <a:gd name="T13" fmla="*/ 35 h 129"/>
                <a:gd name="T14" fmla="*/ 123 w 109"/>
                <a:gd name="T15" fmla="*/ 47 h 129"/>
                <a:gd name="T16" fmla="*/ 98 w 109"/>
                <a:gd name="T17" fmla="*/ 117 h 129"/>
                <a:gd name="T18" fmla="*/ 77 w 109"/>
                <a:gd name="T19" fmla="*/ 111 h 129"/>
                <a:gd name="T20" fmla="*/ 64 w 109"/>
                <a:gd name="T21" fmla="*/ 144 h 129"/>
                <a:gd name="T22" fmla="*/ 38 w 109"/>
                <a:gd name="T23" fmla="*/ 154 h 129"/>
                <a:gd name="T24" fmla="*/ 24 w 109"/>
                <a:gd name="T25" fmla="*/ 124 h 129"/>
                <a:gd name="T26" fmla="*/ 0 w 109"/>
                <a:gd name="T27" fmla="*/ 120 h 12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09"/>
                <a:gd name="T43" fmla="*/ 0 h 129"/>
                <a:gd name="T44" fmla="*/ 109 w 109"/>
                <a:gd name="T45" fmla="*/ 129 h 12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09" h="129">
                  <a:moveTo>
                    <a:pt x="0" y="100"/>
                  </a:moveTo>
                  <a:lnTo>
                    <a:pt x="8" y="29"/>
                  </a:lnTo>
                  <a:lnTo>
                    <a:pt x="19" y="1"/>
                  </a:lnTo>
                  <a:lnTo>
                    <a:pt x="61" y="15"/>
                  </a:lnTo>
                  <a:lnTo>
                    <a:pt x="97" y="0"/>
                  </a:lnTo>
                  <a:lnTo>
                    <a:pt x="104" y="17"/>
                  </a:lnTo>
                  <a:lnTo>
                    <a:pt x="108" y="29"/>
                  </a:lnTo>
                  <a:lnTo>
                    <a:pt x="99" y="39"/>
                  </a:lnTo>
                  <a:lnTo>
                    <a:pt x="79" y="97"/>
                  </a:lnTo>
                  <a:lnTo>
                    <a:pt x="62" y="92"/>
                  </a:lnTo>
                  <a:lnTo>
                    <a:pt x="52" y="120"/>
                  </a:lnTo>
                  <a:lnTo>
                    <a:pt x="31" y="128"/>
                  </a:lnTo>
                  <a:lnTo>
                    <a:pt x="19" y="103"/>
                  </a:lnTo>
                  <a:lnTo>
                    <a:pt x="0" y="100"/>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203" name="Freeform 219"/>
            <p:cNvSpPr>
              <a:spLocks/>
            </p:cNvSpPr>
            <p:nvPr/>
          </p:nvSpPr>
          <p:spPr bwMode="auto">
            <a:xfrm>
              <a:off x="3497" y="2333"/>
              <a:ext cx="36" cy="30"/>
            </a:xfrm>
            <a:custGeom>
              <a:avLst/>
              <a:gdLst>
                <a:gd name="T0" fmla="*/ 0 w 30"/>
                <a:gd name="T1" fmla="*/ 5 h 25"/>
                <a:gd name="T2" fmla="*/ 10 w 30"/>
                <a:gd name="T3" fmla="*/ 17 h 25"/>
                <a:gd name="T4" fmla="*/ 22 w 30"/>
                <a:gd name="T5" fmla="*/ 12 h 25"/>
                <a:gd name="T6" fmla="*/ 14 w 30"/>
                <a:gd name="T7" fmla="*/ 17 h 25"/>
                <a:gd name="T8" fmla="*/ 19 w 30"/>
                <a:gd name="T9" fmla="*/ 29 h 25"/>
                <a:gd name="T10" fmla="*/ 35 w 30"/>
                <a:gd name="T11" fmla="*/ 17 h 25"/>
                <a:gd name="T12" fmla="*/ 35 w 30"/>
                <a:gd name="T13" fmla="*/ 0 h 25"/>
                <a:gd name="T14" fmla="*/ 0 w 30"/>
                <a:gd name="T15" fmla="*/ 5 h 25"/>
                <a:gd name="T16" fmla="*/ 0 60000 65536"/>
                <a:gd name="T17" fmla="*/ 0 60000 65536"/>
                <a:gd name="T18" fmla="*/ 0 60000 65536"/>
                <a:gd name="T19" fmla="*/ 0 60000 65536"/>
                <a:gd name="T20" fmla="*/ 0 60000 65536"/>
                <a:gd name="T21" fmla="*/ 0 60000 65536"/>
                <a:gd name="T22" fmla="*/ 0 60000 65536"/>
                <a:gd name="T23" fmla="*/ 0 60000 65536"/>
                <a:gd name="T24" fmla="*/ 0 w 30"/>
                <a:gd name="T25" fmla="*/ 0 h 25"/>
                <a:gd name="T26" fmla="*/ 30 w 30"/>
                <a:gd name="T27" fmla="*/ 25 h 2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0" h="25">
                  <a:moveTo>
                    <a:pt x="0" y="4"/>
                  </a:moveTo>
                  <a:lnTo>
                    <a:pt x="8" y="14"/>
                  </a:lnTo>
                  <a:lnTo>
                    <a:pt x="18" y="10"/>
                  </a:lnTo>
                  <a:lnTo>
                    <a:pt x="12" y="14"/>
                  </a:lnTo>
                  <a:lnTo>
                    <a:pt x="16" y="24"/>
                  </a:lnTo>
                  <a:lnTo>
                    <a:pt x="29" y="14"/>
                  </a:lnTo>
                  <a:lnTo>
                    <a:pt x="29" y="0"/>
                  </a:lnTo>
                  <a:lnTo>
                    <a:pt x="0" y="4"/>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204" name="Freeform 220"/>
            <p:cNvSpPr>
              <a:spLocks/>
            </p:cNvSpPr>
            <p:nvPr/>
          </p:nvSpPr>
          <p:spPr bwMode="auto">
            <a:xfrm>
              <a:off x="4273" y="2116"/>
              <a:ext cx="32" cy="27"/>
            </a:xfrm>
            <a:custGeom>
              <a:avLst/>
              <a:gdLst>
                <a:gd name="T0" fmla="*/ 0 w 25"/>
                <a:gd name="T1" fmla="*/ 20 h 23"/>
                <a:gd name="T2" fmla="*/ 12 w 25"/>
                <a:gd name="T3" fmla="*/ 26 h 23"/>
                <a:gd name="T4" fmla="*/ 31 w 25"/>
                <a:gd name="T5" fmla="*/ 23 h 23"/>
                <a:gd name="T6" fmla="*/ 18 w 25"/>
                <a:gd name="T7" fmla="*/ 0 h 23"/>
                <a:gd name="T8" fmla="*/ 0 w 25"/>
                <a:gd name="T9" fmla="*/ 20 h 23"/>
                <a:gd name="T10" fmla="*/ 0 60000 65536"/>
                <a:gd name="T11" fmla="*/ 0 60000 65536"/>
                <a:gd name="T12" fmla="*/ 0 60000 65536"/>
                <a:gd name="T13" fmla="*/ 0 60000 65536"/>
                <a:gd name="T14" fmla="*/ 0 60000 65536"/>
                <a:gd name="T15" fmla="*/ 0 w 25"/>
                <a:gd name="T16" fmla="*/ 0 h 23"/>
                <a:gd name="T17" fmla="*/ 25 w 25"/>
                <a:gd name="T18" fmla="*/ 23 h 23"/>
              </a:gdLst>
              <a:ahLst/>
              <a:cxnLst>
                <a:cxn ang="T10">
                  <a:pos x="T0" y="T1"/>
                </a:cxn>
                <a:cxn ang="T11">
                  <a:pos x="T2" y="T3"/>
                </a:cxn>
                <a:cxn ang="T12">
                  <a:pos x="T4" y="T5"/>
                </a:cxn>
                <a:cxn ang="T13">
                  <a:pos x="T6" y="T7"/>
                </a:cxn>
                <a:cxn ang="T14">
                  <a:pos x="T8" y="T9"/>
                </a:cxn>
              </a:cxnLst>
              <a:rect l="T15" t="T16" r="T17" b="T18"/>
              <a:pathLst>
                <a:path w="25" h="23">
                  <a:moveTo>
                    <a:pt x="0" y="17"/>
                  </a:moveTo>
                  <a:lnTo>
                    <a:pt x="9" y="22"/>
                  </a:lnTo>
                  <a:lnTo>
                    <a:pt x="24" y="20"/>
                  </a:lnTo>
                  <a:lnTo>
                    <a:pt x="14" y="0"/>
                  </a:lnTo>
                  <a:lnTo>
                    <a:pt x="0" y="1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05" name="Freeform 221"/>
            <p:cNvSpPr>
              <a:spLocks/>
            </p:cNvSpPr>
            <p:nvPr/>
          </p:nvSpPr>
          <p:spPr bwMode="auto">
            <a:xfrm>
              <a:off x="4023" y="2551"/>
              <a:ext cx="31" cy="26"/>
            </a:xfrm>
            <a:custGeom>
              <a:avLst/>
              <a:gdLst>
                <a:gd name="T0" fmla="*/ 0 w 25"/>
                <a:gd name="T1" fmla="*/ 25 h 21"/>
                <a:gd name="T2" fmla="*/ 11 w 25"/>
                <a:gd name="T3" fmla="*/ 4 h 21"/>
                <a:gd name="T4" fmla="*/ 26 w 25"/>
                <a:gd name="T5" fmla="*/ 0 h 21"/>
                <a:gd name="T6" fmla="*/ 30 w 25"/>
                <a:gd name="T7" fmla="*/ 21 h 21"/>
                <a:gd name="T8" fmla="*/ 0 w 25"/>
                <a:gd name="T9" fmla="*/ 25 h 21"/>
                <a:gd name="T10" fmla="*/ 0 60000 65536"/>
                <a:gd name="T11" fmla="*/ 0 60000 65536"/>
                <a:gd name="T12" fmla="*/ 0 60000 65536"/>
                <a:gd name="T13" fmla="*/ 0 60000 65536"/>
                <a:gd name="T14" fmla="*/ 0 60000 65536"/>
                <a:gd name="T15" fmla="*/ 0 w 25"/>
                <a:gd name="T16" fmla="*/ 0 h 21"/>
                <a:gd name="T17" fmla="*/ 25 w 25"/>
                <a:gd name="T18" fmla="*/ 21 h 21"/>
              </a:gdLst>
              <a:ahLst/>
              <a:cxnLst>
                <a:cxn ang="T10">
                  <a:pos x="T0" y="T1"/>
                </a:cxn>
                <a:cxn ang="T11">
                  <a:pos x="T2" y="T3"/>
                </a:cxn>
                <a:cxn ang="T12">
                  <a:pos x="T4" y="T5"/>
                </a:cxn>
                <a:cxn ang="T13">
                  <a:pos x="T6" y="T7"/>
                </a:cxn>
                <a:cxn ang="T14">
                  <a:pos x="T8" y="T9"/>
                </a:cxn>
              </a:cxnLst>
              <a:rect l="T15" t="T16" r="T17" b="T18"/>
              <a:pathLst>
                <a:path w="25" h="21">
                  <a:moveTo>
                    <a:pt x="0" y="20"/>
                  </a:moveTo>
                  <a:lnTo>
                    <a:pt x="9" y="3"/>
                  </a:lnTo>
                  <a:lnTo>
                    <a:pt x="21" y="0"/>
                  </a:lnTo>
                  <a:lnTo>
                    <a:pt x="24" y="17"/>
                  </a:lnTo>
                  <a:lnTo>
                    <a:pt x="0" y="2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06" name="Freeform 222"/>
            <p:cNvSpPr>
              <a:spLocks/>
            </p:cNvSpPr>
            <p:nvPr/>
          </p:nvSpPr>
          <p:spPr bwMode="auto">
            <a:xfrm>
              <a:off x="3487" y="2271"/>
              <a:ext cx="73" cy="69"/>
            </a:xfrm>
            <a:custGeom>
              <a:avLst/>
              <a:gdLst>
                <a:gd name="T0" fmla="*/ 0 w 59"/>
                <a:gd name="T1" fmla="*/ 29 h 57"/>
                <a:gd name="T2" fmla="*/ 10 w 59"/>
                <a:gd name="T3" fmla="*/ 48 h 57"/>
                <a:gd name="T4" fmla="*/ 43 w 59"/>
                <a:gd name="T5" fmla="*/ 52 h 57"/>
                <a:gd name="T6" fmla="*/ 7 w 59"/>
                <a:gd name="T7" fmla="*/ 57 h 57"/>
                <a:gd name="T8" fmla="*/ 7 w 59"/>
                <a:gd name="T9" fmla="*/ 68 h 57"/>
                <a:gd name="T10" fmla="*/ 43 w 59"/>
                <a:gd name="T11" fmla="*/ 63 h 57"/>
                <a:gd name="T12" fmla="*/ 72 w 59"/>
                <a:gd name="T13" fmla="*/ 68 h 57"/>
                <a:gd name="T14" fmla="*/ 63 w 59"/>
                <a:gd name="T15" fmla="*/ 29 h 57"/>
                <a:gd name="T16" fmla="*/ 36 w 59"/>
                <a:gd name="T17" fmla="*/ 0 h 57"/>
                <a:gd name="T18" fmla="*/ 10 w 59"/>
                <a:gd name="T19" fmla="*/ 8 h 57"/>
                <a:gd name="T20" fmla="*/ 0 w 59"/>
                <a:gd name="T21" fmla="*/ 29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9"/>
                <a:gd name="T34" fmla="*/ 0 h 57"/>
                <a:gd name="T35" fmla="*/ 59 w 59"/>
                <a:gd name="T36" fmla="*/ 57 h 5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9" h="57">
                  <a:moveTo>
                    <a:pt x="0" y="24"/>
                  </a:moveTo>
                  <a:lnTo>
                    <a:pt x="8" y="40"/>
                  </a:lnTo>
                  <a:lnTo>
                    <a:pt x="35" y="43"/>
                  </a:lnTo>
                  <a:lnTo>
                    <a:pt x="6" y="47"/>
                  </a:lnTo>
                  <a:lnTo>
                    <a:pt x="6" y="56"/>
                  </a:lnTo>
                  <a:lnTo>
                    <a:pt x="35" y="52"/>
                  </a:lnTo>
                  <a:lnTo>
                    <a:pt x="58" y="56"/>
                  </a:lnTo>
                  <a:lnTo>
                    <a:pt x="51" y="24"/>
                  </a:lnTo>
                  <a:lnTo>
                    <a:pt x="29" y="0"/>
                  </a:lnTo>
                  <a:lnTo>
                    <a:pt x="8" y="7"/>
                  </a:lnTo>
                  <a:lnTo>
                    <a:pt x="0" y="24"/>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07" name="Freeform 223"/>
            <p:cNvSpPr>
              <a:spLocks/>
            </p:cNvSpPr>
            <p:nvPr/>
          </p:nvSpPr>
          <p:spPr bwMode="auto">
            <a:xfrm>
              <a:off x="3537" y="2378"/>
              <a:ext cx="37" cy="49"/>
            </a:xfrm>
            <a:custGeom>
              <a:avLst/>
              <a:gdLst>
                <a:gd name="T0" fmla="*/ 0 w 30"/>
                <a:gd name="T1" fmla="*/ 13 h 41"/>
                <a:gd name="T2" fmla="*/ 2 w 30"/>
                <a:gd name="T3" fmla="*/ 32 h 41"/>
                <a:gd name="T4" fmla="*/ 22 w 30"/>
                <a:gd name="T5" fmla="*/ 48 h 41"/>
                <a:gd name="T6" fmla="*/ 36 w 30"/>
                <a:gd name="T7" fmla="*/ 24 h 41"/>
                <a:gd name="T8" fmla="*/ 25 w 30"/>
                <a:gd name="T9" fmla="*/ 0 h 41"/>
                <a:gd name="T10" fmla="*/ 0 w 30"/>
                <a:gd name="T11" fmla="*/ 13 h 41"/>
                <a:gd name="T12" fmla="*/ 0 60000 65536"/>
                <a:gd name="T13" fmla="*/ 0 60000 65536"/>
                <a:gd name="T14" fmla="*/ 0 60000 65536"/>
                <a:gd name="T15" fmla="*/ 0 60000 65536"/>
                <a:gd name="T16" fmla="*/ 0 60000 65536"/>
                <a:gd name="T17" fmla="*/ 0 60000 65536"/>
                <a:gd name="T18" fmla="*/ 0 w 30"/>
                <a:gd name="T19" fmla="*/ 0 h 41"/>
                <a:gd name="T20" fmla="*/ 30 w 30"/>
                <a:gd name="T21" fmla="*/ 41 h 41"/>
              </a:gdLst>
              <a:ahLst/>
              <a:cxnLst>
                <a:cxn ang="T12">
                  <a:pos x="T0" y="T1"/>
                </a:cxn>
                <a:cxn ang="T13">
                  <a:pos x="T2" y="T3"/>
                </a:cxn>
                <a:cxn ang="T14">
                  <a:pos x="T4" y="T5"/>
                </a:cxn>
                <a:cxn ang="T15">
                  <a:pos x="T6" y="T7"/>
                </a:cxn>
                <a:cxn ang="T16">
                  <a:pos x="T8" y="T9"/>
                </a:cxn>
                <a:cxn ang="T17">
                  <a:pos x="T10" y="T11"/>
                </a:cxn>
              </a:cxnLst>
              <a:rect l="T18" t="T19" r="T20" b="T21"/>
              <a:pathLst>
                <a:path w="30" h="41">
                  <a:moveTo>
                    <a:pt x="0" y="11"/>
                  </a:moveTo>
                  <a:lnTo>
                    <a:pt x="2" y="27"/>
                  </a:lnTo>
                  <a:lnTo>
                    <a:pt x="18" y="40"/>
                  </a:lnTo>
                  <a:lnTo>
                    <a:pt x="29" y="20"/>
                  </a:lnTo>
                  <a:lnTo>
                    <a:pt x="20" y="0"/>
                  </a:lnTo>
                  <a:lnTo>
                    <a:pt x="0" y="11"/>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08" name="Freeform 224"/>
            <p:cNvSpPr>
              <a:spLocks/>
            </p:cNvSpPr>
            <p:nvPr/>
          </p:nvSpPr>
          <p:spPr bwMode="auto">
            <a:xfrm>
              <a:off x="4162" y="2346"/>
              <a:ext cx="120" cy="216"/>
            </a:xfrm>
            <a:custGeom>
              <a:avLst/>
              <a:gdLst>
                <a:gd name="T0" fmla="*/ 0 w 96"/>
                <a:gd name="T1" fmla="*/ 202 h 179"/>
                <a:gd name="T2" fmla="*/ 0 w 96"/>
                <a:gd name="T3" fmla="*/ 144 h 179"/>
                <a:gd name="T4" fmla="*/ 10 w 96"/>
                <a:gd name="T5" fmla="*/ 127 h 179"/>
                <a:gd name="T6" fmla="*/ 46 w 96"/>
                <a:gd name="T7" fmla="*/ 110 h 179"/>
                <a:gd name="T8" fmla="*/ 80 w 96"/>
                <a:gd name="T9" fmla="*/ 62 h 179"/>
                <a:gd name="T10" fmla="*/ 35 w 96"/>
                <a:gd name="T11" fmla="*/ 46 h 179"/>
                <a:gd name="T12" fmla="*/ 20 w 96"/>
                <a:gd name="T13" fmla="*/ 17 h 179"/>
                <a:gd name="T14" fmla="*/ 26 w 96"/>
                <a:gd name="T15" fmla="*/ 7 h 179"/>
                <a:gd name="T16" fmla="*/ 45 w 96"/>
                <a:gd name="T17" fmla="*/ 25 h 179"/>
                <a:gd name="T18" fmla="*/ 113 w 96"/>
                <a:gd name="T19" fmla="*/ 0 h 179"/>
                <a:gd name="T20" fmla="*/ 119 w 96"/>
                <a:gd name="T21" fmla="*/ 25 h 179"/>
                <a:gd name="T22" fmla="*/ 76 w 96"/>
                <a:gd name="T23" fmla="*/ 125 h 179"/>
                <a:gd name="T24" fmla="*/ 6 w 96"/>
                <a:gd name="T25" fmla="*/ 215 h 179"/>
                <a:gd name="T26" fmla="*/ 0 w 96"/>
                <a:gd name="T27" fmla="*/ 202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96"/>
                <a:gd name="T43" fmla="*/ 0 h 179"/>
                <a:gd name="T44" fmla="*/ 96 w 96"/>
                <a:gd name="T45" fmla="*/ 179 h 17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96" h="179">
                  <a:moveTo>
                    <a:pt x="0" y="167"/>
                  </a:moveTo>
                  <a:lnTo>
                    <a:pt x="0" y="119"/>
                  </a:lnTo>
                  <a:lnTo>
                    <a:pt x="8" y="105"/>
                  </a:lnTo>
                  <a:lnTo>
                    <a:pt x="37" y="91"/>
                  </a:lnTo>
                  <a:lnTo>
                    <a:pt x="64" y="51"/>
                  </a:lnTo>
                  <a:lnTo>
                    <a:pt x="28" y="38"/>
                  </a:lnTo>
                  <a:lnTo>
                    <a:pt x="16" y="14"/>
                  </a:lnTo>
                  <a:lnTo>
                    <a:pt x="21" y="6"/>
                  </a:lnTo>
                  <a:lnTo>
                    <a:pt x="36" y="21"/>
                  </a:lnTo>
                  <a:lnTo>
                    <a:pt x="90" y="0"/>
                  </a:lnTo>
                  <a:lnTo>
                    <a:pt x="95" y="21"/>
                  </a:lnTo>
                  <a:lnTo>
                    <a:pt x="61" y="104"/>
                  </a:lnTo>
                  <a:lnTo>
                    <a:pt x="5" y="178"/>
                  </a:lnTo>
                  <a:lnTo>
                    <a:pt x="0" y="16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09" name="Freeform 225"/>
            <p:cNvSpPr>
              <a:spLocks/>
            </p:cNvSpPr>
            <p:nvPr/>
          </p:nvSpPr>
          <p:spPr bwMode="auto">
            <a:xfrm>
              <a:off x="3978" y="2781"/>
              <a:ext cx="91" cy="115"/>
            </a:xfrm>
            <a:custGeom>
              <a:avLst/>
              <a:gdLst>
                <a:gd name="T0" fmla="*/ 0 w 73"/>
                <a:gd name="T1" fmla="*/ 35 h 95"/>
                <a:gd name="T2" fmla="*/ 20 w 73"/>
                <a:gd name="T3" fmla="*/ 36 h 95"/>
                <a:gd name="T4" fmla="*/ 41 w 73"/>
                <a:gd name="T5" fmla="*/ 15 h 95"/>
                <a:gd name="T6" fmla="*/ 41 w 73"/>
                <a:gd name="T7" fmla="*/ 6 h 95"/>
                <a:gd name="T8" fmla="*/ 60 w 73"/>
                <a:gd name="T9" fmla="*/ 0 h 95"/>
                <a:gd name="T10" fmla="*/ 87 w 73"/>
                <a:gd name="T11" fmla="*/ 12 h 95"/>
                <a:gd name="T12" fmla="*/ 90 w 73"/>
                <a:gd name="T13" fmla="*/ 28 h 95"/>
                <a:gd name="T14" fmla="*/ 89 w 73"/>
                <a:gd name="T15" fmla="*/ 70 h 95"/>
                <a:gd name="T16" fmla="*/ 75 w 73"/>
                <a:gd name="T17" fmla="*/ 114 h 95"/>
                <a:gd name="T18" fmla="*/ 47 w 73"/>
                <a:gd name="T19" fmla="*/ 107 h 95"/>
                <a:gd name="T20" fmla="*/ 32 w 73"/>
                <a:gd name="T21" fmla="*/ 96 h 95"/>
                <a:gd name="T22" fmla="*/ 0 w 73"/>
                <a:gd name="T23" fmla="*/ 35 h 9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73"/>
                <a:gd name="T37" fmla="*/ 0 h 95"/>
                <a:gd name="T38" fmla="*/ 73 w 73"/>
                <a:gd name="T39" fmla="*/ 95 h 9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73" h="95">
                  <a:moveTo>
                    <a:pt x="0" y="29"/>
                  </a:moveTo>
                  <a:lnTo>
                    <a:pt x="16" y="30"/>
                  </a:lnTo>
                  <a:lnTo>
                    <a:pt x="33" y="12"/>
                  </a:lnTo>
                  <a:lnTo>
                    <a:pt x="33" y="5"/>
                  </a:lnTo>
                  <a:lnTo>
                    <a:pt x="48" y="0"/>
                  </a:lnTo>
                  <a:lnTo>
                    <a:pt x="70" y="10"/>
                  </a:lnTo>
                  <a:lnTo>
                    <a:pt x="72" y="23"/>
                  </a:lnTo>
                  <a:lnTo>
                    <a:pt x="71" y="58"/>
                  </a:lnTo>
                  <a:lnTo>
                    <a:pt x="60" y="94"/>
                  </a:lnTo>
                  <a:lnTo>
                    <a:pt x="38" y="88"/>
                  </a:lnTo>
                  <a:lnTo>
                    <a:pt x="26" y="79"/>
                  </a:lnTo>
                  <a:lnTo>
                    <a:pt x="0" y="2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10" name="Freeform 226"/>
            <p:cNvSpPr>
              <a:spLocks/>
            </p:cNvSpPr>
            <p:nvPr/>
          </p:nvSpPr>
          <p:spPr bwMode="auto">
            <a:xfrm>
              <a:off x="3822" y="2803"/>
              <a:ext cx="157" cy="201"/>
            </a:xfrm>
            <a:custGeom>
              <a:avLst/>
              <a:gdLst>
                <a:gd name="T0" fmla="*/ 0 w 127"/>
                <a:gd name="T1" fmla="*/ 7 h 168"/>
                <a:gd name="T2" fmla="*/ 20 w 127"/>
                <a:gd name="T3" fmla="*/ 0 h 168"/>
                <a:gd name="T4" fmla="*/ 112 w 127"/>
                <a:gd name="T5" fmla="*/ 19 h 168"/>
                <a:gd name="T6" fmla="*/ 134 w 127"/>
                <a:gd name="T7" fmla="*/ 11 h 168"/>
                <a:gd name="T8" fmla="*/ 156 w 127"/>
                <a:gd name="T9" fmla="*/ 14 h 168"/>
                <a:gd name="T10" fmla="*/ 137 w 127"/>
                <a:gd name="T11" fmla="*/ 29 h 168"/>
                <a:gd name="T12" fmla="*/ 130 w 127"/>
                <a:gd name="T13" fmla="*/ 19 h 168"/>
                <a:gd name="T14" fmla="*/ 108 w 127"/>
                <a:gd name="T15" fmla="*/ 25 h 168"/>
                <a:gd name="T16" fmla="*/ 108 w 127"/>
                <a:gd name="T17" fmla="*/ 83 h 168"/>
                <a:gd name="T18" fmla="*/ 96 w 127"/>
                <a:gd name="T19" fmla="*/ 83 h 168"/>
                <a:gd name="T20" fmla="*/ 96 w 127"/>
                <a:gd name="T21" fmla="*/ 127 h 168"/>
                <a:gd name="T22" fmla="*/ 96 w 127"/>
                <a:gd name="T23" fmla="*/ 190 h 168"/>
                <a:gd name="T24" fmla="*/ 85 w 127"/>
                <a:gd name="T25" fmla="*/ 200 h 168"/>
                <a:gd name="T26" fmla="*/ 70 w 127"/>
                <a:gd name="T27" fmla="*/ 200 h 168"/>
                <a:gd name="T28" fmla="*/ 63 w 127"/>
                <a:gd name="T29" fmla="*/ 187 h 168"/>
                <a:gd name="T30" fmla="*/ 57 w 127"/>
                <a:gd name="T31" fmla="*/ 194 h 168"/>
                <a:gd name="T32" fmla="*/ 42 w 127"/>
                <a:gd name="T33" fmla="*/ 172 h 168"/>
                <a:gd name="T34" fmla="*/ 33 w 127"/>
                <a:gd name="T35" fmla="*/ 102 h 168"/>
                <a:gd name="T36" fmla="*/ 33 w 127"/>
                <a:gd name="T37" fmla="*/ 93 h 168"/>
                <a:gd name="T38" fmla="*/ 0 w 127"/>
                <a:gd name="T39" fmla="*/ 7 h 16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27"/>
                <a:gd name="T61" fmla="*/ 0 h 168"/>
                <a:gd name="T62" fmla="*/ 127 w 127"/>
                <a:gd name="T63" fmla="*/ 168 h 16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27" h="168">
                  <a:moveTo>
                    <a:pt x="0" y="6"/>
                  </a:moveTo>
                  <a:lnTo>
                    <a:pt x="16" y="0"/>
                  </a:lnTo>
                  <a:lnTo>
                    <a:pt x="91" y="16"/>
                  </a:lnTo>
                  <a:lnTo>
                    <a:pt x="108" y="9"/>
                  </a:lnTo>
                  <a:lnTo>
                    <a:pt x="126" y="12"/>
                  </a:lnTo>
                  <a:lnTo>
                    <a:pt x="111" y="24"/>
                  </a:lnTo>
                  <a:lnTo>
                    <a:pt x="105" y="16"/>
                  </a:lnTo>
                  <a:lnTo>
                    <a:pt x="87" y="21"/>
                  </a:lnTo>
                  <a:lnTo>
                    <a:pt x="87" y="69"/>
                  </a:lnTo>
                  <a:lnTo>
                    <a:pt x="78" y="69"/>
                  </a:lnTo>
                  <a:lnTo>
                    <a:pt x="78" y="106"/>
                  </a:lnTo>
                  <a:lnTo>
                    <a:pt x="78" y="159"/>
                  </a:lnTo>
                  <a:lnTo>
                    <a:pt x="69" y="167"/>
                  </a:lnTo>
                  <a:lnTo>
                    <a:pt x="57" y="167"/>
                  </a:lnTo>
                  <a:lnTo>
                    <a:pt x="51" y="156"/>
                  </a:lnTo>
                  <a:lnTo>
                    <a:pt x="46" y="162"/>
                  </a:lnTo>
                  <a:lnTo>
                    <a:pt x="34" y="144"/>
                  </a:lnTo>
                  <a:lnTo>
                    <a:pt x="27" y="85"/>
                  </a:lnTo>
                  <a:lnTo>
                    <a:pt x="27" y="78"/>
                  </a:lnTo>
                  <a:lnTo>
                    <a:pt x="0" y="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11" name="Freeform 227"/>
            <p:cNvSpPr>
              <a:spLocks/>
            </p:cNvSpPr>
            <p:nvPr/>
          </p:nvSpPr>
          <p:spPr bwMode="auto">
            <a:xfrm>
              <a:off x="3497" y="2088"/>
              <a:ext cx="96" cy="112"/>
            </a:xfrm>
            <a:custGeom>
              <a:avLst/>
              <a:gdLst>
                <a:gd name="T0" fmla="*/ 0 w 78"/>
                <a:gd name="T1" fmla="*/ 111 h 93"/>
                <a:gd name="T2" fmla="*/ 44 w 78"/>
                <a:gd name="T3" fmla="*/ 0 h 93"/>
                <a:gd name="T4" fmla="*/ 92 w 78"/>
                <a:gd name="T5" fmla="*/ 2 h 93"/>
                <a:gd name="T6" fmla="*/ 95 w 78"/>
                <a:gd name="T7" fmla="*/ 7 h 93"/>
                <a:gd name="T8" fmla="*/ 92 w 78"/>
                <a:gd name="T9" fmla="*/ 29 h 93"/>
                <a:gd name="T10" fmla="*/ 57 w 78"/>
                <a:gd name="T11" fmla="*/ 28 h 93"/>
                <a:gd name="T12" fmla="*/ 55 w 78"/>
                <a:gd name="T13" fmla="*/ 70 h 93"/>
                <a:gd name="T14" fmla="*/ 44 w 78"/>
                <a:gd name="T15" fmla="*/ 78 h 93"/>
                <a:gd name="T16" fmla="*/ 44 w 78"/>
                <a:gd name="T17" fmla="*/ 104 h 93"/>
                <a:gd name="T18" fmla="*/ 0 w 78"/>
                <a:gd name="T19" fmla="*/ 111 h 9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8"/>
                <a:gd name="T31" fmla="*/ 0 h 93"/>
                <a:gd name="T32" fmla="*/ 78 w 78"/>
                <a:gd name="T33" fmla="*/ 93 h 9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8" h="93">
                  <a:moveTo>
                    <a:pt x="0" y="92"/>
                  </a:moveTo>
                  <a:lnTo>
                    <a:pt x="36" y="0"/>
                  </a:lnTo>
                  <a:lnTo>
                    <a:pt x="75" y="2"/>
                  </a:lnTo>
                  <a:lnTo>
                    <a:pt x="77" y="6"/>
                  </a:lnTo>
                  <a:lnTo>
                    <a:pt x="75" y="24"/>
                  </a:lnTo>
                  <a:lnTo>
                    <a:pt x="46" y="23"/>
                  </a:lnTo>
                  <a:lnTo>
                    <a:pt x="45" y="58"/>
                  </a:lnTo>
                  <a:lnTo>
                    <a:pt x="36" y="65"/>
                  </a:lnTo>
                  <a:lnTo>
                    <a:pt x="36" y="86"/>
                  </a:lnTo>
                  <a:lnTo>
                    <a:pt x="0" y="9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12" name="Freeform 228"/>
            <p:cNvSpPr>
              <a:spLocks/>
            </p:cNvSpPr>
            <p:nvPr/>
          </p:nvSpPr>
          <p:spPr bwMode="auto">
            <a:xfrm>
              <a:off x="3942" y="2167"/>
              <a:ext cx="192" cy="312"/>
            </a:xfrm>
            <a:custGeom>
              <a:avLst/>
              <a:gdLst>
                <a:gd name="T0" fmla="*/ 0 w 155"/>
                <a:gd name="T1" fmla="*/ 163 h 260"/>
                <a:gd name="T2" fmla="*/ 9 w 155"/>
                <a:gd name="T3" fmla="*/ 194 h 260"/>
                <a:gd name="T4" fmla="*/ 17 w 155"/>
                <a:gd name="T5" fmla="*/ 229 h 260"/>
                <a:gd name="T6" fmla="*/ 36 w 155"/>
                <a:gd name="T7" fmla="*/ 241 h 260"/>
                <a:gd name="T8" fmla="*/ 64 w 155"/>
                <a:gd name="T9" fmla="*/ 287 h 260"/>
                <a:gd name="T10" fmla="*/ 104 w 155"/>
                <a:gd name="T11" fmla="*/ 311 h 260"/>
                <a:gd name="T12" fmla="*/ 139 w 155"/>
                <a:gd name="T13" fmla="*/ 305 h 260"/>
                <a:gd name="T14" fmla="*/ 160 w 155"/>
                <a:gd name="T15" fmla="*/ 295 h 260"/>
                <a:gd name="T16" fmla="*/ 147 w 155"/>
                <a:gd name="T17" fmla="*/ 263 h 260"/>
                <a:gd name="T18" fmla="*/ 126 w 155"/>
                <a:gd name="T19" fmla="*/ 244 h 260"/>
                <a:gd name="T20" fmla="*/ 140 w 155"/>
                <a:gd name="T21" fmla="*/ 232 h 260"/>
                <a:gd name="T22" fmla="*/ 141 w 155"/>
                <a:gd name="T23" fmla="*/ 203 h 260"/>
                <a:gd name="T24" fmla="*/ 165 w 155"/>
                <a:gd name="T25" fmla="*/ 164 h 260"/>
                <a:gd name="T26" fmla="*/ 173 w 155"/>
                <a:gd name="T27" fmla="*/ 97 h 260"/>
                <a:gd name="T28" fmla="*/ 191 w 155"/>
                <a:gd name="T29" fmla="*/ 82 h 260"/>
                <a:gd name="T30" fmla="*/ 177 w 155"/>
                <a:gd name="T31" fmla="*/ 67 h 260"/>
                <a:gd name="T32" fmla="*/ 172 w 155"/>
                <a:gd name="T33" fmla="*/ 17 h 260"/>
                <a:gd name="T34" fmla="*/ 157 w 155"/>
                <a:gd name="T35" fmla="*/ 0 h 260"/>
                <a:gd name="T36" fmla="*/ 139 w 155"/>
                <a:gd name="T37" fmla="*/ 22 h 260"/>
                <a:gd name="T38" fmla="*/ 35 w 155"/>
                <a:gd name="T39" fmla="*/ 17 h 260"/>
                <a:gd name="T40" fmla="*/ 35 w 155"/>
                <a:gd name="T41" fmla="*/ 49 h 260"/>
                <a:gd name="T42" fmla="*/ 24 w 155"/>
                <a:gd name="T43" fmla="*/ 49 h 260"/>
                <a:gd name="T44" fmla="*/ 24 w 155"/>
                <a:gd name="T45" fmla="*/ 59 h 260"/>
                <a:gd name="T46" fmla="*/ 24 w 155"/>
                <a:gd name="T47" fmla="*/ 118 h 260"/>
                <a:gd name="T48" fmla="*/ 11 w 155"/>
                <a:gd name="T49" fmla="*/ 121 h 260"/>
                <a:gd name="T50" fmla="*/ 0 w 155"/>
                <a:gd name="T51" fmla="*/ 163 h 26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5"/>
                <a:gd name="T79" fmla="*/ 0 h 260"/>
                <a:gd name="T80" fmla="*/ 155 w 155"/>
                <a:gd name="T81" fmla="*/ 260 h 26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5" h="260">
                  <a:moveTo>
                    <a:pt x="0" y="136"/>
                  </a:moveTo>
                  <a:lnTo>
                    <a:pt x="7" y="162"/>
                  </a:lnTo>
                  <a:lnTo>
                    <a:pt x="14" y="191"/>
                  </a:lnTo>
                  <a:lnTo>
                    <a:pt x="29" y="201"/>
                  </a:lnTo>
                  <a:lnTo>
                    <a:pt x="52" y="239"/>
                  </a:lnTo>
                  <a:lnTo>
                    <a:pt x="84" y="259"/>
                  </a:lnTo>
                  <a:lnTo>
                    <a:pt x="112" y="254"/>
                  </a:lnTo>
                  <a:lnTo>
                    <a:pt x="129" y="246"/>
                  </a:lnTo>
                  <a:lnTo>
                    <a:pt x="119" y="219"/>
                  </a:lnTo>
                  <a:lnTo>
                    <a:pt x="102" y="203"/>
                  </a:lnTo>
                  <a:lnTo>
                    <a:pt x="113" y="193"/>
                  </a:lnTo>
                  <a:lnTo>
                    <a:pt x="114" y="169"/>
                  </a:lnTo>
                  <a:lnTo>
                    <a:pt x="133" y="137"/>
                  </a:lnTo>
                  <a:lnTo>
                    <a:pt x="140" y="81"/>
                  </a:lnTo>
                  <a:lnTo>
                    <a:pt x="154" y="68"/>
                  </a:lnTo>
                  <a:lnTo>
                    <a:pt x="143" y="56"/>
                  </a:lnTo>
                  <a:lnTo>
                    <a:pt x="139" y="14"/>
                  </a:lnTo>
                  <a:lnTo>
                    <a:pt x="127" y="0"/>
                  </a:lnTo>
                  <a:lnTo>
                    <a:pt x="112" y="18"/>
                  </a:lnTo>
                  <a:lnTo>
                    <a:pt x="28" y="14"/>
                  </a:lnTo>
                  <a:lnTo>
                    <a:pt x="28" y="41"/>
                  </a:lnTo>
                  <a:lnTo>
                    <a:pt x="19" y="41"/>
                  </a:lnTo>
                  <a:lnTo>
                    <a:pt x="19" y="49"/>
                  </a:lnTo>
                  <a:lnTo>
                    <a:pt x="19" y="98"/>
                  </a:lnTo>
                  <a:lnTo>
                    <a:pt x="9" y="101"/>
                  </a:lnTo>
                  <a:lnTo>
                    <a:pt x="0" y="136"/>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213" name="Freeform 229"/>
            <p:cNvSpPr>
              <a:spLocks/>
            </p:cNvSpPr>
            <p:nvPr/>
          </p:nvSpPr>
          <p:spPr bwMode="auto">
            <a:xfrm>
              <a:off x="4046" y="2946"/>
              <a:ext cx="30" cy="28"/>
            </a:xfrm>
            <a:custGeom>
              <a:avLst/>
              <a:gdLst>
                <a:gd name="T0" fmla="*/ 0 w 25"/>
                <a:gd name="T1" fmla="*/ 15 h 23"/>
                <a:gd name="T2" fmla="*/ 16 w 25"/>
                <a:gd name="T3" fmla="*/ 27 h 23"/>
                <a:gd name="T4" fmla="*/ 29 w 25"/>
                <a:gd name="T5" fmla="*/ 17 h 23"/>
                <a:gd name="T6" fmla="*/ 25 w 25"/>
                <a:gd name="T7" fmla="*/ 0 h 23"/>
                <a:gd name="T8" fmla="*/ 0 w 25"/>
                <a:gd name="T9" fmla="*/ 15 h 23"/>
                <a:gd name="T10" fmla="*/ 0 60000 65536"/>
                <a:gd name="T11" fmla="*/ 0 60000 65536"/>
                <a:gd name="T12" fmla="*/ 0 60000 65536"/>
                <a:gd name="T13" fmla="*/ 0 60000 65536"/>
                <a:gd name="T14" fmla="*/ 0 60000 65536"/>
                <a:gd name="T15" fmla="*/ 0 w 25"/>
                <a:gd name="T16" fmla="*/ 0 h 23"/>
                <a:gd name="T17" fmla="*/ 25 w 25"/>
                <a:gd name="T18" fmla="*/ 23 h 23"/>
              </a:gdLst>
              <a:ahLst/>
              <a:cxnLst>
                <a:cxn ang="T10">
                  <a:pos x="T0" y="T1"/>
                </a:cxn>
                <a:cxn ang="T11">
                  <a:pos x="T2" y="T3"/>
                </a:cxn>
                <a:cxn ang="T12">
                  <a:pos x="T4" y="T5"/>
                </a:cxn>
                <a:cxn ang="T13">
                  <a:pos x="T6" y="T7"/>
                </a:cxn>
                <a:cxn ang="T14">
                  <a:pos x="T8" y="T9"/>
                </a:cxn>
              </a:cxnLst>
              <a:rect l="T15" t="T16" r="T17" b="T18"/>
              <a:pathLst>
                <a:path w="25" h="23">
                  <a:moveTo>
                    <a:pt x="0" y="12"/>
                  </a:moveTo>
                  <a:lnTo>
                    <a:pt x="13" y="22"/>
                  </a:lnTo>
                  <a:lnTo>
                    <a:pt x="24" y="14"/>
                  </a:lnTo>
                  <a:lnTo>
                    <a:pt x="21" y="0"/>
                  </a:lnTo>
                  <a:lnTo>
                    <a:pt x="0" y="12"/>
                  </a:lnTo>
                </a:path>
              </a:pathLst>
            </a:custGeom>
            <a:solidFill>
              <a:srgbClr val="0080FF"/>
            </a:solidFill>
            <a:ln w="12699" cap="rnd" cmpd="sng">
              <a:solidFill>
                <a:srgbClr val="000000"/>
              </a:solidFill>
              <a:prstDash val="solid"/>
              <a:round/>
              <a:headEnd/>
              <a:tailEnd/>
            </a:ln>
          </p:spPr>
          <p:txBody>
            <a:bodyPr/>
            <a:lstStyle/>
            <a:p>
              <a:endParaRPr lang="it-IT"/>
            </a:p>
          </p:txBody>
        </p:sp>
        <p:sp>
          <p:nvSpPr>
            <p:cNvPr id="42214" name="Freeform 230"/>
            <p:cNvSpPr>
              <a:spLocks/>
            </p:cNvSpPr>
            <p:nvPr/>
          </p:nvSpPr>
          <p:spPr bwMode="auto">
            <a:xfrm>
              <a:off x="4031" y="2549"/>
              <a:ext cx="123" cy="169"/>
            </a:xfrm>
            <a:custGeom>
              <a:avLst/>
              <a:gdLst>
                <a:gd name="T0" fmla="*/ 0 w 99"/>
                <a:gd name="T1" fmla="*/ 54 h 141"/>
                <a:gd name="T2" fmla="*/ 0 w 99"/>
                <a:gd name="T3" fmla="*/ 86 h 141"/>
                <a:gd name="T4" fmla="*/ 15 w 99"/>
                <a:gd name="T5" fmla="*/ 119 h 141"/>
                <a:gd name="T6" fmla="*/ 35 w 99"/>
                <a:gd name="T7" fmla="*/ 134 h 141"/>
                <a:gd name="T8" fmla="*/ 47 w 99"/>
                <a:gd name="T9" fmla="*/ 137 h 141"/>
                <a:gd name="T10" fmla="*/ 60 w 99"/>
                <a:gd name="T11" fmla="*/ 168 h 141"/>
                <a:gd name="T12" fmla="*/ 104 w 99"/>
                <a:gd name="T13" fmla="*/ 164 h 141"/>
                <a:gd name="T14" fmla="*/ 122 w 99"/>
                <a:gd name="T15" fmla="*/ 150 h 141"/>
                <a:gd name="T16" fmla="*/ 104 w 99"/>
                <a:gd name="T17" fmla="*/ 84 h 141"/>
                <a:gd name="T18" fmla="*/ 108 w 99"/>
                <a:gd name="T19" fmla="*/ 59 h 141"/>
                <a:gd name="T20" fmla="*/ 50 w 99"/>
                <a:gd name="T21" fmla="*/ 0 h 141"/>
                <a:gd name="T22" fmla="*/ 35 w 99"/>
                <a:gd name="T23" fmla="*/ 30 h 141"/>
                <a:gd name="T24" fmla="*/ 30 w 99"/>
                <a:gd name="T25" fmla="*/ 22 h 141"/>
                <a:gd name="T26" fmla="*/ 25 w 99"/>
                <a:gd name="T27" fmla="*/ 29 h 141"/>
                <a:gd name="T28" fmla="*/ 24 w 99"/>
                <a:gd name="T29" fmla="*/ 0 h 141"/>
                <a:gd name="T30" fmla="*/ 9 w 99"/>
                <a:gd name="T31" fmla="*/ 2 h 141"/>
                <a:gd name="T32" fmla="*/ 11 w 99"/>
                <a:gd name="T33" fmla="*/ 23 h 141"/>
                <a:gd name="T34" fmla="*/ 12 w 99"/>
                <a:gd name="T35" fmla="*/ 36 h 141"/>
                <a:gd name="T36" fmla="*/ 0 w 99"/>
                <a:gd name="T37" fmla="*/ 54 h 14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99"/>
                <a:gd name="T58" fmla="*/ 0 h 141"/>
                <a:gd name="T59" fmla="*/ 99 w 99"/>
                <a:gd name="T60" fmla="*/ 141 h 14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99" h="141">
                  <a:moveTo>
                    <a:pt x="0" y="45"/>
                  </a:moveTo>
                  <a:lnTo>
                    <a:pt x="0" y="72"/>
                  </a:lnTo>
                  <a:lnTo>
                    <a:pt x="12" y="99"/>
                  </a:lnTo>
                  <a:lnTo>
                    <a:pt x="28" y="112"/>
                  </a:lnTo>
                  <a:lnTo>
                    <a:pt x="38" y="114"/>
                  </a:lnTo>
                  <a:lnTo>
                    <a:pt x="48" y="140"/>
                  </a:lnTo>
                  <a:lnTo>
                    <a:pt x="84" y="137"/>
                  </a:lnTo>
                  <a:lnTo>
                    <a:pt x="98" y="125"/>
                  </a:lnTo>
                  <a:lnTo>
                    <a:pt x="84" y="70"/>
                  </a:lnTo>
                  <a:lnTo>
                    <a:pt x="87" y="49"/>
                  </a:lnTo>
                  <a:lnTo>
                    <a:pt x="40" y="0"/>
                  </a:lnTo>
                  <a:lnTo>
                    <a:pt x="28" y="25"/>
                  </a:lnTo>
                  <a:lnTo>
                    <a:pt x="24" y="18"/>
                  </a:lnTo>
                  <a:lnTo>
                    <a:pt x="20" y="24"/>
                  </a:lnTo>
                  <a:lnTo>
                    <a:pt x="19" y="0"/>
                  </a:lnTo>
                  <a:lnTo>
                    <a:pt x="7" y="2"/>
                  </a:lnTo>
                  <a:lnTo>
                    <a:pt x="9" y="19"/>
                  </a:lnTo>
                  <a:lnTo>
                    <a:pt x="10" y="30"/>
                  </a:lnTo>
                  <a:lnTo>
                    <a:pt x="0" y="4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15" name="Freeform 231"/>
            <p:cNvSpPr>
              <a:spLocks/>
            </p:cNvSpPr>
            <p:nvPr/>
          </p:nvSpPr>
          <p:spPr bwMode="auto">
            <a:xfrm>
              <a:off x="3689" y="2358"/>
              <a:ext cx="31" cy="83"/>
            </a:xfrm>
            <a:custGeom>
              <a:avLst/>
              <a:gdLst>
                <a:gd name="T0" fmla="*/ 0 w 25"/>
                <a:gd name="T1" fmla="*/ 0 h 69"/>
                <a:gd name="T2" fmla="*/ 12 w 25"/>
                <a:gd name="T3" fmla="*/ 5 h 69"/>
                <a:gd name="T4" fmla="*/ 30 w 25"/>
                <a:gd name="T5" fmla="*/ 78 h 69"/>
                <a:gd name="T6" fmla="*/ 20 w 25"/>
                <a:gd name="T7" fmla="*/ 82 h 69"/>
                <a:gd name="T8" fmla="*/ 0 w 25"/>
                <a:gd name="T9" fmla="*/ 0 h 69"/>
                <a:gd name="T10" fmla="*/ 0 60000 65536"/>
                <a:gd name="T11" fmla="*/ 0 60000 65536"/>
                <a:gd name="T12" fmla="*/ 0 60000 65536"/>
                <a:gd name="T13" fmla="*/ 0 60000 65536"/>
                <a:gd name="T14" fmla="*/ 0 60000 65536"/>
                <a:gd name="T15" fmla="*/ 0 w 25"/>
                <a:gd name="T16" fmla="*/ 0 h 69"/>
                <a:gd name="T17" fmla="*/ 25 w 25"/>
                <a:gd name="T18" fmla="*/ 69 h 69"/>
              </a:gdLst>
              <a:ahLst/>
              <a:cxnLst>
                <a:cxn ang="T10">
                  <a:pos x="T0" y="T1"/>
                </a:cxn>
                <a:cxn ang="T11">
                  <a:pos x="T2" y="T3"/>
                </a:cxn>
                <a:cxn ang="T12">
                  <a:pos x="T4" y="T5"/>
                </a:cxn>
                <a:cxn ang="T13">
                  <a:pos x="T6" y="T7"/>
                </a:cxn>
                <a:cxn ang="T14">
                  <a:pos x="T8" y="T9"/>
                </a:cxn>
              </a:cxnLst>
              <a:rect l="T15" t="T16" r="T17" b="T18"/>
              <a:pathLst>
                <a:path w="25" h="69">
                  <a:moveTo>
                    <a:pt x="0" y="0"/>
                  </a:moveTo>
                  <a:lnTo>
                    <a:pt x="10" y="4"/>
                  </a:lnTo>
                  <a:lnTo>
                    <a:pt x="24" y="65"/>
                  </a:lnTo>
                  <a:lnTo>
                    <a:pt x="16" y="68"/>
                  </a:lnTo>
                  <a:lnTo>
                    <a:pt x="0" y="0"/>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16" name="Freeform 232"/>
            <p:cNvSpPr>
              <a:spLocks/>
            </p:cNvSpPr>
            <p:nvPr/>
          </p:nvSpPr>
          <p:spPr bwMode="auto">
            <a:xfrm>
              <a:off x="4031" y="2471"/>
              <a:ext cx="62" cy="84"/>
            </a:xfrm>
            <a:custGeom>
              <a:avLst/>
              <a:gdLst>
                <a:gd name="T0" fmla="*/ 0 w 49"/>
                <a:gd name="T1" fmla="*/ 83 h 70"/>
                <a:gd name="T2" fmla="*/ 9 w 49"/>
                <a:gd name="T3" fmla="*/ 79 h 70"/>
                <a:gd name="T4" fmla="*/ 24 w 49"/>
                <a:gd name="T5" fmla="*/ 77 h 70"/>
                <a:gd name="T6" fmla="*/ 25 w 49"/>
                <a:gd name="T7" fmla="*/ 66 h 70"/>
                <a:gd name="T8" fmla="*/ 48 w 49"/>
                <a:gd name="T9" fmla="*/ 59 h 70"/>
                <a:gd name="T10" fmla="*/ 61 w 49"/>
                <a:gd name="T11" fmla="*/ 30 h 70"/>
                <a:gd name="T12" fmla="*/ 48 w 49"/>
                <a:gd name="T13" fmla="*/ 0 h 70"/>
                <a:gd name="T14" fmla="*/ 14 w 49"/>
                <a:gd name="T15" fmla="*/ 6 h 70"/>
                <a:gd name="T16" fmla="*/ 18 w 49"/>
                <a:gd name="T17" fmla="*/ 28 h 70"/>
                <a:gd name="T18" fmla="*/ 10 w 49"/>
                <a:gd name="T19" fmla="*/ 43 h 70"/>
                <a:gd name="T20" fmla="*/ 0 w 49"/>
                <a:gd name="T21" fmla="*/ 83 h 7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9"/>
                <a:gd name="T34" fmla="*/ 0 h 70"/>
                <a:gd name="T35" fmla="*/ 49 w 49"/>
                <a:gd name="T36" fmla="*/ 70 h 7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9" h="70">
                  <a:moveTo>
                    <a:pt x="0" y="69"/>
                  </a:moveTo>
                  <a:lnTo>
                    <a:pt x="7" y="66"/>
                  </a:lnTo>
                  <a:lnTo>
                    <a:pt x="19" y="64"/>
                  </a:lnTo>
                  <a:lnTo>
                    <a:pt x="20" y="55"/>
                  </a:lnTo>
                  <a:lnTo>
                    <a:pt x="38" y="49"/>
                  </a:lnTo>
                  <a:lnTo>
                    <a:pt x="48" y="25"/>
                  </a:lnTo>
                  <a:lnTo>
                    <a:pt x="38" y="0"/>
                  </a:lnTo>
                  <a:lnTo>
                    <a:pt x="11" y="5"/>
                  </a:lnTo>
                  <a:lnTo>
                    <a:pt x="14" y="23"/>
                  </a:lnTo>
                  <a:lnTo>
                    <a:pt x="8" y="36"/>
                  </a:lnTo>
                  <a:lnTo>
                    <a:pt x="0" y="69"/>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17" name="Freeform 233"/>
            <p:cNvSpPr>
              <a:spLocks/>
            </p:cNvSpPr>
            <p:nvPr/>
          </p:nvSpPr>
          <p:spPr bwMode="auto">
            <a:xfrm>
              <a:off x="3971" y="2020"/>
              <a:ext cx="129" cy="169"/>
            </a:xfrm>
            <a:custGeom>
              <a:avLst/>
              <a:gdLst>
                <a:gd name="T0" fmla="*/ 0 w 104"/>
                <a:gd name="T1" fmla="*/ 28 h 140"/>
                <a:gd name="T2" fmla="*/ 4 w 104"/>
                <a:gd name="T3" fmla="*/ 163 h 140"/>
                <a:gd name="T4" fmla="*/ 108 w 104"/>
                <a:gd name="T5" fmla="*/ 168 h 140"/>
                <a:gd name="T6" fmla="*/ 125 w 104"/>
                <a:gd name="T7" fmla="*/ 146 h 140"/>
                <a:gd name="T8" fmla="*/ 128 w 104"/>
                <a:gd name="T9" fmla="*/ 132 h 140"/>
                <a:gd name="T10" fmla="*/ 88 w 104"/>
                <a:gd name="T11" fmla="*/ 35 h 140"/>
                <a:gd name="T12" fmla="*/ 108 w 104"/>
                <a:gd name="T13" fmla="*/ 66 h 140"/>
                <a:gd name="T14" fmla="*/ 117 w 104"/>
                <a:gd name="T15" fmla="*/ 40 h 140"/>
                <a:gd name="T16" fmla="*/ 108 w 104"/>
                <a:gd name="T17" fmla="*/ 6 h 140"/>
                <a:gd name="T18" fmla="*/ 83 w 104"/>
                <a:gd name="T19" fmla="*/ 11 h 140"/>
                <a:gd name="T20" fmla="*/ 83 w 104"/>
                <a:gd name="T21" fmla="*/ 2 h 140"/>
                <a:gd name="T22" fmla="*/ 69 w 104"/>
                <a:gd name="T23" fmla="*/ 2 h 140"/>
                <a:gd name="T24" fmla="*/ 48 w 104"/>
                <a:gd name="T25" fmla="*/ 14 h 140"/>
                <a:gd name="T26" fmla="*/ 4 w 104"/>
                <a:gd name="T27" fmla="*/ 0 h 140"/>
                <a:gd name="T28" fmla="*/ 0 w 104"/>
                <a:gd name="T29" fmla="*/ 28 h 14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4"/>
                <a:gd name="T46" fmla="*/ 0 h 140"/>
                <a:gd name="T47" fmla="*/ 104 w 104"/>
                <a:gd name="T48" fmla="*/ 140 h 14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4" h="140">
                  <a:moveTo>
                    <a:pt x="0" y="23"/>
                  </a:moveTo>
                  <a:lnTo>
                    <a:pt x="3" y="135"/>
                  </a:lnTo>
                  <a:lnTo>
                    <a:pt x="87" y="139"/>
                  </a:lnTo>
                  <a:lnTo>
                    <a:pt x="101" y="121"/>
                  </a:lnTo>
                  <a:lnTo>
                    <a:pt x="103" y="109"/>
                  </a:lnTo>
                  <a:lnTo>
                    <a:pt x="71" y="29"/>
                  </a:lnTo>
                  <a:lnTo>
                    <a:pt x="87" y="55"/>
                  </a:lnTo>
                  <a:lnTo>
                    <a:pt x="94" y="33"/>
                  </a:lnTo>
                  <a:lnTo>
                    <a:pt x="87" y="5"/>
                  </a:lnTo>
                  <a:lnTo>
                    <a:pt x="67" y="9"/>
                  </a:lnTo>
                  <a:lnTo>
                    <a:pt x="67" y="2"/>
                  </a:lnTo>
                  <a:lnTo>
                    <a:pt x="56" y="2"/>
                  </a:lnTo>
                  <a:lnTo>
                    <a:pt x="39" y="12"/>
                  </a:lnTo>
                  <a:lnTo>
                    <a:pt x="3" y="0"/>
                  </a:lnTo>
                  <a:lnTo>
                    <a:pt x="0" y="23"/>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218" name="Freeform 234"/>
            <p:cNvSpPr>
              <a:spLocks/>
            </p:cNvSpPr>
            <p:nvPr/>
          </p:nvSpPr>
          <p:spPr bwMode="auto">
            <a:xfrm>
              <a:off x="3630" y="2297"/>
              <a:ext cx="87" cy="88"/>
            </a:xfrm>
            <a:custGeom>
              <a:avLst/>
              <a:gdLst>
                <a:gd name="T0" fmla="*/ 0 w 70"/>
                <a:gd name="T1" fmla="*/ 75 h 73"/>
                <a:gd name="T2" fmla="*/ 6 w 70"/>
                <a:gd name="T3" fmla="*/ 84 h 73"/>
                <a:gd name="T4" fmla="*/ 30 w 70"/>
                <a:gd name="T5" fmla="*/ 87 h 73"/>
                <a:gd name="T6" fmla="*/ 27 w 70"/>
                <a:gd name="T7" fmla="*/ 65 h 73"/>
                <a:gd name="T8" fmla="*/ 57 w 70"/>
                <a:gd name="T9" fmla="*/ 60 h 73"/>
                <a:gd name="T10" fmla="*/ 68 w 70"/>
                <a:gd name="T11" fmla="*/ 65 h 73"/>
                <a:gd name="T12" fmla="*/ 86 w 70"/>
                <a:gd name="T13" fmla="*/ 48 h 73"/>
                <a:gd name="T14" fmla="*/ 63 w 70"/>
                <a:gd name="T15" fmla="*/ 14 h 73"/>
                <a:gd name="T16" fmla="*/ 61 w 70"/>
                <a:gd name="T17" fmla="*/ 0 h 73"/>
                <a:gd name="T18" fmla="*/ 15 w 70"/>
                <a:gd name="T19" fmla="*/ 29 h 73"/>
                <a:gd name="T20" fmla="*/ 0 w 70"/>
                <a:gd name="T21" fmla="*/ 75 h 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
                <a:gd name="T34" fmla="*/ 0 h 73"/>
                <a:gd name="T35" fmla="*/ 70 w 70"/>
                <a:gd name="T36" fmla="*/ 73 h 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 h="73">
                  <a:moveTo>
                    <a:pt x="0" y="62"/>
                  </a:moveTo>
                  <a:lnTo>
                    <a:pt x="5" y="70"/>
                  </a:lnTo>
                  <a:lnTo>
                    <a:pt x="24" y="72"/>
                  </a:lnTo>
                  <a:lnTo>
                    <a:pt x="22" y="54"/>
                  </a:lnTo>
                  <a:lnTo>
                    <a:pt x="46" y="50"/>
                  </a:lnTo>
                  <a:lnTo>
                    <a:pt x="55" y="54"/>
                  </a:lnTo>
                  <a:lnTo>
                    <a:pt x="69" y="40"/>
                  </a:lnTo>
                  <a:lnTo>
                    <a:pt x="51" y="12"/>
                  </a:lnTo>
                  <a:lnTo>
                    <a:pt x="49" y="0"/>
                  </a:lnTo>
                  <a:lnTo>
                    <a:pt x="12" y="24"/>
                  </a:lnTo>
                  <a:lnTo>
                    <a:pt x="0" y="6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19" name="Freeform 235"/>
            <p:cNvSpPr>
              <a:spLocks/>
            </p:cNvSpPr>
            <p:nvPr/>
          </p:nvSpPr>
          <p:spPr bwMode="auto">
            <a:xfrm>
              <a:off x="3943" y="2663"/>
              <a:ext cx="137" cy="156"/>
            </a:xfrm>
            <a:custGeom>
              <a:avLst/>
              <a:gdLst>
                <a:gd name="T0" fmla="*/ 0 w 111"/>
                <a:gd name="T1" fmla="*/ 76 h 130"/>
                <a:gd name="T2" fmla="*/ 0 w 111"/>
                <a:gd name="T3" fmla="*/ 134 h 130"/>
                <a:gd name="T4" fmla="*/ 14 w 111"/>
                <a:gd name="T5" fmla="*/ 150 h 130"/>
                <a:gd name="T6" fmla="*/ 36 w 111"/>
                <a:gd name="T7" fmla="*/ 154 h 130"/>
                <a:gd name="T8" fmla="*/ 56 w 111"/>
                <a:gd name="T9" fmla="*/ 155 h 130"/>
                <a:gd name="T10" fmla="*/ 78 w 111"/>
                <a:gd name="T11" fmla="*/ 133 h 130"/>
                <a:gd name="T12" fmla="*/ 78 w 111"/>
                <a:gd name="T13" fmla="*/ 125 h 130"/>
                <a:gd name="T14" fmla="*/ 96 w 111"/>
                <a:gd name="T15" fmla="*/ 119 h 130"/>
                <a:gd name="T16" fmla="*/ 93 w 111"/>
                <a:gd name="T17" fmla="*/ 110 h 130"/>
                <a:gd name="T18" fmla="*/ 130 w 111"/>
                <a:gd name="T19" fmla="*/ 95 h 130"/>
                <a:gd name="T20" fmla="*/ 125 w 111"/>
                <a:gd name="T21" fmla="*/ 86 h 130"/>
                <a:gd name="T22" fmla="*/ 136 w 111"/>
                <a:gd name="T23" fmla="*/ 40 h 130"/>
                <a:gd name="T24" fmla="*/ 126 w 111"/>
                <a:gd name="T25" fmla="*/ 20 h 130"/>
                <a:gd name="T26" fmla="*/ 105 w 111"/>
                <a:gd name="T27" fmla="*/ 5 h 130"/>
                <a:gd name="T28" fmla="*/ 100 w 111"/>
                <a:gd name="T29" fmla="*/ 0 h 130"/>
                <a:gd name="T30" fmla="*/ 79 w 111"/>
                <a:gd name="T31" fmla="*/ 14 h 130"/>
                <a:gd name="T32" fmla="*/ 77 w 111"/>
                <a:gd name="T33" fmla="*/ 55 h 130"/>
                <a:gd name="T34" fmla="*/ 90 w 111"/>
                <a:gd name="T35" fmla="*/ 64 h 130"/>
                <a:gd name="T36" fmla="*/ 90 w 111"/>
                <a:gd name="T37" fmla="*/ 80 h 130"/>
                <a:gd name="T38" fmla="*/ 23 w 111"/>
                <a:gd name="T39" fmla="*/ 43 h 130"/>
                <a:gd name="T40" fmla="*/ 25 w 111"/>
                <a:gd name="T41" fmla="*/ 76 h 130"/>
                <a:gd name="T42" fmla="*/ 0 w 111"/>
                <a:gd name="T43" fmla="*/ 76 h 13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11"/>
                <a:gd name="T67" fmla="*/ 0 h 130"/>
                <a:gd name="T68" fmla="*/ 111 w 111"/>
                <a:gd name="T69" fmla="*/ 130 h 130"/>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11" h="130">
                  <a:moveTo>
                    <a:pt x="0" y="63"/>
                  </a:moveTo>
                  <a:lnTo>
                    <a:pt x="0" y="112"/>
                  </a:lnTo>
                  <a:lnTo>
                    <a:pt x="11" y="125"/>
                  </a:lnTo>
                  <a:lnTo>
                    <a:pt x="29" y="128"/>
                  </a:lnTo>
                  <a:lnTo>
                    <a:pt x="45" y="129"/>
                  </a:lnTo>
                  <a:lnTo>
                    <a:pt x="63" y="111"/>
                  </a:lnTo>
                  <a:lnTo>
                    <a:pt x="63" y="104"/>
                  </a:lnTo>
                  <a:lnTo>
                    <a:pt x="78" y="99"/>
                  </a:lnTo>
                  <a:lnTo>
                    <a:pt x="75" y="92"/>
                  </a:lnTo>
                  <a:lnTo>
                    <a:pt x="105" y="79"/>
                  </a:lnTo>
                  <a:lnTo>
                    <a:pt x="101" y="72"/>
                  </a:lnTo>
                  <a:lnTo>
                    <a:pt x="110" y="33"/>
                  </a:lnTo>
                  <a:lnTo>
                    <a:pt x="102" y="17"/>
                  </a:lnTo>
                  <a:lnTo>
                    <a:pt x="85" y="4"/>
                  </a:lnTo>
                  <a:lnTo>
                    <a:pt x="81" y="0"/>
                  </a:lnTo>
                  <a:lnTo>
                    <a:pt x="64" y="12"/>
                  </a:lnTo>
                  <a:lnTo>
                    <a:pt x="62" y="46"/>
                  </a:lnTo>
                  <a:lnTo>
                    <a:pt x="73" y="53"/>
                  </a:lnTo>
                  <a:lnTo>
                    <a:pt x="73" y="67"/>
                  </a:lnTo>
                  <a:lnTo>
                    <a:pt x="19" y="36"/>
                  </a:lnTo>
                  <a:lnTo>
                    <a:pt x="20" y="63"/>
                  </a:lnTo>
                  <a:lnTo>
                    <a:pt x="0" y="6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20" name="Freeform 236"/>
            <p:cNvSpPr>
              <a:spLocks/>
            </p:cNvSpPr>
            <p:nvPr/>
          </p:nvSpPr>
          <p:spPr bwMode="auto">
            <a:xfrm>
              <a:off x="3879" y="2888"/>
              <a:ext cx="188" cy="209"/>
            </a:xfrm>
            <a:custGeom>
              <a:avLst/>
              <a:gdLst>
                <a:gd name="T0" fmla="*/ 0 w 151"/>
                <a:gd name="T1" fmla="*/ 109 h 174"/>
                <a:gd name="T2" fmla="*/ 5 w 151"/>
                <a:gd name="T3" fmla="*/ 102 h 174"/>
                <a:gd name="T4" fmla="*/ 12 w 151"/>
                <a:gd name="T5" fmla="*/ 115 h 174"/>
                <a:gd name="T6" fmla="*/ 27 w 151"/>
                <a:gd name="T7" fmla="*/ 115 h 174"/>
                <a:gd name="T8" fmla="*/ 39 w 151"/>
                <a:gd name="T9" fmla="*/ 106 h 174"/>
                <a:gd name="T10" fmla="*/ 39 w 151"/>
                <a:gd name="T11" fmla="*/ 42 h 174"/>
                <a:gd name="T12" fmla="*/ 47 w 151"/>
                <a:gd name="T13" fmla="*/ 58 h 174"/>
                <a:gd name="T14" fmla="*/ 47 w 151"/>
                <a:gd name="T15" fmla="*/ 76 h 174"/>
                <a:gd name="T16" fmla="*/ 63 w 151"/>
                <a:gd name="T17" fmla="*/ 76 h 174"/>
                <a:gd name="T18" fmla="*/ 77 w 151"/>
                <a:gd name="T19" fmla="*/ 55 h 174"/>
                <a:gd name="T20" fmla="*/ 102 w 151"/>
                <a:gd name="T21" fmla="*/ 55 h 174"/>
                <a:gd name="T22" fmla="*/ 146 w 151"/>
                <a:gd name="T23" fmla="*/ 0 h 174"/>
                <a:gd name="T24" fmla="*/ 173 w 151"/>
                <a:gd name="T25" fmla="*/ 7 h 174"/>
                <a:gd name="T26" fmla="*/ 177 w 151"/>
                <a:gd name="T27" fmla="*/ 59 h 174"/>
                <a:gd name="T28" fmla="*/ 164 w 151"/>
                <a:gd name="T29" fmla="*/ 73 h 174"/>
                <a:gd name="T30" fmla="*/ 172 w 151"/>
                <a:gd name="T31" fmla="*/ 85 h 174"/>
                <a:gd name="T32" fmla="*/ 178 w 151"/>
                <a:gd name="T33" fmla="*/ 76 h 174"/>
                <a:gd name="T34" fmla="*/ 187 w 151"/>
                <a:gd name="T35" fmla="*/ 76 h 174"/>
                <a:gd name="T36" fmla="*/ 182 w 151"/>
                <a:gd name="T37" fmla="*/ 106 h 174"/>
                <a:gd name="T38" fmla="*/ 154 w 151"/>
                <a:gd name="T39" fmla="*/ 153 h 174"/>
                <a:gd name="T40" fmla="*/ 121 w 151"/>
                <a:gd name="T41" fmla="*/ 193 h 174"/>
                <a:gd name="T42" fmla="*/ 95 w 151"/>
                <a:gd name="T43" fmla="*/ 207 h 174"/>
                <a:gd name="T44" fmla="*/ 21 w 151"/>
                <a:gd name="T45" fmla="*/ 208 h 174"/>
                <a:gd name="T46" fmla="*/ 14 w 151"/>
                <a:gd name="T47" fmla="*/ 185 h 174"/>
                <a:gd name="T48" fmla="*/ 17 w 151"/>
                <a:gd name="T49" fmla="*/ 166 h 174"/>
                <a:gd name="T50" fmla="*/ 0 w 151"/>
                <a:gd name="T51" fmla="*/ 109 h 17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51"/>
                <a:gd name="T79" fmla="*/ 0 h 174"/>
                <a:gd name="T80" fmla="*/ 151 w 151"/>
                <a:gd name="T81" fmla="*/ 174 h 17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51" h="174">
                  <a:moveTo>
                    <a:pt x="0" y="91"/>
                  </a:moveTo>
                  <a:lnTo>
                    <a:pt x="4" y="85"/>
                  </a:lnTo>
                  <a:lnTo>
                    <a:pt x="10" y="96"/>
                  </a:lnTo>
                  <a:lnTo>
                    <a:pt x="22" y="96"/>
                  </a:lnTo>
                  <a:lnTo>
                    <a:pt x="31" y="88"/>
                  </a:lnTo>
                  <a:lnTo>
                    <a:pt x="31" y="35"/>
                  </a:lnTo>
                  <a:lnTo>
                    <a:pt x="38" y="48"/>
                  </a:lnTo>
                  <a:lnTo>
                    <a:pt x="38" y="63"/>
                  </a:lnTo>
                  <a:lnTo>
                    <a:pt x="51" y="63"/>
                  </a:lnTo>
                  <a:lnTo>
                    <a:pt x="62" y="46"/>
                  </a:lnTo>
                  <a:lnTo>
                    <a:pt x="82" y="46"/>
                  </a:lnTo>
                  <a:lnTo>
                    <a:pt x="117" y="0"/>
                  </a:lnTo>
                  <a:lnTo>
                    <a:pt x="139" y="6"/>
                  </a:lnTo>
                  <a:lnTo>
                    <a:pt x="142" y="49"/>
                  </a:lnTo>
                  <a:lnTo>
                    <a:pt x="132" y="61"/>
                  </a:lnTo>
                  <a:lnTo>
                    <a:pt x="138" y="71"/>
                  </a:lnTo>
                  <a:lnTo>
                    <a:pt x="143" y="63"/>
                  </a:lnTo>
                  <a:lnTo>
                    <a:pt x="150" y="63"/>
                  </a:lnTo>
                  <a:lnTo>
                    <a:pt x="146" y="88"/>
                  </a:lnTo>
                  <a:lnTo>
                    <a:pt x="124" y="127"/>
                  </a:lnTo>
                  <a:lnTo>
                    <a:pt x="97" y="161"/>
                  </a:lnTo>
                  <a:lnTo>
                    <a:pt x="76" y="172"/>
                  </a:lnTo>
                  <a:lnTo>
                    <a:pt x="17" y="173"/>
                  </a:lnTo>
                  <a:lnTo>
                    <a:pt x="11" y="154"/>
                  </a:lnTo>
                  <a:lnTo>
                    <a:pt x="14" y="138"/>
                  </a:lnTo>
                  <a:lnTo>
                    <a:pt x="0" y="91"/>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221" name="Freeform 237"/>
            <p:cNvSpPr>
              <a:spLocks/>
            </p:cNvSpPr>
            <p:nvPr/>
          </p:nvSpPr>
          <p:spPr bwMode="auto">
            <a:xfrm>
              <a:off x="3998" y="2999"/>
              <a:ext cx="31" cy="38"/>
            </a:xfrm>
            <a:custGeom>
              <a:avLst/>
              <a:gdLst>
                <a:gd name="T0" fmla="*/ 0 w 25"/>
                <a:gd name="T1" fmla="*/ 18 h 32"/>
                <a:gd name="T2" fmla="*/ 10 w 25"/>
                <a:gd name="T3" fmla="*/ 37 h 32"/>
                <a:gd name="T4" fmla="*/ 30 w 25"/>
                <a:gd name="T5" fmla="*/ 18 h 32"/>
                <a:gd name="T6" fmla="*/ 21 w 25"/>
                <a:gd name="T7" fmla="*/ 0 h 32"/>
                <a:gd name="T8" fmla="*/ 0 w 25"/>
                <a:gd name="T9" fmla="*/ 18 h 32"/>
                <a:gd name="T10" fmla="*/ 0 60000 65536"/>
                <a:gd name="T11" fmla="*/ 0 60000 65536"/>
                <a:gd name="T12" fmla="*/ 0 60000 65536"/>
                <a:gd name="T13" fmla="*/ 0 60000 65536"/>
                <a:gd name="T14" fmla="*/ 0 60000 65536"/>
                <a:gd name="T15" fmla="*/ 0 w 25"/>
                <a:gd name="T16" fmla="*/ 0 h 32"/>
                <a:gd name="T17" fmla="*/ 25 w 25"/>
                <a:gd name="T18" fmla="*/ 32 h 32"/>
              </a:gdLst>
              <a:ahLst/>
              <a:cxnLst>
                <a:cxn ang="T10">
                  <a:pos x="T0" y="T1"/>
                </a:cxn>
                <a:cxn ang="T11">
                  <a:pos x="T2" y="T3"/>
                </a:cxn>
                <a:cxn ang="T12">
                  <a:pos x="T4" y="T5"/>
                </a:cxn>
                <a:cxn ang="T13">
                  <a:pos x="T6" y="T7"/>
                </a:cxn>
                <a:cxn ang="T14">
                  <a:pos x="T8" y="T9"/>
                </a:cxn>
              </a:cxnLst>
              <a:rect l="T15" t="T16" r="T17" b="T18"/>
              <a:pathLst>
                <a:path w="25" h="32">
                  <a:moveTo>
                    <a:pt x="0" y="15"/>
                  </a:moveTo>
                  <a:lnTo>
                    <a:pt x="8" y="31"/>
                  </a:lnTo>
                  <a:lnTo>
                    <a:pt x="24" y="15"/>
                  </a:lnTo>
                  <a:lnTo>
                    <a:pt x="17" y="0"/>
                  </a:lnTo>
                  <a:lnTo>
                    <a:pt x="0" y="15"/>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22" name="Freeform 238"/>
            <p:cNvSpPr>
              <a:spLocks/>
            </p:cNvSpPr>
            <p:nvPr/>
          </p:nvSpPr>
          <p:spPr bwMode="auto">
            <a:xfrm>
              <a:off x="3956" y="1559"/>
              <a:ext cx="94" cy="97"/>
            </a:xfrm>
            <a:custGeom>
              <a:avLst/>
              <a:gdLst>
                <a:gd name="T0" fmla="*/ 31 w 76"/>
                <a:gd name="T1" fmla="*/ 0 h 82"/>
                <a:gd name="T2" fmla="*/ 38 w 76"/>
                <a:gd name="T3" fmla="*/ 1 h 82"/>
                <a:gd name="T4" fmla="*/ 46 w 76"/>
                <a:gd name="T5" fmla="*/ 8 h 82"/>
                <a:gd name="T6" fmla="*/ 58 w 76"/>
                <a:gd name="T7" fmla="*/ 8 h 82"/>
                <a:gd name="T8" fmla="*/ 72 w 76"/>
                <a:gd name="T9" fmla="*/ 12 h 82"/>
                <a:gd name="T10" fmla="*/ 78 w 76"/>
                <a:gd name="T11" fmla="*/ 22 h 82"/>
                <a:gd name="T12" fmla="*/ 83 w 76"/>
                <a:gd name="T13" fmla="*/ 39 h 82"/>
                <a:gd name="T14" fmla="*/ 85 w 76"/>
                <a:gd name="T15" fmla="*/ 45 h 82"/>
                <a:gd name="T16" fmla="*/ 90 w 76"/>
                <a:gd name="T17" fmla="*/ 50 h 82"/>
                <a:gd name="T18" fmla="*/ 93 w 76"/>
                <a:gd name="T19" fmla="*/ 54 h 82"/>
                <a:gd name="T20" fmla="*/ 93 w 76"/>
                <a:gd name="T21" fmla="*/ 60 h 82"/>
                <a:gd name="T22" fmla="*/ 88 w 76"/>
                <a:gd name="T23" fmla="*/ 60 h 82"/>
                <a:gd name="T24" fmla="*/ 79 w 76"/>
                <a:gd name="T25" fmla="*/ 60 h 82"/>
                <a:gd name="T26" fmla="*/ 83 w 76"/>
                <a:gd name="T27" fmla="*/ 66 h 82"/>
                <a:gd name="T28" fmla="*/ 87 w 76"/>
                <a:gd name="T29" fmla="*/ 70 h 82"/>
                <a:gd name="T30" fmla="*/ 88 w 76"/>
                <a:gd name="T31" fmla="*/ 79 h 82"/>
                <a:gd name="T32" fmla="*/ 83 w 76"/>
                <a:gd name="T33" fmla="*/ 83 h 82"/>
                <a:gd name="T34" fmla="*/ 77 w 76"/>
                <a:gd name="T35" fmla="*/ 83 h 82"/>
                <a:gd name="T36" fmla="*/ 75 w 76"/>
                <a:gd name="T37" fmla="*/ 83 h 82"/>
                <a:gd name="T38" fmla="*/ 72 w 76"/>
                <a:gd name="T39" fmla="*/ 86 h 82"/>
                <a:gd name="T40" fmla="*/ 72 w 76"/>
                <a:gd name="T41" fmla="*/ 95 h 82"/>
                <a:gd name="T42" fmla="*/ 66 w 76"/>
                <a:gd name="T43" fmla="*/ 96 h 82"/>
                <a:gd name="T44" fmla="*/ 62 w 76"/>
                <a:gd name="T45" fmla="*/ 92 h 82"/>
                <a:gd name="T46" fmla="*/ 54 w 76"/>
                <a:gd name="T47" fmla="*/ 91 h 82"/>
                <a:gd name="T48" fmla="*/ 48 w 76"/>
                <a:gd name="T49" fmla="*/ 86 h 82"/>
                <a:gd name="T50" fmla="*/ 42 w 76"/>
                <a:gd name="T51" fmla="*/ 89 h 82"/>
                <a:gd name="T52" fmla="*/ 21 w 76"/>
                <a:gd name="T53" fmla="*/ 79 h 82"/>
                <a:gd name="T54" fmla="*/ 14 w 76"/>
                <a:gd name="T55" fmla="*/ 80 h 82"/>
                <a:gd name="T56" fmla="*/ 7 w 76"/>
                <a:gd name="T57" fmla="*/ 79 h 82"/>
                <a:gd name="T58" fmla="*/ 4 w 76"/>
                <a:gd name="T59" fmla="*/ 86 h 82"/>
                <a:gd name="T60" fmla="*/ 0 w 76"/>
                <a:gd name="T61" fmla="*/ 70 h 82"/>
                <a:gd name="T62" fmla="*/ 7 w 76"/>
                <a:gd name="T63" fmla="*/ 59 h 82"/>
                <a:gd name="T64" fmla="*/ 2 w 76"/>
                <a:gd name="T65" fmla="*/ 39 h 82"/>
                <a:gd name="T66" fmla="*/ 7 w 76"/>
                <a:gd name="T67" fmla="*/ 41 h 82"/>
                <a:gd name="T68" fmla="*/ 9 w 76"/>
                <a:gd name="T69" fmla="*/ 37 h 82"/>
                <a:gd name="T70" fmla="*/ 10 w 76"/>
                <a:gd name="T71" fmla="*/ 30 h 82"/>
                <a:gd name="T72" fmla="*/ 12 w 76"/>
                <a:gd name="T73" fmla="*/ 26 h 82"/>
                <a:gd name="T74" fmla="*/ 14 w 76"/>
                <a:gd name="T75" fmla="*/ 17 h 82"/>
                <a:gd name="T76" fmla="*/ 20 w 76"/>
                <a:gd name="T77" fmla="*/ 7 h 82"/>
                <a:gd name="T78" fmla="*/ 25 w 76"/>
                <a:gd name="T79" fmla="*/ 0 h 82"/>
                <a:gd name="T80" fmla="*/ 31 w 76"/>
                <a:gd name="T81" fmla="*/ 0 h 8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76"/>
                <a:gd name="T124" fmla="*/ 0 h 82"/>
                <a:gd name="T125" fmla="*/ 76 w 76"/>
                <a:gd name="T126" fmla="*/ 82 h 8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76" h="82">
                  <a:moveTo>
                    <a:pt x="25" y="0"/>
                  </a:moveTo>
                  <a:lnTo>
                    <a:pt x="31" y="1"/>
                  </a:lnTo>
                  <a:lnTo>
                    <a:pt x="37" y="7"/>
                  </a:lnTo>
                  <a:lnTo>
                    <a:pt x="47" y="7"/>
                  </a:lnTo>
                  <a:lnTo>
                    <a:pt x="58" y="10"/>
                  </a:lnTo>
                  <a:lnTo>
                    <a:pt x="63" y="19"/>
                  </a:lnTo>
                  <a:lnTo>
                    <a:pt x="67" y="33"/>
                  </a:lnTo>
                  <a:lnTo>
                    <a:pt x="69" y="38"/>
                  </a:lnTo>
                  <a:lnTo>
                    <a:pt x="73" y="42"/>
                  </a:lnTo>
                  <a:lnTo>
                    <a:pt x="75" y="46"/>
                  </a:lnTo>
                  <a:lnTo>
                    <a:pt x="75" y="51"/>
                  </a:lnTo>
                  <a:lnTo>
                    <a:pt x="71" y="51"/>
                  </a:lnTo>
                  <a:lnTo>
                    <a:pt x="64" y="51"/>
                  </a:lnTo>
                  <a:lnTo>
                    <a:pt x="67" y="56"/>
                  </a:lnTo>
                  <a:lnTo>
                    <a:pt x="70" y="59"/>
                  </a:lnTo>
                  <a:lnTo>
                    <a:pt x="71" y="67"/>
                  </a:lnTo>
                  <a:lnTo>
                    <a:pt x="67" y="70"/>
                  </a:lnTo>
                  <a:lnTo>
                    <a:pt x="62" y="70"/>
                  </a:lnTo>
                  <a:lnTo>
                    <a:pt x="61" y="70"/>
                  </a:lnTo>
                  <a:lnTo>
                    <a:pt x="58" y="73"/>
                  </a:lnTo>
                  <a:lnTo>
                    <a:pt x="58" y="80"/>
                  </a:lnTo>
                  <a:lnTo>
                    <a:pt x="53" y="81"/>
                  </a:lnTo>
                  <a:lnTo>
                    <a:pt x="50" y="78"/>
                  </a:lnTo>
                  <a:lnTo>
                    <a:pt x="44" y="77"/>
                  </a:lnTo>
                  <a:lnTo>
                    <a:pt x="39" y="73"/>
                  </a:lnTo>
                  <a:lnTo>
                    <a:pt x="34" y="75"/>
                  </a:lnTo>
                  <a:lnTo>
                    <a:pt x="17" y="67"/>
                  </a:lnTo>
                  <a:lnTo>
                    <a:pt x="11" y="68"/>
                  </a:lnTo>
                  <a:lnTo>
                    <a:pt x="6" y="67"/>
                  </a:lnTo>
                  <a:lnTo>
                    <a:pt x="3" y="73"/>
                  </a:lnTo>
                  <a:lnTo>
                    <a:pt x="0" y="59"/>
                  </a:lnTo>
                  <a:lnTo>
                    <a:pt x="6" y="50"/>
                  </a:lnTo>
                  <a:lnTo>
                    <a:pt x="2" y="33"/>
                  </a:lnTo>
                  <a:lnTo>
                    <a:pt x="6" y="35"/>
                  </a:lnTo>
                  <a:lnTo>
                    <a:pt x="7" y="31"/>
                  </a:lnTo>
                  <a:lnTo>
                    <a:pt x="8" y="25"/>
                  </a:lnTo>
                  <a:lnTo>
                    <a:pt x="10" y="22"/>
                  </a:lnTo>
                  <a:lnTo>
                    <a:pt x="11" y="14"/>
                  </a:lnTo>
                  <a:lnTo>
                    <a:pt x="16" y="6"/>
                  </a:lnTo>
                  <a:lnTo>
                    <a:pt x="20" y="0"/>
                  </a:lnTo>
                  <a:lnTo>
                    <a:pt x="25" y="0"/>
                  </a:lnTo>
                </a:path>
              </a:pathLst>
            </a:custGeom>
            <a:solidFill>
              <a:srgbClr val="008A00"/>
            </a:solidFill>
            <a:ln w="12699" cap="rnd" cmpd="sng">
              <a:solidFill>
                <a:srgbClr val="000000"/>
              </a:solidFill>
              <a:prstDash val="solid"/>
              <a:round/>
              <a:headEnd/>
              <a:tailEnd/>
            </a:ln>
          </p:spPr>
          <p:txBody>
            <a:bodyPr/>
            <a:lstStyle/>
            <a:p>
              <a:endParaRPr lang="it-IT"/>
            </a:p>
          </p:txBody>
        </p:sp>
        <p:sp>
          <p:nvSpPr>
            <p:cNvPr id="42223" name="Freeform 239"/>
            <p:cNvSpPr>
              <a:spLocks/>
            </p:cNvSpPr>
            <p:nvPr/>
          </p:nvSpPr>
          <p:spPr bwMode="auto">
            <a:xfrm>
              <a:off x="3945" y="1628"/>
              <a:ext cx="202" cy="161"/>
            </a:xfrm>
            <a:custGeom>
              <a:avLst/>
              <a:gdLst>
                <a:gd name="T0" fmla="*/ 102 w 163"/>
                <a:gd name="T1" fmla="*/ 7 h 134"/>
                <a:gd name="T2" fmla="*/ 113 w 163"/>
                <a:gd name="T3" fmla="*/ 0 h 134"/>
                <a:gd name="T4" fmla="*/ 124 w 163"/>
                <a:gd name="T5" fmla="*/ 11 h 134"/>
                <a:gd name="T6" fmla="*/ 129 w 163"/>
                <a:gd name="T7" fmla="*/ 23 h 134"/>
                <a:gd name="T8" fmla="*/ 144 w 163"/>
                <a:gd name="T9" fmla="*/ 35 h 134"/>
                <a:gd name="T10" fmla="*/ 162 w 163"/>
                <a:gd name="T11" fmla="*/ 52 h 134"/>
                <a:gd name="T12" fmla="*/ 176 w 163"/>
                <a:gd name="T13" fmla="*/ 52 h 134"/>
                <a:gd name="T14" fmla="*/ 195 w 163"/>
                <a:gd name="T15" fmla="*/ 59 h 134"/>
                <a:gd name="T16" fmla="*/ 190 w 163"/>
                <a:gd name="T17" fmla="*/ 87 h 134"/>
                <a:gd name="T18" fmla="*/ 173 w 163"/>
                <a:gd name="T19" fmla="*/ 112 h 134"/>
                <a:gd name="T20" fmla="*/ 147 w 163"/>
                <a:gd name="T21" fmla="*/ 131 h 134"/>
                <a:gd name="T22" fmla="*/ 149 w 163"/>
                <a:gd name="T23" fmla="*/ 141 h 134"/>
                <a:gd name="T24" fmla="*/ 135 w 163"/>
                <a:gd name="T25" fmla="*/ 160 h 134"/>
                <a:gd name="T26" fmla="*/ 133 w 163"/>
                <a:gd name="T27" fmla="*/ 129 h 134"/>
                <a:gd name="T28" fmla="*/ 112 w 163"/>
                <a:gd name="T29" fmla="*/ 125 h 134"/>
                <a:gd name="T30" fmla="*/ 110 w 163"/>
                <a:gd name="T31" fmla="*/ 114 h 134"/>
                <a:gd name="T32" fmla="*/ 86 w 163"/>
                <a:gd name="T33" fmla="*/ 142 h 134"/>
                <a:gd name="T34" fmla="*/ 77 w 163"/>
                <a:gd name="T35" fmla="*/ 126 h 134"/>
                <a:gd name="T36" fmla="*/ 84 w 163"/>
                <a:gd name="T37" fmla="*/ 117 h 134"/>
                <a:gd name="T38" fmla="*/ 89 w 163"/>
                <a:gd name="T39" fmla="*/ 108 h 134"/>
                <a:gd name="T40" fmla="*/ 79 w 163"/>
                <a:gd name="T41" fmla="*/ 91 h 134"/>
                <a:gd name="T42" fmla="*/ 62 w 163"/>
                <a:gd name="T43" fmla="*/ 82 h 134"/>
                <a:gd name="T44" fmla="*/ 31 w 163"/>
                <a:gd name="T45" fmla="*/ 87 h 134"/>
                <a:gd name="T46" fmla="*/ 7 w 163"/>
                <a:gd name="T47" fmla="*/ 90 h 134"/>
                <a:gd name="T48" fmla="*/ 5 w 163"/>
                <a:gd name="T49" fmla="*/ 66 h 134"/>
                <a:gd name="T50" fmla="*/ 22 w 163"/>
                <a:gd name="T51" fmla="*/ 36 h 134"/>
                <a:gd name="T52" fmla="*/ 17 w 163"/>
                <a:gd name="T53" fmla="*/ 14 h 134"/>
                <a:gd name="T54" fmla="*/ 27 w 163"/>
                <a:gd name="T55" fmla="*/ 12 h 134"/>
                <a:gd name="T56" fmla="*/ 43 w 163"/>
                <a:gd name="T57" fmla="*/ 14 h 134"/>
                <a:gd name="T58" fmla="*/ 61 w 163"/>
                <a:gd name="T59" fmla="*/ 17 h 134"/>
                <a:gd name="T60" fmla="*/ 74 w 163"/>
                <a:gd name="T61" fmla="*/ 24 h 134"/>
                <a:gd name="T62" fmla="*/ 83 w 163"/>
                <a:gd name="T63" fmla="*/ 26 h 134"/>
                <a:gd name="T64" fmla="*/ 87 w 163"/>
                <a:gd name="T65" fmla="*/ 14 h 134"/>
                <a:gd name="T66" fmla="*/ 98 w 163"/>
                <a:gd name="T67" fmla="*/ 12 h 13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3"/>
                <a:gd name="T103" fmla="*/ 0 h 134"/>
                <a:gd name="T104" fmla="*/ 163 w 163"/>
                <a:gd name="T105" fmla="*/ 134 h 13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3" h="134">
                  <a:moveTo>
                    <a:pt x="81" y="6"/>
                  </a:moveTo>
                  <a:lnTo>
                    <a:pt x="82" y="6"/>
                  </a:lnTo>
                  <a:lnTo>
                    <a:pt x="87" y="1"/>
                  </a:lnTo>
                  <a:lnTo>
                    <a:pt x="91" y="0"/>
                  </a:lnTo>
                  <a:lnTo>
                    <a:pt x="98" y="1"/>
                  </a:lnTo>
                  <a:lnTo>
                    <a:pt x="100" y="9"/>
                  </a:lnTo>
                  <a:lnTo>
                    <a:pt x="102" y="17"/>
                  </a:lnTo>
                  <a:lnTo>
                    <a:pt x="104" y="19"/>
                  </a:lnTo>
                  <a:lnTo>
                    <a:pt x="108" y="18"/>
                  </a:lnTo>
                  <a:lnTo>
                    <a:pt x="116" y="29"/>
                  </a:lnTo>
                  <a:lnTo>
                    <a:pt x="120" y="37"/>
                  </a:lnTo>
                  <a:lnTo>
                    <a:pt x="131" y="43"/>
                  </a:lnTo>
                  <a:lnTo>
                    <a:pt x="138" y="45"/>
                  </a:lnTo>
                  <a:lnTo>
                    <a:pt x="142" y="43"/>
                  </a:lnTo>
                  <a:lnTo>
                    <a:pt x="149" y="47"/>
                  </a:lnTo>
                  <a:lnTo>
                    <a:pt x="157" y="49"/>
                  </a:lnTo>
                  <a:lnTo>
                    <a:pt x="162" y="70"/>
                  </a:lnTo>
                  <a:lnTo>
                    <a:pt x="153" y="72"/>
                  </a:lnTo>
                  <a:lnTo>
                    <a:pt x="152" y="82"/>
                  </a:lnTo>
                  <a:lnTo>
                    <a:pt x="140" y="93"/>
                  </a:lnTo>
                  <a:lnTo>
                    <a:pt x="121" y="99"/>
                  </a:lnTo>
                  <a:lnTo>
                    <a:pt x="119" y="109"/>
                  </a:lnTo>
                  <a:lnTo>
                    <a:pt x="111" y="105"/>
                  </a:lnTo>
                  <a:lnTo>
                    <a:pt x="120" y="117"/>
                  </a:lnTo>
                  <a:lnTo>
                    <a:pt x="130" y="119"/>
                  </a:lnTo>
                  <a:lnTo>
                    <a:pt x="109" y="133"/>
                  </a:lnTo>
                  <a:lnTo>
                    <a:pt x="97" y="118"/>
                  </a:lnTo>
                  <a:lnTo>
                    <a:pt x="107" y="107"/>
                  </a:lnTo>
                  <a:lnTo>
                    <a:pt x="97" y="104"/>
                  </a:lnTo>
                  <a:lnTo>
                    <a:pt x="90" y="104"/>
                  </a:lnTo>
                  <a:lnTo>
                    <a:pt x="91" y="94"/>
                  </a:lnTo>
                  <a:lnTo>
                    <a:pt x="89" y="95"/>
                  </a:lnTo>
                  <a:lnTo>
                    <a:pt x="75" y="101"/>
                  </a:lnTo>
                  <a:lnTo>
                    <a:pt x="69" y="118"/>
                  </a:lnTo>
                  <a:lnTo>
                    <a:pt x="60" y="117"/>
                  </a:lnTo>
                  <a:lnTo>
                    <a:pt x="62" y="105"/>
                  </a:lnTo>
                  <a:lnTo>
                    <a:pt x="63" y="99"/>
                  </a:lnTo>
                  <a:lnTo>
                    <a:pt x="68" y="97"/>
                  </a:lnTo>
                  <a:lnTo>
                    <a:pt x="71" y="93"/>
                  </a:lnTo>
                  <a:lnTo>
                    <a:pt x="72" y="90"/>
                  </a:lnTo>
                  <a:lnTo>
                    <a:pt x="68" y="88"/>
                  </a:lnTo>
                  <a:lnTo>
                    <a:pt x="64" y="76"/>
                  </a:lnTo>
                  <a:lnTo>
                    <a:pt x="58" y="68"/>
                  </a:lnTo>
                  <a:lnTo>
                    <a:pt x="50" y="68"/>
                  </a:lnTo>
                  <a:lnTo>
                    <a:pt x="39" y="71"/>
                  </a:lnTo>
                  <a:lnTo>
                    <a:pt x="25" y="72"/>
                  </a:lnTo>
                  <a:lnTo>
                    <a:pt x="17" y="75"/>
                  </a:lnTo>
                  <a:lnTo>
                    <a:pt x="6" y="75"/>
                  </a:lnTo>
                  <a:lnTo>
                    <a:pt x="0" y="67"/>
                  </a:lnTo>
                  <a:lnTo>
                    <a:pt x="4" y="55"/>
                  </a:lnTo>
                  <a:lnTo>
                    <a:pt x="10" y="42"/>
                  </a:lnTo>
                  <a:lnTo>
                    <a:pt x="18" y="30"/>
                  </a:lnTo>
                  <a:lnTo>
                    <a:pt x="14" y="14"/>
                  </a:lnTo>
                  <a:lnTo>
                    <a:pt x="14" y="12"/>
                  </a:lnTo>
                  <a:lnTo>
                    <a:pt x="17" y="9"/>
                  </a:lnTo>
                  <a:lnTo>
                    <a:pt x="22" y="10"/>
                  </a:lnTo>
                  <a:lnTo>
                    <a:pt x="28" y="9"/>
                  </a:lnTo>
                  <a:lnTo>
                    <a:pt x="35" y="12"/>
                  </a:lnTo>
                  <a:lnTo>
                    <a:pt x="43" y="17"/>
                  </a:lnTo>
                  <a:lnTo>
                    <a:pt x="49" y="14"/>
                  </a:lnTo>
                  <a:lnTo>
                    <a:pt x="54" y="19"/>
                  </a:lnTo>
                  <a:lnTo>
                    <a:pt x="60" y="20"/>
                  </a:lnTo>
                  <a:lnTo>
                    <a:pt x="63" y="23"/>
                  </a:lnTo>
                  <a:lnTo>
                    <a:pt x="67" y="22"/>
                  </a:lnTo>
                  <a:lnTo>
                    <a:pt x="67" y="15"/>
                  </a:lnTo>
                  <a:lnTo>
                    <a:pt x="70" y="12"/>
                  </a:lnTo>
                  <a:lnTo>
                    <a:pt x="76" y="12"/>
                  </a:lnTo>
                  <a:lnTo>
                    <a:pt x="79" y="10"/>
                  </a:lnTo>
                  <a:lnTo>
                    <a:pt x="81" y="6"/>
                  </a:lnTo>
                </a:path>
              </a:pathLst>
            </a:custGeom>
            <a:solidFill>
              <a:srgbClr val="008000"/>
            </a:solidFill>
            <a:ln w="12700" cap="rnd" cmpd="sng">
              <a:solidFill>
                <a:srgbClr val="000000"/>
              </a:solidFill>
              <a:prstDash val="solid"/>
              <a:round/>
              <a:headEnd/>
              <a:tailEnd/>
            </a:ln>
          </p:spPr>
          <p:txBody>
            <a:bodyPr/>
            <a:lstStyle/>
            <a:p>
              <a:endParaRPr lang="it-IT"/>
            </a:p>
          </p:txBody>
        </p:sp>
        <p:sp>
          <p:nvSpPr>
            <p:cNvPr id="42224" name="Freeform 240"/>
            <p:cNvSpPr>
              <a:spLocks/>
            </p:cNvSpPr>
            <p:nvPr/>
          </p:nvSpPr>
          <p:spPr bwMode="auto">
            <a:xfrm>
              <a:off x="3995" y="1709"/>
              <a:ext cx="41" cy="60"/>
            </a:xfrm>
            <a:custGeom>
              <a:avLst/>
              <a:gdLst>
                <a:gd name="T0" fmla="*/ 9 w 33"/>
                <a:gd name="T1" fmla="*/ 16 h 49"/>
                <a:gd name="T2" fmla="*/ 12 w 33"/>
                <a:gd name="T3" fmla="*/ 24 h 49"/>
                <a:gd name="T4" fmla="*/ 16 w 33"/>
                <a:gd name="T5" fmla="*/ 32 h 49"/>
                <a:gd name="T6" fmla="*/ 19 w 33"/>
                <a:gd name="T7" fmla="*/ 59 h 49"/>
                <a:gd name="T8" fmla="*/ 22 w 33"/>
                <a:gd name="T9" fmla="*/ 59 h 49"/>
                <a:gd name="T10" fmla="*/ 25 w 33"/>
                <a:gd name="T11" fmla="*/ 45 h 49"/>
                <a:gd name="T12" fmla="*/ 26 w 33"/>
                <a:gd name="T13" fmla="*/ 38 h 49"/>
                <a:gd name="T14" fmla="*/ 36 w 33"/>
                <a:gd name="T15" fmla="*/ 33 h 49"/>
                <a:gd name="T16" fmla="*/ 40 w 33"/>
                <a:gd name="T17" fmla="*/ 27 h 49"/>
                <a:gd name="T18" fmla="*/ 32 w 33"/>
                <a:gd name="T19" fmla="*/ 26 h 49"/>
                <a:gd name="T20" fmla="*/ 29 w 33"/>
                <a:gd name="T21" fmla="*/ 10 h 49"/>
                <a:gd name="T22" fmla="*/ 20 w 33"/>
                <a:gd name="T23" fmla="*/ 1 h 49"/>
                <a:gd name="T24" fmla="*/ 10 w 33"/>
                <a:gd name="T25" fmla="*/ 0 h 49"/>
                <a:gd name="T26" fmla="*/ 0 w 33"/>
                <a:gd name="T27" fmla="*/ 2 h 49"/>
                <a:gd name="T28" fmla="*/ 9 w 33"/>
                <a:gd name="T29" fmla="*/ 16 h 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3"/>
                <a:gd name="T46" fmla="*/ 0 h 49"/>
                <a:gd name="T47" fmla="*/ 33 w 33"/>
                <a:gd name="T48" fmla="*/ 49 h 4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3" h="49">
                  <a:moveTo>
                    <a:pt x="7" y="13"/>
                  </a:moveTo>
                  <a:lnTo>
                    <a:pt x="10" y="20"/>
                  </a:lnTo>
                  <a:lnTo>
                    <a:pt x="13" y="26"/>
                  </a:lnTo>
                  <a:lnTo>
                    <a:pt x="15" y="48"/>
                  </a:lnTo>
                  <a:lnTo>
                    <a:pt x="18" y="48"/>
                  </a:lnTo>
                  <a:lnTo>
                    <a:pt x="20" y="37"/>
                  </a:lnTo>
                  <a:lnTo>
                    <a:pt x="21" y="31"/>
                  </a:lnTo>
                  <a:lnTo>
                    <a:pt x="29" y="27"/>
                  </a:lnTo>
                  <a:lnTo>
                    <a:pt x="32" y="22"/>
                  </a:lnTo>
                  <a:lnTo>
                    <a:pt x="26" y="21"/>
                  </a:lnTo>
                  <a:lnTo>
                    <a:pt x="23" y="8"/>
                  </a:lnTo>
                  <a:lnTo>
                    <a:pt x="16" y="1"/>
                  </a:lnTo>
                  <a:lnTo>
                    <a:pt x="8" y="0"/>
                  </a:lnTo>
                  <a:lnTo>
                    <a:pt x="0" y="2"/>
                  </a:lnTo>
                  <a:lnTo>
                    <a:pt x="7" y="1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25" name="Freeform 241"/>
            <p:cNvSpPr>
              <a:spLocks/>
            </p:cNvSpPr>
            <p:nvPr/>
          </p:nvSpPr>
          <p:spPr bwMode="auto">
            <a:xfrm>
              <a:off x="4133" y="1789"/>
              <a:ext cx="86" cy="53"/>
            </a:xfrm>
            <a:custGeom>
              <a:avLst/>
              <a:gdLst>
                <a:gd name="T0" fmla="*/ 0 w 70"/>
                <a:gd name="T1" fmla="*/ 2 h 44"/>
                <a:gd name="T2" fmla="*/ 21 w 70"/>
                <a:gd name="T3" fmla="*/ 0 h 44"/>
                <a:gd name="T4" fmla="*/ 39 w 70"/>
                <a:gd name="T5" fmla="*/ 10 h 44"/>
                <a:gd name="T6" fmla="*/ 48 w 70"/>
                <a:gd name="T7" fmla="*/ 22 h 44"/>
                <a:gd name="T8" fmla="*/ 58 w 70"/>
                <a:gd name="T9" fmla="*/ 22 h 44"/>
                <a:gd name="T10" fmla="*/ 65 w 70"/>
                <a:gd name="T11" fmla="*/ 17 h 44"/>
                <a:gd name="T12" fmla="*/ 69 w 70"/>
                <a:gd name="T13" fmla="*/ 14 h 44"/>
                <a:gd name="T14" fmla="*/ 75 w 70"/>
                <a:gd name="T15" fmla="*/ 28 h 44"/>
                <a:gd name="T16" fmla="*/ 84 w 70"/>
                <a:gd name="T17" fmla="*/ 30 h 44"/>
                <a:gd name="T18" fmla="*/ 82 w 70"/>
                <a:gd name="T19" fmla="*/ 35 h 44"/>
                <a:gd name="T20" fmla="*/ 85 w 70"/>
                <a:gd name="T21" fmla="*/ 43 h 44"/>
                <a:gd name="T22" fmla="*/ 84 w 70"/>
                <a:gd name="T23" fmla="*/ 52 h 44"/>
                <a:gd name="T24" fmla="*/ 75 w 70"/>
                <a:gd name="T25" fmla="*/ 40 h 44"/>
                <a:gd name="T26" fmla="*/ 69 w 70"/>
                <a:gd name="T27" fmla="*/ 37 h 44"/>
                <a:gd name="T28" fmla="*/ 65 w 70"/>
                <a:gd name="T29" fmla="*/ 37 h 44"/>
                <a:gd name="T30" fmla="*/ 63 w 70"/>
                <a:gd name="T31" fmla="*/ 48 h 44"/>
                <a:gd name="T32" fmla="*/ 57 w 70"/>
                <a:gd name="T33" fmla="*/ 46 h 44"/>
                <a:gd name="T34" fmla="*/ 45 w 70"/>
                <a:gd name="T35" fmla="*/ 52 h 44"/>
                <a:gd name="T36" fmla="*/ 33 w 70"/>
                <a:gd name="T37" fmla="*/ 51 h 44"/>
                <a:gd name="T38" fmla="*/ 32 w 70"/>
                <a:gd name="T39" fmla="*/ 30 h 44"/>
                <a:gd name="T40" fmla="*/ 11 w 70"/>
                <a:gd name="T41" fmla="*/ 12 h 44"/>
                <a:gd name="T42" fmla="*/ 0 w 70"/>
                <a:gd name="T43" fmla="*/ 2 h 4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70"/>
                <a:gd name="T67" fmla="*/ 0 h 44"/>
                <a:gd name="T68" fmla="*/ 70 w 70"/>
                <a:gd name="T69" fmla="*/ 44 h 4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70" h="44">
                  <a:moveTo>
                    <a:pt x="0" y="2"/>
                  </a:moveTo>
                  <a:lnTo>
                    <a:pt x="17" y="0"/>
                  </a:lnTo>
                  <a:lnTo>
                    <a:pt x="32" y="8"/>
                  </a:lnTo>
                  <a:lnTo>
                    <a:pt x="39" y="18"/>
                  </a:lnTo>
                  <a:lnTo>
                    <a:pt x="47" y="18"/>
                  </a:lnTo>
                  <a:lnTo>
                    <a:pt x="53" y="14"/>
                  </a:lnTo>
                  <a:lnTo>
                    <a:pt x="56" y="12"/>
                  </a:lnTo>
                  <a:lnTo>
                    <a:pt x="61" y="23"/>
                  </a:lnTo>
                  <a:lnTo>
                    <a:pt x="68" y="25"/>
                  </a:lnTo>
                  <a:lnTo>
                    <a:pt x="67" y="29"/>
                  </a:lnTo>
                  <a:lnTo>
                    <a:pt x="69" y="36"/>
                  </a:lnTo>
                  <a:lnTo>
                    <a:pt x="68" y="43"/>
                  </a:lnTo>
                  <a:lnTo>
                    <a:pt x="61" y="33"/>
                  </a:lnTo>
                  <a:lnTo>
                    <a:pt x="56" y="31"/>
                  </a:lnTo>
                  <a:lnTo>
                    <a:pt x="53" y="31"/>
                  </a:lnTo>
                  <a:lnTo>
                    <a:pt x="51" y="40"/>
                  </a:lnTo>
                  <a:lnTo>
                    <a:pt x="46" y="38"/>
                  </a:lnTo>
                  <a:lnTo>
                    <a:pt x="37" y="43"/>
                  </a:lnTo>
                  <a:lnTo>
                    <a:pt x="27" y="42"/>
                  </a:lnTo>
                  <a:lnTo>
                    <a:pt x="26" y="25"/>
                  </a:lnTo>
                  <a:lnTo>
                    <a:pt x="9" y="10"/>
                  </a:lnTo>
                  <a:lnTo>
                    <a:pt x="0" y="2"/>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26" name="Freeform 242"/>
            <p:cNvSpPr>
              <a:spLocks/>
            </p:cNvSpPr>
            <p:nvPr/>
          </p:nvSpPr>
          <p:spPr bwMode="auto">
            <a:xfrm>
              <a:off x="4195" y="1819"/>
              <a:ext cx="72" cy="79"/>
            </a:xfrm>
            <a:custGeom>
              <a:avLst/>
              <a:gdLst>
                <a:gd name="T0" fmla="*/ 26 w 58"/>
                <a:gd name="T1" fmla="*/ 4 h 66"/>
                <a:gd name="T2" fmla="*/ 31 w 58"/>
                <a:gd name="T3" fmla="*/ 4 h 66"/>
                <a:gd name="T4" fmla="*/ 41 w 58"/>
                <a:gd name="T5" fmla="*/ 7 h 66"/>
                <a:gd name="T6" fmla="*/ 51 w 58"/>
                <a:gd name="T7" fmla="*/ 17 h 66"/>
                <a:gd name="T8" fmla="*/ 57 w 58"/>
                <a:gd name="T9" fmla="*/ 30 h 66"/>
                <a:gd name="T10" fmla="*/ 71 w 58"/>
                <a:gd name="T11" fmla="*/ 44 h 66"/>
                <a:gd name="T12" fmla="*/ 63 w 58"/>
                <a:gd name="T13" fmla="*/ 48 h 66"/>
                <a:gd name="T14" fmla="*/ 58 w 58"/>
                <a:gd name="T15" fmla="*/ 56 h 66"/>
                <a:gd name="T16" fmla="*/ 58 w 58"/>
                <a:gd name="T17" fmla="*/ 61 h 66"/>
                <a:gd name="T18" fmla="*/ 55 w 58"/>
                <a:gd name="T19" fmla="*/ 78 h 66"/>
                <a:gd name="T20" fmla="*/ 45 w 58"/>
                <a:gd name="T21" fmla="*/ 73 h 66"/>
                <a:gd name="T22" fmla="*/ 43 w 58"/>
                <a:gd name="T23" fmla="*/ 59 h 66"/>
                <a:gd name="T24" fmla="*/ 34 w 58"/>
                <a:gd name="T25" fmla="*/ 65 h 66"/>
                <a:gd name="T26" fmla="*/ 24 w 58"/>
                <a:gd name="T27" fmla="*/ 73 h 66"/>
                <a:gd name="T28" fmla="*/ 17 w 58"/>
                <a:gd name="T29" fmla="*/ 71 h 66"/>
                <a:gd name="T30" fmla="*/ 12 w 58"/>
                <a:gd name="T31" fmla="*/ 63 h 66"/>
                <a:gd name="T32" fmla="*/ 10 w 58"/>
                <a:gd name="T33" fmla="*/ 56 h 66"/>
                <a:gd name="T34" fmla="*/ 14 w 58"/>
                <a:gd name="T35" fmla="*/ 49 h 66"/>
                <a:gd name="T36" fmla="*/ 16 w 58"/>
                <a:gd name="T37" fmla="*/ 55 h 66"/>
                <a:gd name="T38" fmla="*/ 30 w 58"/>
                <a:gd name="T39" fmla="*/ 63 h 66"/>
                <a:gd name="T40" fmla="*/ 31 w 58"/>
                <a:gd name="T41" fmla="*/ 56 h 66"/>
                <a:gd name="T42" fmla="*/ 20 w 58"/>
                <a:gd name="T43" fmla="*/ 43 h 66"/>
                <a:gd name="T44" fmla="*/ 16 w 58"/>
                <a:gd name="T45" fmla="*/ 34 h 66"/>
                <a:gd name="T46" fmla="*/ 12 w 58"/>
                <a:gd name="T47" fmla="*/ 30 h 66"/>
                <a:gd name="T48" fmla="*/ 12 w 58"/>
                <a:gd name="T49" fmla="*/ 24 h 66"/>
                <a:gd name="T50" fmla="*/ 6 w 58"/>
                <a:gd name="T51" fmla="*/ 22 h 66"/>
                <a:gd name="T52" fmla="*/ 0 w 58"/>
                <a:gd name="T53" fmla="*/ 19 h 66"/>
                <a:gd name="T54" fmla="*/ 2 w 58"/>
                <a:gd name="T55" fmla="*/ 11 h 66"/>
                <a:gd name="T56" fmla="*/ 2 w 58"/>
                <a:gd name="T57" fmla="*/ 7 h 66"/>
                <a:gd name="T58" fmla="*/ 9 w 58"/>
                <a:gd name="T59" fmla="*/ 7 h 66"/>
                <a:gd name="T60" fmla="*/ 12 w 58"/>
                <a:gd name="T61" fmla="*/ 10 h 66"/>
                <a:gd name="T62" fmla="*/ 21 w 58"/>
                <a:gd name="T63" fmla="*/ 22 h 66"/>
                <a:gd name="T64" fmla="*/ 22 w 58"/>
                <a:gd name="T65" fmla="*/ 13 h 66"/>
                <a:gd name="T66" fmla="*/ 20 w 58"/>
                <a:gd name="T67" fmla="*/ 6 h 66"/>
                <a:gd name="T68" fmla="*/ 21 w 58"/>
                <a:gd name="T69" fmla="*/ 0 h 66"/>
                <a:gd name="T70" fmla="*/ 26 w 58"/>
                <a:gd name="T71" fmla="*/ 4 h 6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58"/>
                <a:gd name="T109" fmla="*/ 0 h 66"/>
                <a:gd name="T110" fmla="*/ 58 w 58"/>
                <a:gd name="T111" fmla="*/ 66 h 6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58" h="66">
                  <a:moveTo>
                    <a:pt x="21" y="3"/>
                  </a:moveTo>
                  <a:lnTo>
                    <a:pt x="25" y="3"/>
                  </a:lnTo>
                  <a:lnTo>
                    <a:pt x="33" y="6"/>
                  </a:lnTo>
                  <a:lnTo>
                    <a:pt x="41" y="14"/>
                  </a:lnTo>
                  <a:lnTo>
                    <a:pt x="46" y="25"/>
                  </a:lnTo>
                  <a:lnTo>
                    <a:pt x="57" y="37"/>
                  </a:lnTo>
                  <a:lnTo>
                    <a:pt x="51" y="40"/>
                  </a:lnTo>
                  <a:lnTo>
                    <a:pt x="47" y="47"/>
                  </a:lnTo>
                  <a:lnTo>
                    <a:pt x="47" y="51"/>
                  </a:lnTo>
                  <a:lnTo>
                    <a:pt x="44" y="65"/>
                  </a:lnTo>
                  <a:lnTo>
                    <a:pt x="36" y="61"/>
                  </a:lnTo>
                  <a:lnTo>
                    <a:pt x="35" y="49"/>
                  </a:lnTo>
                  <a:lnTo>
                    <a:pt x="27" y="54"/>
                  </a:lnTo>
                  <a:lnTo>
                    <a:pt x="19" y="61"/>
                  </a:lnTo>
                  <a:lnTo>
                    <a:pt x="14" y="59"/>
                  </a:lnTo>
                  <a:lnTo>
                    <a:pt x="10" y="53"/>
                  </a:lnTo>
                  <a:lnTo>
                    <a:pt x="8" y="47"/>
                  </a:lnTo>
                  <a:lnTo>
                    <a:pt x="11" y="41"/>
                  </a:lnTo>
                  <a:lnTo>
                    <a:pt x="13" y="46"/>
                  </a:lnTo>
                  <a:lnTo>
                    <a:pt x="24" y="53"/>
                  </a:lnTo>
                  <a:lnTo>
                    <a:pt x="25" y="47"/>
                  </a:lnTo>
                  <a:lnTo>
                    <a:pt x="16" y="36"/>
                  </a:lnTo>
                  <a:lnTo>
                    <a:pt x="13" y="28"/>
                  </a:lnTo>
                  <a:lnTo>
                    <a:pt x="10" y="25"/>
                  </a:lnTo>
                  <a:lnTo>
                    <a:pt x="10" y="20"/>
                  </a:lnTo>
                  <a:lnTo>
                    <a:pt x="5" y="18"/>
                  </a:lnTo>
                  <a:lnTo>
                    <a:pt x="0" y="16"/>
                  </a:lnTo>
                  <a:lnTo>
                    <a:pt x="2" y="9"/>
                  </a:lnTo>
                  <a:lnTo>
                    <a:pt x="2" y="6"/>
                  </a:lnTo>
                  <a:lnTo>
                    <a:pt x="7" y="6"/>
                  </a:lnTo>
                  <a:lnTo>
                    <a:pt x="10" y="8"/>
                  </a:lnTo>
                  <a:lnTo>
                    <a:pt x="17" y="18"/>
                  </a:lnTo>
                  <a:lnTo>
                    <a:pt x="18" y="11"/>
                  </a:lnTo>
                  <a:lnTo>
                    <a:pt x="16" y="5"/>
                  </a:lnTo>
                  <a:lnTo>
                    <a:pt x="17" y="0"/>
                  </a:lnTo>
                  <a:lnTo>
                    <a:pt x="21" y="3"/>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27" name="Freeform 243"/>
            <p:cNvSpPr>
              <a:spLocks/>
            </p:cNvSpPr>
            <p:nvPr/>
          </p:nvSpPr>
          <p:spPr bwMode="auto">
            <a:xfrm>
              <a:off x="4184" y="1835"/>
              <a:ext cx="46" cy="48"/>
            </a:xfrm>
            <a:custGeom>
              <a:avLst/>
              <a:gdLst>
                <a:gd name="T0" fmla="*/ 0 w 37"/>
                <a:gd name="T1" fmla="*/ 7 h 41"/>
                <a:gd name="T2" fmla="*/ 6 w 37"/>
                <a:gd name="T3" fmla="*/ 14 h 41"/>
                <a:gd name="T4" fmla="*/ 12 w 37"/>
                <a:gd name="T5" fmla="*/ 26 h 41"/>
                <a:gd name="T6" fmla="*/ 22 w 37"/>
                <a:gd name="T7" fmla="*/ 41 h 41"/>
                <a:gd name="T8" fmla="*/ 29 w 37"/>
                <a:gd name="T9" fmla="*/ 32 h 41"/>
                <a:gd name="T10" fmla="*/ 30 w 37"/>
                <a:gd name="T11" fmla="*/ 40 h 41"/>
                <a:gd name="T12" fmla="*/ 35 w 37"/>
                <a:gd name="T13" fmla="*/ 41 h 41"/>
                <a:gd name="T14" fmla="*/ 42 w 37"/>
                <a:gd name="T15" fmla="*/ 47 h 41"/>
                <a:gd name="T16" fmla="*/ 45 w 37"/>
                <a:gd name="T17" fmla="*/ 40 h 41"/>
                <a:gd name="T18" fmla="*/ 34 w 37"/>
                <a:gd name="T19" fmla="*/ 27 h 41"/>
                <a:gd name="T20" fmla="*/ 31 w 37"/>
                <a:gd name="T21" fmla="*/ 18 h 41"/>
                <a:gd name="T22" fmla="*/ 26 w 37"/>
                <a:gd name="T23" fmla="*/ 14 h 41"/>
                <a:gd name="T24" fmla="*/ 26 w 37"/>
                <a:gd name="T25" fmla="*/ 8 h 41"/>
                <a:gd name="T26" fmla="*/ 21 w 37"/>
                <a:gd name="T27" fmla="*/ 6 h 41"/>
                <a:gd name="T28" fmla="*/ 15 w 37"/>
                <a:gd name="T29" fmla="*/ 2 h 41"/>
                <a:gd name="T30" fmla="*/ 7 w 37"/>
                <a:gd name="T31" fmla="*/ 0 h 41"/>
                <a:gd name="T32" fmla="*/ 1 w 37"/>
                <a:gd name="T33" fmla="*/ 1 h 41"/>
                <a:gd name="T34" fmla="*/ 0 w 37"/>
                <a:gd name="T35" fmla="*/ 7 h 4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7"/>
                <a:gd name="T55" fmla="*/ 0 h 41"/>
                <a:gd name="T56" fmla="*/ 37 w 37"/>
                <a:gd name="T57" fmla="*/ 41 h 4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7" h="41">
                  <a:moveTo>
                    <a:pt x="0" y="6"/>
                  </a:moveTo>
                  <a:lnTo>
                    <a:pt x="5" y="12"/>
                  </a:lnTo>
                  <a:lnTo>
                    <a:pt x="10" y="22"/>
                  </a:lnTo>
                  <a:lnTo>
                    <a:pt x="18" y="35"/>
                  </a:lnTo>
                  <a:lnTo>
                    <a:pt x="23" y="27"/>
                  </a:lnTo>
                  <a:lnTo>
                    <a:pt x="24" y="34"/>
                  </a:lnTo>
                  <a:lnTo>
                    <a:pt x="28" y="35"/>
                  </a:lnTo>
                  <a:lnTo>
                    <a:pt x="34" y="40"/>
                  </a:lnTo>
                  <a:lnTo>
                    <a:pt x="36" y="34"/>
                  </a:lnTo>
                  <a:lnTo>
                    <a:pt x="27" y="23"/>
                  </a:lnTo>
                  <a:lnTo>
                    <a:pt x="25" y="15"/>
                  </a:lnTo>
                  <a:lnTo>
                    <a:pt x="21" y="12"/>
                  </a:lnTo>
                  <a:lnTo>
                    <a:pt x="21" y="7"/>
                  </a:lnTo>
                  <a:lnTo>
                    <a:pt x="17" y="5"/>
                  </a:lnTo>
                  <a:lnTo>
                    <a:pt x="12" y="2"/>
                  </a:lnTo>
                  <a:lnTo>
                    <a:pt x="6" y="0"/>
                  </a:lnTo>
                  <a:lnTo>
                    <a:pt x="1" y="1"/>
                  </a:lnTo>
                  <a:lnTo>
                    <a:pt x="0" y="6"/>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28" name="Freeform 244"/>
            <p:cNvSpPr>
              <a:spLocks/>
            </p:cNvSpPr>
            <p:nvPr/>
          </p:nvSpPr>
          <p:spPr bwMode="auto">
            <a:xfrm>
              <a:off x="4207" y="1565"/>
              <a:ext cx="481" cy="285"/>
            </a:xfrm>
            <a:custGeom>
              <a:avLst/>
              <a:gdLst>
                <a:gd name="T0" fmla="*/ 456 w 388"/>
                <a:gd name="T1" fmla="*/ 117 h 237"/>
                <a:gd name="T2" fmla="*/ 408 w 388"/>
                <a:gd name="T3" fmla="*/ 111 h 237"/>
                <a:gd name="T4" fmla="*/ 391 w 388"/>
                <a:gd name="T5" fmla="*/ 88 h 237"/>
                <a:gd name="T6" fmla="*/ 368 w 388"/>
                <a:gd name="T7" fmla="*/ 93 h 237"/>
                <a:gd name="T8" fmla="*/ 346 w 388"/>
                <a:gd name="T9" fmla="*/ 82 h 237"/>
                <a:gd name="T10" fmla="*/ 306 w 388"/>
                <a:gd name="T11" fmla="*/ 47 h 237"/>
                <a:gd name="T12" fmla="*/ 255 w 388"/>
                <a:gd name="T13" fmla="*/ 35 h 237"/>
                <a:gd name="T14" fmla="*/ 221 w 388"/>
                <a:gd name="T15" fmla="*/ 20 h 237"/>
                <a:gd name="T16" fmla="*/ 186 w 388"/>
                <a:gd name="T17" fmla="*/ 11 h 237"/>
                <a:gd name="T18" fmla="*/ 154 w 388"/>
                <a:gd name="T19" fmla="*/ 24 h 237"/>
                <a:gd name="T20" fmla="*/ 117 w 388"/>
                <a:gd name="T21" fmla="*/ 24 h 237"/>
                <a:gd name="T22" fmla="*/ 117 w 388"/>
                <a:gd name="T23" fmla="*/ 57 h 237"/>
                <a:gd name="T24" fmla="*/ 130 w 388"/>
                <a:gd name="T25" fmla="*/ 72 h 237"/>
                <a:gd name="T26" fmla="*/ 130 w 388"/>
                <a:gd name="T27" fmla="*/ 94 h 237"/>
                <a:gd name="T28" fmla="*/ 117 w 388"/>
                <a:gd name="T29" fmla="*/ 96 h 237"/>
                <a:gd name="T30" fmla="*/ 95 w 388"/>
                <a:gd name="T31" fmla="*/ 84 h 237"/>
                <a:gd name="T32" fmla="*/ 81 w 388"/>
                <a:gd name="T33" fmla="*/ 88 h 237"/>
                <a:gd name="T34" fmla="*/ 64 w 388"/>
                <a:gd name="T35" fmla="*/ 81 h 237"/>
                <a:gd name="T36" fmla="*/ 24 w 388"/>
                <a:gd name="T37" fmla="*/ 78 h 237"/>
                <a:gd name="T38" fmla="*/ 15 w 388"/>
                <a:gd name="T39" fmla="*/ 90 h 237"/>
                <a:gd name="T40" fmla="*/ 14 w 388"/>
                <a:gd name="T41" fmla="*/ 106 h 237"/>
                <a:gd name="T42" fmla="*/ 0 w 388"/>
                <a:gd name="T43" fmla="*/ 99 h 237"/>
                <a:gd name="T44" fmla="*/ 0 w 388"/>
                <a:gd name="T45" fmla="*/ 130 h 237"/>
                <a:gd name="T46" fmla="*/ 5 w 388"/>
                <a:gd name="T47" fmla="*/ 152 h 237"/>
                <a:gd name="T48" fmla="*/ 20 w 388"/>
                <a:gd name="T49" fmla="*/ 150 h 237"/>
                <a:gd name="T50" fmla="*/ 35 w 388"/>
                <a:gd name="T51" fmla="*/ 183 h 237"/>
                <a:gd name="T52" fmla="*/ 86 w 388"/>
                <a:gd name="T53" fmla="*/ 170 h 237"/>
                <a:gd name="T54" fmla="*/ 82 w 388"/>
                <a:gd name="T55" fmla="*/ 204 h 237"/>
                <a:gd name="T56" fmla="*/ 56 w 388"/>
                <a:gd name="T57" fmla="*/ 221 h 237"/>
                <a:gd name="T58" fmla="*/ 84 w 388"/>
                <a:gd name="T59" fmla="*/ 254 h 237"/>
                <a:gd name="T60" fmla="*/ 104 w 388"/>
                <a:gd name="T61" fmla="*/ 259 h 237"/>
                <a:gd name="T62" fmla="*/ 120 w 388"/>
                <a:gd name="T63" fmla="*/ 262 h 237"/>
                <a:gd name="T64" fmla="*/ 119 w 388"/>
                <a:gd name="T65" fmla="*/ 198 h 237"/>
                <a:gd name="T66" fmla="*/ 139 w 388"/>
                <a:gd name="T67" fmla="*/ 178 h 237"/>
                <a:gd name="T68" fmla="*/ 146 w 388"/>
                <a:gd name="T69" fmla="*/ 170 h 237"/>
                <a:gd name="T70" fmla="*/ 156 w 388"/>
                <a:gd name="T71" fmla="*/ 176 h 237"/>
                <a:gd name="T72" fmla="*/ 162 w 388"/>
                <a:gd name="T73" fmla="*/ 182 h 237"/>
                <a:gd name="T74" fmla="*/ 175 w 388"/>
                <a:gd name="T75" fmla="*/ 208 h 237"/>
                <a:gd name="T76" fmla="*/ 185 w 388"/>
                <a:gd name="T77" fmla="*/ 225 h 237"/>
                <a:gd name="T78" fmla="*/ 213 w 388"/>
                <a:gd name="T79" fmla="*/ 225 h 237"/>
                <a:gd name="T80" fmla="*/ 224 w 388"/>
                <a:gd name="T81" fmla="*/ 268 h 237"/>
                <a:gd name="T82" fmla="*/ 236 w 388"/>
                <a:gd name="T83" fmla="*/ 284 h 237"/>
                <a:gd name="T84" fmla="*/ 264 w 388"/>
                <a:gd name="T85" fmla="*/ 277 h 237"/>
                <a:gd name="T86" fmla="*/ 298 w 388"/>
                <a:gd name="T87" fmla="*/ 278 h 237"/>
                <a:gd name="T88" fmla="*/ 295 w 388"/>
                <a:gd name="T89" fmla="*/ 259 h 237"/>
                <a:gd name="T90" fmla="*/ 301 w 388"/>
                <a:gd name="T91" fmla="*/ 249 h 237"/>
                <a:gd name="T92" fmla="*/ 321 w 388"/>
                <a:gd name="T93" fmla="*/ 253 h 237"/>
                <a:gd name="T94" fmla="*/ 351 w 388"/>
                <a:gd name="T95" fmla="*/ 244 h 237"/>
                <a:gd name="T96" fmla="*/ 399 w 388"/>
                <a:gd name="T97" fmla="*/ 256 h 237"/>
                <a:gd name="T98" fmla="*/ 399 w 388"/>
                <a:gd name="T99" fmla="*/ 216 h 237"/>
                <a:gd name="T100" fmla="*/ 435 w 388"/>
                <a:gd name="T101" fmla="*/ 170 h 237"/>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88"/>
                <a:gd name="T154" fmla="*/ 0 h 237"/>
                <a:gd name="T155" fmla="*/ 388 w 388"/>
                <a:gd name="T156" fmla="*/ 237 h 237"/>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88" h="237">
                  <a:moveTo>
                    <a:pt x="378" y="121"/>
                  </a:moveTo>
                  <a:lnTo>
                    <a:pt x="387" y="116"/>
                  </a:lnTo>
                  <a:lnTo>
                    <a:pt x="368" y="97"/>
                  </a:lnTo>
                  <a:lnTo>
                    <a:pt x="355" y="105"/>
                  </a:lnTo>
                  <a:lnTo>
                    <a:pt x="337" y="98"/>
                  </a:lnTo>
                  <a:lnTo>
                    <a:pt x="329" y="92"/>
                  </a:lnTo>
                  <a:lnTo>
                    <a:pt x="322" y="92"/>
                  </a:lnTo>
                  <a:lnTo>
                    <a:pt x="317" y="80"/>
                  </a:lnTo>
                  <a:lnTo>
                    <a:pt x="315" y="73"/>
                  </a:lnTo>
                  <a:lnTo>
                    <a:pt x="308" y="73"/>
                  </a:lnTo>
                  <a:lnTo>
                    <a:pt x="302" y="73"/>
                  </a:lnTo>
                  <a:lnTo>
                    <a:pt x="297" y="77"/>
                  </a:lnTo>
                  <a:lnTo>
                    <a:pt x="287" y="63"/>
                  </a:lnTo>
                  <a:lnTo>
                    <a:pt x="283" y="65"/>
                  </a:lnTo>
                  <a:lnTo>
                    <a:pt x="279" y="68"/>
                  </a:lnTo>
                  <a:lnTo>
                    <a:pt x="274" y="71"/>
                  </a:lnTo>
                  <a:lnTo>
                    <a:pt x="266" y="61"/>
                  </a:lnTo>
                  <a:lnTo>
                    <a:pt x="247" y="39"/>
                  </a:lnTo>
                  <a:lnTo>
                    <a:pt x="232" y="27"/>
                  </a:lnTo>
                  <a:lnTo>
                    <a:pt x="222" y="14"/>
                  </a:lnTo>
                  <a:lnTo>
                    <a:pt x="206" y="29"/>
                  </a:lnTo>
                  <a:lnTo>
                    <a:pt x="204" y="19"/>
                  </a:lnTo>
                  <a:lnTo>
                    <a:pt x="180" y="17"/>
                  </a:lnTo>
                  <a:lnTo>
                    <a:pt x="178" y="17"/>
                  </a:lnTo>
                  <a:lnTo>
                    <a:pt x="167" y="0"/>
                  </a:lnTo>
                  <a:lnTo>
                    <a:pt x="157" y="2"/>
                  </a:lnTo>
                  <a:lnTo>
                    <a:pt x="150" y="9"/>
                  </a:lnTo>
                  <a:lnTo>
                    <a:pt x="136" y="14"/>
                  </a:lnTo>
                  <a:lnTo>
                    <a:pt x="131" y="9"/>
                  </a:lnTo>
                  <a:lnTo>
                    <a:pt x="124" y="20"/>
                  </a:lnTo>
                  <a:lnTo>
                    <a:pt x="118" y="19"/>
                  </a:lnTo>
                  <a:lnTo>
                    <a:pt x="98" y="21"/>
                  </a:lnTo>
                  <a:lnTo>
                    <a:pt x="94" y="20"/>
                  </a:lnTo>
                  <a:lnTo>
                    <a:pt x="91" y="22"/>
                  </a:lnTo>
                  <a:lnTo>
                    <a:pt x="100" y="35"/>
                  </a:lnTo>
                  <a:lnTo>
                    <a:pt x="94" y="47"/>
                  </a:lnTo>
                  <a:lnTo>
                    <a:pt x="95" y="55"/>
                  </a:lnTo>
                  <a:lnTo>
                    <a:pt x="95" y="60"/>
                  </a:lnTo>
                  <a:lnTo>
                    <a:pt x="105" y="60"/>
                  </a:lnTo>
                  <a:lnTo>
                    <a:pt x="109" y="68"/>
                  </a:lnTo>
                  <a:lnTo>
                    <a:pt x="109" y="77"/>
                  </a:lnTo>
                  <a:lnTo>
                    <a:pt x="105" y="78"/>
                  </a:lnTo>
                  <a:lnTo>
                    <a:pt x="101" y="73"/>
                  </a:lnTo>
                  <a:lnTo>
                    <a:pt x="96" y="77"/>
                  </a:lnTo>
                  <a:lnTo>
                    <a:pt x="94" y="80"/>
                  </a:lnTo>
                  <a:lnTo>
                    <a:pt x="86" y="73"/>
                  </a:lnTo>
                  <a:lnTo>
                    <a:pt x="84" y="67"/>
                  </a:lnTo>
                  <a:lnTo>
                    <a:pt x="77" y="70"/>
                  </a:lnTo>
                  <a:lnTo>
                    <a:pt x="77" y="72"/>
                  </a:lnTo>
                  <a:lnTo>
                    <a:pt x="72" y="67"/>
                  </a:lnTo>
                  <a:lnTo>
                    <a:pt x="65" y="73"/>
                  </a:lnTo>
                  <a:lnTo>
                    <a:pt x="57" y="77"/>
                  </a:lnTo>
                  <a:lnTo>
                    <a:pt x="54" y="73"/>
                  </a:lnTo>
                  <a:lnTo>
                    <a:pt x="52" y="67"/>
                  </a:lnTo>
                  <a:lnTo>
                    <a:pt x="41" y="65"/>
                  </a:lnTo>
                  <a:lnTo>
                    <a:pt x="23" y="64"/>
                  </a:lnTo>
                  <a:lnTo>
                    <a:pt x="19" y="65"/>
                  </a:lnTo>
                  <a:lnTo>
                    <a:pt x="18" y="70"/>
                  </a:lnTo>
                  <a:lnTo>
                    <a:pt x="15" y="68"/>
                  </a:lnTo>
                  <a:lnTo>
                    <a:pt x="12" y="75"/>
                  </a:lnTo>
                  <a:lnTo>
                    <a:pt x="9" y="80"/>
                  </a:lnTo>
                  <a:lnTo>
                    <a:pt x="9" y="83"/>
                  </a:lnTo>
                  <a:lnTo>
                    <a:pt x="11" y="88"/>
                  </a:lnTo>
                  <a:lnTo>
                    <a:pt x="8" y="90"/>
                  </a:lnTo>
                  <a:lnTo>
                    <a:pt x="5" y="80"/>
                  </a:lnTo>
                  <a:lnTo>
                    <a:pt x="0" y="82"/>
                  </a:lnTo>
                  <a:lnTo>
                    <a:pt x="0" y="94"/>
                  </a:lnTo>
                  <a:lnTo>
                    <a:pt x="0" y="102"/>
                  </a:lnTo>
                  <a:lnTo>
                    <a:pt x="0" y="108"/>
                  </a:lnTo>
                  <a:lnTo>
                    <a:pt x="1" y="114"/>
                  </a:lnTo>
                  <a:lnTo>
                    <a:pt x="4" y="118"/>
                  </a:lnTo>
                  <a:lnTo>
                    <a:pt x="4" y="126"/>
                  </a:lnTo>
                  <a:lnTo>
                    <a:pt x="8" y="125"/>
                  </a:lnTo>
                  <a:lnTo>
                    <a:pt x="14" y="120"/>
                  </a:lnTo>
                  <a:lnTo>
                    <a:pt x="16" y="125"/>
                  </a:lnTo>
                  <a:lnTo>
                    <a:pt x="20" y="132"/>
                  </a:lnTo>
                  <a:lnTo>
                    <a:pt x="24" y="138"/>
                  </a:lnTo>
                  <a:lnTo>
                    <a:pt x="28" y="152"/>
                  </a:lnTo>
                  <a:lnTo>
                    <a:pt x="36" y="148"/>
                  </a:lnTo>
                  <a:lnTo>
                    <a:pt x="49" y="145"/>
                  </a:lnTo>
                  <a:lnTo>
                    <a:pt x="69" y="141"/>
                  </a:lnTo>
                  <a:lnTo>
                    <a:pt x="74" y="150"/>
                  </a:lnTo>
                  <a:lnTo>
                    <a:pt x="75" y="166"/>
                  </a:lnTo>
                  <a:lnTo>
                    <a:pt x="66" y="170"/>
                  </a:lnTo>
                  <a:lnTo>
                    <a:pt x="57" y="173"/>
                  </a:lnTo>
                  <a:lnTo>
                    <a:pt x="58" y="184"/>
                  </a:lnTo>
                  <a:lnTo>
                    <a:pt x="45" y="184"/>
                  </a:lnTo>
                  <a:lnTo>
                    <a:pt x="57" y="208"/>
                  </a:lnTo>
                  <a:lnTo>
                    <a:pt x="62" y="209"/>
                  </a:lnTo>
                  <a:lnTo>
                    <a:pt x="68" y="211"/>
                  </a:lnTo>
                  <a:lnTo>
                    <a:pt x="70" y="220"/>
                  </a:lnTo>
                  <a:lnTo>
                    <a:pt x="73" y="217"/>
                  </a:lnTo>
                  <a:lnTo>
                    <a:pt x="84" y="215"/>
                  </a:lnTo>
                  <a:lnTo>
                    <a:pt x="90" y="218"/>
                  </a:lnTo>
                  <a:lnTo>
                    <a:pt x="94" y="223"/>
                  </a:lnTo>
                  <a:lnTo>
                    <a:pt x="97" y="218"/>
                  </a:lnTo>
                  <a:lnTo>
                    <a:pt x="104" y="220"/>
                  </a:lnTo>
                  <a:lnTo>
                    <a:pt x="92" y="167"/>
                  </a:lnTo>
                  <a:lnTo>
                    <a:pt x="96" y="165"/>
                  </a:lnTo>
                  <a:lnTo>
                    <a:pt x="112" y="153"/>
                  </a:lnTo>
                  <a:lnTo>
                    <a:pt x="115" y="153"/>
                  </a:lnTo>
                  <a:lnTo>
                    <a:pt x="112" y="148"/>
                  </a:lnTo>
                  <a:lnTo>
                    <a:pt x="116" y="151"/>
                  </a:lnTo>
                  <a:lnTo>
                    <a:pt x="116" y="145"/>
                  </a:lnTo>
                  <a:lnTo>
                    <a:pt x="118" y="141"/>
                  </a:lnTo>
                  <a:lnTo>
                    <a:pt x="119" y="143"/>
                  </a:lnTo>
                  <a:lnTo>
                    <a:pt x="123" y="143"/>
                  </a:lnTo>
                  <a:lnTo>
                    <a:pt x="126" y="146"/>
                  </a:lnTo>
                  <a:lnTo>
                    <a:pt x="131" y="140"/>
                  </a:lnTo>
                  <a:lnTo>
                    <a:pt x="133" y="141"/>
                  </a:lnTo>
                  <a:lnTo>
                    <a:pt x="131" y="151"/>
                  </a:lnTo>
                  <a:lnTo>
                    <a:pt x="133" y="163"/>
                  </a:lnTo>
                  <a:lnTo>
                    <a:pt x="141" y="170"/>
                  </a:lnTo>
                  <a:lnTo>
                    <a:pt x="141" y="173"/>
                  </a:lnTo>
                  <a:lnTo>
                    <a:pt x="138" y="179"/>
                  </a:lnTo>
                  <a:lnTo>
                    <a:pt x="139" y="182"/>
                  </a:lnTo>
                  <a:lnTo>
                    <a:pt x="149" y="187"/>
                  </a:lnTo>
                  <a:lnTo>
                    <a:pt x="153" y="195"/>
                  </a:lnTo>
                  <a:lnTo>
                    <a:pt x="162" y="190"/>
                  </a:lnTo>
                  <a:lnTo>
                    <a:pt x="172" y="187"/>
                  </a:lnTo>
                  <a:lnTo>
                    <a:pt x="180" y="210"/>
                  </a:lnTo>
                  <a:lnTo>
                    <a:pt x="183" y="221"/>
                  </a:lnTo>
                  <a:lnTo>
                    <a:pt x="181" y="223"/>
                  </a:lnTo>
                  <a:lnTo>
                    <a:pt x="179" y="228"/>
                  </a:lnTo>
                  <a:lnTo>
                    <a:pt x="187" y="231"/>
                  </a:lnTo>
                  <a:lnTo>
                    <a:pt x="190" y="236"/>
                  </a:lnTo>
                  <a:lnTo>
                    <a:pt x="202" y="231"/>
                  </a:lnTo>
                  <a:lnTo>
                    <a:pt x="206" y="236"/>
                  </a:lnTo>
                  <a:lnTo>
                    <a:pt x="213" y="230"/>
                  </a:lnTo>
                  <a:lnTo>
                    <a:pt x="219" y="229"/>
                  </a:lnTo>
                  <a:lnTo>
                    <a:pt x="226" y="231"/>
                  </a:lnTo>
                  <a:lnTo>
                    <a:pt x="240" y="231"/>
                  </a:lnTo>
                  <a:lnTo>
                    <a:pt x="236" y="226"/>
                  </a:lnTo>
                  <a:lnTo>
                    <a:pt x="236" y="220"/>
                  </a:lnTo>
                  <a:lnTo>
                    <a:pt x="238" y="215"/>
                  </a:lnTo>
                  <a:lnTo>
                    <a:pt x="238" y="211"/>
                  </a:lnTo>
                  <a:lnTo>
                    <a:pt x="234" y="208"/>
                  </a:lnTo>
                  <a:lnTo>
                    <a:pt x="243" y="207"/>
                  </a:lnTo>
                  <a:lnTo>
                    <a:pt x="251" y="208"/>
                  </a:lnTo>
                  <a:lnTo>
                    <a:pt x="253" y="211"/>
                  </a:lnTo>
                  <a:lnTo>
                    <a:pt x="259" y="210"/>
                  </a:lnTo>
                  <a:lnTo>
                    <a:pt x="255" y="200"/>
                  </a:lnTo>
                  <a:lnTo>
                    <a:pt x="260" y="198"/>
                  </a:lnTo>
                  <a:lnTo>
                    <a:pt x="283" y="203"/>
                  </a:lnTo>
                  <a:lnTo>
                    <a:pt x="301" y="205"/>
                  </a:lnTo>
                  <a:lnTo>
                    <a:pt x="315" y="213"/>
                  </a:lnTo>
                  <a:lnTo>
                    <a:pt x="322" y="213"/>
                  </a:lnTo>
                  <a:lnTo>
                    <a:pt x="324" y="223"/>
                  </a:lnTo>
                  <a:lnTo>
                    <a:pt x="329" y="203"/>
                  </a:lnTo>
                  <a:lnTo>
                    <a:pt x="322" y="180"/>
                  </a:lnTo>
                  <a:lnTo>
                    <a:pt x="345" y="172"/>
                  </a:lnTo>
                  <a:lnTo>
                    <a:pt x="347" y="160"/>
                  </a:lnTo>
                  <a:lnTo>
                    <a:pt x="351" y="141"/>
                  </a:lnTo>
                  <a:lnTo>
                    <a:pt x="375" y="143"/>
                  </a:lnTo>
                  <a:lnTo>
                    <a:pt x="378" y="121"/>
                  </a:lnTo>
                </a:path>
              </a:pathLst>
            </a:custGeom>
            <a:solidFill>
              <a:srgbClr val="007A00"/>
            </a:solidFill>
            <a:ln w="12699" cap="rnd" cmpd="sng">
              <a:solidFill>
                <a:srgbClr val="000000"/>
              </a:solidFill>
              <a:prstDash val="solid"/>
              <a:round/>
              <a:headEnd/>
              <a:tailEnd/>
            </a:ln>
          </p:spPr>
          <p:txBody>
            <a:bodyPr/>
            <a:lstStyle/>
            <a:p>
              <a:endParaRPr lang="it-IT"/>
            </a:p>
          </p:txBody>
        </p:sp>
        <p:sp>
          <p:nvSpPr>
            <p:cNvPr id="42229" name="Freeform 245"/>
            <p:cNvSpPr>
              <a:spLocks/>
            </p:cNvSpPr>
            <p:nvPr/>
          </p:nvSpPr>
          <p:spPr bwMode="auto">
            <a:xfrm>
              <a:off x="4324" y="1746"/>
              <a:ext cx="211" cy="179"/>
            </a:xfrm>
            <a:custGeom>
              <a:avLst/>
              <a:gdLst>
                <a:gd name="T0" fmla="*/ 19 w 170"/>
                <a:gd name="T1" fmla="*/ 80 h 148"/>
                <a:gd name="T2" fmla="*/ 22 w 170"/>
                <a:gd name="T3" fmla="*/ 67 h 148"/>
                <a:gd name="T4" fmla="*/ 27 w 170"/>
                <a:gd name="T5" fmla="*/ 60 h 148"/>
                <a:gd name="T6" fmla="*/ 36 w 170"/>
                <a:gd name="T7" fmla="*/ 64 h 148"/>
                <a:gd name="T8" fmla="*/ 46 w 170"/>
                <a:gd name="T9" fmla="*/ 68 h 148"/>
                <a:gd name="T10" fmla="*/ 48 w 170"/>
                <a:gd name="T11" fmla="*/ 71 h 148"/>
                <a:gd name="T12" fmla="*/ 56 w 170"/>
                <a:gd name="T13" fmla="*/ 80 h 148"/>
                <a:gd name="T14" fmla="*/ 61 w 170"/>
                <a:gd name="T15" fmla="*/ 100 h 148"/>
                <a:gd name="T16" fmla="*/ 68 w 170"/>
                <a:gd name="T17" fmla="*/ 98 h 148"/>
                <a:gd name="T18" fmla="*/ 79 w 170"/>
                <a:gd name="T19" fmla="*/ 100 h 148"/>
                <a:gd name="T20" fmla="*/ 97 w 170"/>
                <a:gd name="T21" fmla="*/ 123 h 148"/>
                <a:gd name="T22" fmla="*/ 115 w 170"/>
                <a:gd name="T23" fmla="*/ 138 h 148"/>
                <a:gd name="T24" fmla="*/ 132 w 170"/>
                <a:gd name="T25" fmla="*/ 152 h 148"/>
                <a:gd name="T26" fmla="*/ 139 w 170"/>
                <a:gd name="T27" fmla="*/ 178 h 148"/>
                <a:gd name="T28" fmla="*/ 149 w 170"/>
                <a:gd name="T29" fmla="*/ 158 h 148"/>
                <a:gd name="T30" fmla="*/ 150 w 170"/>
                <a:gd name="T31" fmla="*/ 139 h 148"/>
                <a:gd name="T32" fmla="*/ 144 w 170"/>
                <a:gd name="T33" fmla="*/ 114 h 148"/>
                <a:gd name="T34" fmla="*/ 158 w 170"/>
                <a:gd name="T35" fmla="*/ 108 h 148"/>
                <a:gd name="T36" fmla="*/ 176 w 170"/>
                <a:gd name="T37" fmla="*/ 112 h 148"/>
                <a:gd name="T38" fmla="*/ 205 w 170"/>
                <a:gd name="T39" fmla="*/ 110 h 148"/>
                <a:gd name="T40" fmla="*/ 205 w 170"/>
                <a:gd name="T41" fmla="*/ 94 h 148"/>
                <a:gd name="T42" fmla="*/ 170 w 170"/>
                <a:gd name="T43" fmla="*/ 94 h 148"/>
                <a:gd name="T44" fmla="*/ 154 w 170"/>
                <a:gd name="T45" fmla="*/ 92 h 148"/>
                <a:gd name="T46" fmla="*/ 138 w 170"/>
                <a:gd name="T47" fmla="*/ 100 h 148"/>
                <a:gd name="T48" fmla="*/ 128 w 170"/>
                <a:gd name="T49" fmla="*/ 98 h 148"/>
                <a:gd name="T50" fmla="*/ 119 w 170"/>
                <a:gd name="T51" fmla="*/ 99 h 148"/>
                <a:gd name="T52" fmla="*/ 109 w 170"/>
                <a:gd name="T53" fmla="*/ 92 h 148"/>
                <a:gd name="T54" fmla="*/ 109 w 170"/>
                <a:gd name="T55" fmla="*/ 86 h 148"/>
                <a:gd name="T56" fmla="*/ 108 w 170"/>
                <a:gd name="T57" fmla="*/ 67 h 148"/>
                <a:gd name="T58" fmla="*/ 74 w 170"/>
                <a:gd name="T59" fmla="*/ 50 h 148"/>
                <a:gd name="T60" fmla="*/ 57 w 170"/>
                <a:gd name="T61" fmla="*/ 36 h 148"/>
                <a:gd name="T62" fmla="*/ 36 w 170"/>
                <a:gd name="T63" fmla="*/ 42 h 148"/>
                <a:gd name="T64" fmla="*/ 22 w 170"/>
                <a:gd name="T65" fmla="*/ 19 h 148"/>
                <a:gd name="T66" fmla="*/ 24 w 170"/>
                <a:gd name="T67" fmla="*/ 0 h 148"/>
                <a:gd name="T68" fmla="*/ 12 w 170"/>
                <a:gd name="T69" fmla="*/ 82 h 14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70"/>
                <a:gd name="T106" fmla="*/ 0 h 148"/>
                <a:gd name="T107" fmla="*/ 170 w 170"/>
                <a:gd name="T108" fmla="*/ 148 h 14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70" h="148">
                  <a:moveTo>
                    <a:pt x="10" y="68"/>
                  </a:moveTo>
                  <a:lnTo>
                    <a:pt x="15" y="66"/>
                  </a:lnTo>
                  <a:lnTo>
                    <a:pt x="16" y="60"/>
                  </a:lnTo>
                  <a:lnTo>
                    <a:pt x="18" y="55"/>
                  </a:lnTo>
                  <a:lnTo>
                    <a:pt x="23" y="58"/>
                  </a:lnTo>
                  <a:lnTo>
                    <a:pt x="22" y="50"/>
                  </a:lnTo>
                  <a:lnTo>
                    <a:pt x="26" y="48"/>
                  </a:lnTo>
                  <a:lnTo>
                    <a:pt x="29" y="53"/>
                  </a:lnTo>
                  <a:lnTo>
                    <a:pt x="33" y="53"/>
                  </a:lnTo>
                  <a:lnTo>
                    <a:pt x="37" y="56"/>
                  </a:lnTo>
                  <a:lnTo>
                    <a:pt x="39" y="58"/>
                  </a:lnTo>
                  <a:lnTo>
                    <a:pt x="39" y="59"/>
                  </a:lnTo>
                  <a:lnTo>
                    <a:pt x="40" y="64"/>
                  </a:lnTo>
                  <a:lnTo>
                    <a:pt x="45" y="66"/>
                  </a:lnTo>
                  <a:lnTo>
                    <a:pt x="45" y="73"/>
                  </a:lnTo>
                  <a:lnTo>
                    <a:pt x="49" y="83"/>
                  </a:lnTo>
                  <a:lnTo>
                    <a:pt x="53" y="84"/>
                  </a:lnTo>
                  <a:lnTo>
                    <a:pt x="55" y="81"/>
                  </a:lnTo>
                  <a:lnTo>
                    <a:pt x="60" y="78"/>
                  </a:lnTo>
                  <a:lnTo>
                    <a:pt x="64" y="83"/>
                  </a:lnTo>
                  <a:lnTo>
                    <a:pt x="70" y="91"/>
                  </a:lnTo>
                  <a:lnTo>
                    <a:pt x="78" y="102"/>
                  </a:lnTo>
                  <a:lnTo>
                    <a:pt x="93" y="107"/>
                  </a:lnTo>
                  <a:lnTo>
                    <a:pt x="93" y="114"/>
                  </a:lnTo>
                  <a:lnTo>
                    <a:pt x="102" y="119"/>
                  </a:lnTo>
                  <a:lnTo>
                    <a:pt x="106" y="126"/>
                  </a:lnTo>
                  <a:lnTo>
                    <a:pt x="103" y="146"/>
                  </a:lnTo>
                  <a:lnTo>
                    <a:pt x="112" y="147"/>
                  </a:lnTo>
                  <a:lnTo>
                    <a:pt x="117" y="137"/>
                  </a:lnTo>
                  <a:lnTo>
                    <a:pt x="120" y="131"/>
                  </a:lnTo>
                  <a:lnTo>
                    <a:pt x="123" y="125"/>
                  </a:lnTo>
                  <a:lnTo>
                    <a:pt x="121" y="115"/>
                  </a:lnTo>
                  <a:lnTo>
                    <a:pt x="115" y="112"/>
                  </a:lnTo>
                  <a:lnTo>
                    <a:pt x="116" y="94"/>
                  </a:lnTo>
                  <a:lnTo>
                    <a:pt x="123" y="86"/>
                  </a:lnTo>
                  <a:lnTo>
                    <a:pt x="127" y="89"/>
                  </a:lnTo>
                  <a:lnTo>
                    <a:pt x="140" y="86"/>
                  </a:lnTo>
                  <a:lnTo>
                    <a:pt x="142" y="93"/>
                  </a:lnTo>
                  <a:lnTo>
                    <a:pt x="149" y="93"/>
                  </a:lnTo>
                  <a:lnTo>
                    <a:pt x="165" y="91"/>
                  </a:lnTo>
                  <a:lnTo>
                    <a:pt x="169" y="83"/>
                  </a:lnTo>
                  <a:lnTo>
                    <a:pt x="165" y="78"/>
                  </a:lnTo>
                  <a:lnTo>
                    <a:pt x="155" y="78"/>
                  </a:lnTo>
                  <a:lnTo>
                    <a:pt x="137" y="78"/>
                  </a:lnTo>
                  <a:lnTo>
                    <a:pt x="131" y="78"/>
                  </a:lnTo>
                  <a:lnTo>
                    <a:pt x="124" y="76"/>
                  </a:lnTo>
                  <a:lnTo>
                    <a:pt x="112" y="84"/>
                  </a:lnTo>
                  <a:lnTo>
                    <a:pt x="111" y="83"/>
                  </a:lnTo>
                  <a:lnTo>
                    <a:pt x="109" y="79"/>
                  </a:lnTo>
                  <a:lnTo>
                    <a:pt x="103" y="81"/>
                  </a:lnTo>
                  <a:lnTo>
                    <a:pt x="98" y="84"/>
                  </a:lnTo>
                  <a:lnTo>
                    <a:pt x="96" y="82"/>
                  </a:lnTo>
                  <a:lnTo>
                    <a:pt x="95" y="79"/>
                  </a:lnTo>
                  <a:lnTo>
                    <a:pt x="88" y="76"/>
                  </a:lnTo>
                  <a:lnTo>
                    <a:pt x="87" y="75"/>
                  </a:lnTo>
                  <a:lnTo>
                    <a:pt x="88" y="71"/>
                  </a:lnTo>
                  <a:lnTo>
                    <a:pt x="92" y="69"/>
                  </a:lnTo>
                  <a:lnTo>
                    <a:pt x="87" y="55"/>
                  </a:lnTo>
                  <a:lnTo>
                    <a:pt x="79" y="35"/>
                  </a:lnTo>
                  <a:lnTo>
                    <a:pt x="60" y="41"/>
                  </a:lnTo>
                  <a:lnTo>
                    <a:pt x="55" y="35"/>
                  </a:lnTo>
                  <a:lnTo>
                    <a:pt x="46" y="30"/>
                  </a:lnTo>
                  <a:lnTo>
                    <a:pt x="38" y="38"/>
                  </a:lnTo>
                  <a:lnTo>
                    <a:pt x="29" y="35"/>
                  </a:lnTo>
                  <a:lnTo>
                    <a:pt x="20" y="27"/>
                  </a:lnTo>
                  <a:lnTo>
                    <a:pt x="18" y="16"/>
                  </a:lnTo>
                  <a:lnTo>
                    <a:pt x="19" y="8"/>
                  </a:lnTo>
                  <a:lnTo>
                    <a:pt x="19" y="0"/>
                  </a:lnTo>
                  <a:lnTo>
                    <a:pt x="0" y="16"/>
                  </a:lnTo>
                  <a:lnTo>
                    <a:pt x="10" y="6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30" name="Freeform 246"/>
            <p:cNvSpPr>
              <a:spLocks/>
            </p:cNvSpPr>
            <p:nvPr/>
          </p:nvSpPr>
          <p:spPr bwMode="auto">
            <a:xfrm>
              <a:off x="4296" y="1805"/>
              <a:ext cx="161" cy="155"/>
            </a:xfrm>
            <a:custGeom>
              <a:avLst/>
              <a:gdLst>
                <a:gd name="T0" fmla="*/ 0 w 130"/>
                <a:gd name="T1" fmla="*/ 22 h 129"/>
                <a:gd name="T2" fmla="*/ 1 w 130"/>
                <a:gd name="T3" fmla="*/ 42 h 129"/>
                <a:gd name="T4" fmla="*/ 11 w 130"/>
                <a:gd name="T5" fmla="*/ 30 h 129"/>
                <a:gd name="T6" fmla="*/ 22 w 130"/>
                <a:gd name="T7" fmla="*/ 46 h 129"/>
                <a:gd name="T8" fmla="*/ 17 w 130"/>
                <a:gd name="T9" fmla="*/ 55 h 129"/>
                <a:gd name="T10" fmla="*/ 2 w 130"/>
                <a:gd name="T11" fmla="*/ 46 h 129"/>
                <a:gd name="T12" fmla="*/ 1 w 130"/>
                <a:gd name="T13" fmla="*/ 60 h 129"/>
                <a:gd name="T14" fmla="*/ 2 w 130"/>
                <a:gd name="T15" fmla="*/ 67 h 129"/>
                <a:gd name="T16" fmla="*/ 11 w 130"/>
                <a:gd name="T17" fmla="*/ 70 h 129"/>
                <a:gd name="T18" fmla="*/ 7 w 130"/>
                <a:gd name="T19" fmla="*/ 78 h 129"/>
                <a:gd name="T20" fmla="*/ 14 w 130"/>
                <a:gd name="T21" fmla="*/ 84 h 129"/>
                <a:gd name="T22" fmla="*/ 14 w 130"/>
                <a:gd name="T23" fmla="*/ 112 h 129"/>
                <a:gd name="T24" fmla="*/ 36 w 130"/>
                <a:gd name="T25" fmla="*/ 103 h 129"/>
                <a:gd name="T26" fmla="*/ 48 w 130"/>
                <a:gd name="T27" fmla="*/ 95 h 129"/>
                <a:gd name="T28" fmla="*/ 77 w 130"/>
                <a:gd name="T29" fmla="*/ 114 h 129"/>
                <a:gd name="T30" fmla="*/ 93 w 130"/>
                <a:gd name="T31" fmla="*/ 125 h 129"/>
                <a:gd name="T32" fmla="*/ 97 w 130"/>
                <a:gd name="T33" fmla="*/ 130 h 129"/>
                <a:gd name="T34" fmla="*/ 98 w 130"/>
                <a:gd name="T35" fmla="*/ 144 h 129"/>
                <a:gd name="T36" fmla="*/ 115 w 130"/>
                <a:gd name="T37" fmla="*/ 154 h 129"/>
                <a:gd name="T38" fmla="*/ 139 w 130"/>
                <a:gd name="T39" fmla="*/ 117 h 129"/>
                <a:gd name="T40" fmla="*/ 155 w 130"/>
                <a:gd name="T41" fmla="*/ 117 h 129"/>
                <a:gd name="T42" fmla="*/ 157 w 130"/>
                <a:gd name="T43" fmla="*/ 101 h 129"/>
                <a:gd name="T44" fmla="*/ 160 w 130"/>
                <a:gd name="T45" fmla="*/ 95 h 129"/>
                <a:gd name="T46" fmla="*/ 154 w 130"/>
                <a:gd name="T47" fmla="*/ 85 h 129"/>
                <a:gd name="T48" fmla="*/ 142 w 130"/>
                <a:gd name="T49" fmla="*/ 79 h 129"/>
                <a:gd name="T50" fmla="*/ 142 w 130"/>
                <a:gd name="T51" fmla="*/ 71 h 129"/>
                <a:gd name="T52" fmla="*/ 125 w 130"/>
                <a:gd name="T53" fmla="*/ 65 h 129"/>
                <a:gd name="T54" fmla="*/ 115 w 130"/>
                <a:gd name="T55" fmla="*/ 52 h 129"/>
                <a:gd name="T56" fmla="*/ 110 w 130"/>
                <a:gd name="T57" fmla="*/ 43 h 129"/>
                <a:gd name="T58" fmla="*/ 103 w 130"/>
                <a:gd name="T59" fmla="*/ 35 h 129"/>
                <a:gd name="T60" fmla="*/ 98 w 130"/>
                <a:gd name="T61" fmla="*/ 40 h 129"/>
                <a:gd name="T62" fmla="*/ 94 w 130"/>
                <a:gd name="T63" fmla="*/ 43 h 129"/>
                <a:gd name="T64" fmla="*/ 89 w 130"/>
                <a:gd name="T65" fmla="*/ 42 h 129"/>
                <a:gd name="T66" fmla="*/ 84 w 130"/>
                <a:gd name="T67" fmla="*/ 30 h 129"/>
                <a:gd name="T68" fmla="*/ 84 w 130"/>
                <a:gd name="T69" fmla="*/ 22 h 129"/>
                <a:gd name="T70" fmla="*/ 79 w 130"/>
                <a:gd name="T71" fmla="*/ 19 h 129"/>
                <a:gd name="T72" fmla="*/ 78 w 130"/>
                <a:gd name="T73" fmla="*/ 12 h 129"/>
                <a:gd name="T74" fmla="*/ 71 w 130"/>
                <a:gd name="T75" fmla="*/ 6 h 129"/>
                <a:gd name="T76" fmla="*/ 66 w 130"/>
                <a:gd name="T77" fmla="*/ 6 h 129"/>
                <a:gd name="T78" fmla="*/ 62 w 130"/>
                <a:gd name="T79" fmla="*/ 0 h 129"/>
                <a:gd name="T80" fmla="*/ 57 w 130"/>
                <a:gd name="T81" fmla="*/ 2 h 129"/>
                <a:gd name="T82" fmla="*/ 58 w 130"/>
                <a:gd name="T83" fmla="*/ 12 h 129"/>
                <a:gd name="T84" fmla="*/ 56 w 130"/>
                <a:gd name="T85" fmla="*/ 10 h 129"/>
                <a:gd name="T86" fmla="*/ 52 w 130"/>
                <a:gd name="T87" fmla="*/ 8 h 129"/>
                <a:gd name="T88" fmla="*/ 48 w 130"/>
                <a:gd name="T89" fmla="*/ 22 h 129"/>
                <a:gd name="T90" fmla="*/ 41 w 130"/>
                <a:gd name="T91" fmla="*/ 24 h 129"/>
                <a:gd name="T92" fmla="*/ 36 w 130"/>
                <a:gd name="T93" fmla="*/ 22 h 129"/>
                <a:gd name="T94" fmla="*/ 31 w 130"/>
                <a:gd name="T95" fmla="*/ 28 h 129"/>
                <a:gd name="T96" fmla="*/ 26 w 130"/>
                <a:gd name="T97" fmla="*/ 22 h 129"/>
                <a:gd name="T98" fmla="*/ 19 w 130"/>
                <a:gd name="T99" fmla="*/ 16 h 129"/>
                <a:gd name="T100" fmla="*/ 0 w 130"/>
                <a:gd name="T101" fmla="*/ 22 h 129"/>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30"/>
                <a:gd name="T154" fmla="*/ 0 h 129"/>
                <a:gd name="T155" fmla="*/ 130 w 130"/>
                <a:gd name="T156" fmla="*/ 129 h 129"/>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30" h="129">
                  <a:moveTo>
                    <a:pt x="0" y="18"/>
                  </a:moveTo>
                  <a:lnTo>
                    <a:pt x="1" y="35"/>
                  </a:lnTo>
                  <a:lnTo>
                    <a:pt x="9" y="25"/>
                  </a:lnTo>
                  <a:lnTo>
                    <a:pt x="18" y="38"/>
                  </a:lnTo>
                  <a:lnTo>
                    <a:pt x="14" y="46"/>
                  </a:lnTo>
                  <a:lnTo>
                    <a:pt x="2" y="38"/>
                  </a:lnTo>
                  <a:lnTo>
                    <a:pt x="1" y="50"/>
                  </a:lnTo>
                  <a:lnTo>
                    <a:pt x="2" y="56"/>
                  </a:lnTo>
                  <a:lnTo>
                    <a:pt x="9" y="58"/>
                  </a:lnTo>
                  <a:lnTo>
                    <a:pt x="6" y="65"/>
                  </a:lnTo>
                  <a:lnTo>
                    <a:pt x="11" y="70"/>
                  </a:lnTo>
                  <a:lnTo>
                    <a:pt x="11" y="93"/>
                  </a:lnTo>
                  <a:lnTo>
                    <a:pt x="29" y="86"/>
                  </a:lnTo>
                  <a:lnTo>
                    <a:pt x="39" y="79"/>
                  </a:lnTo>
                  <a:lnTo>
                    <a:pt x="62" y="95"/>
                  </a:lnTo>
                  <a:lnTo>
                    <a:pt x="75" y="104"/>
                  </a:lnTo>
                  <a:lnTo>
                    <a:pt x="78" y="108"/>
                  </a:lnTo>
                  <a:lnTo>
                    <a:pt x="79" y="120"/>
                  </a:lnTo>
                  <a:lnTo>
                    <a:pt x="93" y="128"/>
                  </a:lnTo>
                  <a:lnTo>
                    <a:pt x="112" y="97"/>
                  </a:lnTo>
                  <a:lnTo>
                    <a:pt x="125" y="97"/>
                  </a:lnTo>
                  <a:lnTo>
                    <a:pt x="127" y="84"/>
                  </a:lnTo>
                  <a:lnTo>
                    <a:pt x="129" y="79"/>
                  </a:lnTo>
                  <a:lnTo>
                    <a:pt x="124" y="71"/>
                  </a:lnTo>
                  <a:lnTo>
                    <a:pt x="115" y="66"/>
                  </a:lnTo>
                  <a:lnTo>
                    <a:pt x="115" y="59"/>
                  </a:lnTo>
                  <a:lnTo>
                    <a:pt x="101" y="54"/>
                  </a:lnTo>
                  <a:lnTo>
                    <a:pt x="93" y="43"/>
                  </a:lnTo>
                  <a:lnTo>
                    <a:pt x="89" y="36"/>
                  </a:lnTo>
                  <a:lnTo>
                    <a:pt x="83" y="29"/>
                  </a:lnTo>
                  <a:lnTo>
                    <a:pt x="79" y="33"/>
                  </a:lnTo>
                  <a:lnTo>
                    <a:pt x="76" y="36"/>
                  </a:lnTo>
                  <a:lnTo>
                    <a:pt x="72" y="35"/>
                  </a:lnTo>
                  <a:lnTo>
                    <a:pt x="68" y="25"/>
                  </a:lnTo>
                  <a:lnTo>
                    <a:pt x="68" y="18"/>
                  </a:lnTo>
                  <a:lnTo>
                    <a:pt x="64" y="16"/>
                  </a:lnTo>
                  <a:lnTo>
                    <a:pt x="63" y="10"/>
                  </a:lnTo>
                  <a:lnTo>
                    <a:pt x="57" y="5"/>
                  </a:lnTo>
                  <a:lnTo>
                    <a:pt x="53" y="5"/>
                  </a:lnTo>
                  <a:lnTo>
                    <a:pt x="50" y="0"/>
                  </a:lnTo>
                  <a:lnTo>
                    <a:pt x="46" y="2"/>
                  </a:lnTo>
                  <a:lnTo>
                    <a:pt x="47" y="10"/>
                  </a:lnTo>
                  <a:lnTo>
                    <a:pt x="45" y="8"/>
                  </a:lnTo>
                  <a:lnTo>
                    <a:pt x="42" y="7"/>
                  </a:lnTo>
                  <a:lnTo>
                    <a:pt x="39" y="18"/>
                  </a:lnTo>
                  <a:lnTo>
                    <a:pt x="33" y="20"/>
                  </a:lnTo>
                  <a:lnTo>
                    <a:pt x="29" y="18"/>
                  </a:lnTo>
                  <a:lnTo>
                    <a:pt x="25" y="23"/>
                  </a:lnTo>
                  <a:lnTo>
                    <a:pt x="21" y="18"/>
                  </a:lnTo>
                  <a:lnTo>
                    <a:pt x="15" y="13"/>
                  </a:lnTo>
                  <a:lnTo>
                    <a:pt x="0" y="18"/>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31" name="Freeform 247"/>
            <p:cNvSpPr>
              <a:spLocks/>
            </p:cNvSpPr>
            <p:nvPr/>
          </p:nvSpPr>
          <p:spPr bwMode="auto">
            <a:xfrm>
              <a:off x="4477" y="1802"/>
              <a:ext cx="133" cy="80"/>
            </a:xfrm>
            <a:custGeom>
              <a:avLst/>
              <a:gdLst>
                <a:gd name="T0" fmla="*/ 34 w 107"/>
                <a:gd name="T1" fmla="*/ 56 h 67"/>
                <a:gd name="T2" fmla="*/ 24 w 107"/>
                <a:gd name="T3" fmla="*/ 56 h 67"/>
                <a:gd name="T4" fmla="*/ 4 w 107"/>
                <a:gd name="T5" fmla="*/ 60 h 67"/>
                <a:gd name="T6" fmla="*/ 0 w 107"/>
                <a:gd name="T7" fmla="*/ 67 h 67"/>
                <a:gd name="T8" fmla="*/ 4 w 107"/>
                <a:gd name="T9" fmla="*/ 72 h 67"/>
                <a:gd name="T10" fmla="*/ 9 w 107"/>
                <a:gd name="T11" fmla="*/ 74 h 67"/>
                <a:gd name="T12" fmla="*/ 35 w 107"/>
                <a:gd name="T13" fmla="*/ 73 h 67"/>
                <a:gd name="T14" fmla="*/ 53 w 107"/>
                <a:gd name="T15" fmla="*/ 73 h 67"/>
                <a:gd name="T16" fmla="*/ 61 w 107"/>
                <a:gd name="T17" fmla="*/ 79 h 67"/>
                <a:gd name="T18" fmla="*/ 65 w 107"/>
                <a:gd name="T19" fmla="*/ 69 h 67"/>
                <a:gd name="T20" fmla="*/ 71 w 107"/>
                <a:gd name="T21" fmla="*/ 67 h 67"/>
                <a:gd name="T22" fmla="*/ 82 w 107"/>
                <a:gd name="T23" fmla="*/ 64 h 67"/>
                <a:gd name="T24" fmla="*/ 91 w 107"/>
                <a:gd name="T25" fmla="*/ 62 h 67"/>
                <a:gd name="T26" fmla="*/ 108 w 107"/>
                <a:gd name="T27" fmla="*/ 48 h 67"/>
                <a:gd name="T28" fmla="*/ 126 w 107"/>
                <a:gd name="T29" fmla="*/ 36 h 67"/>
                <a:gd name="T30" fmla="*/ 132 w 107"/>
                <a:gd name="T31" fmla="*/ 30 h 67"/>
                <a:gd name="T32" fmla="*/ 129 w 107"/>
                <a:gd name="T33" fmla="*/ 18 h 67"/>
                <a:gd name="T34" fmla="*/ 122 w 107"/>
                <a:gd name="T35" fmla="*/ 18 h 67"/>
                <a:gd name="T36" fmla="*/ 113 w 107"/>
                <a:gd name="T37" fmla="*/ 12 h 67"/>
                <a:gd name="T38" fmla="*/ 103 w 107"/>
                <a:gd name="T39" fmla="*/ 8 h 67"/>
                <a:gd name="T40" fmla="*/ 81 w 107"/>
                <a:gd name="T41" fmla="*/ 5 h 67"/>
                <a:gd name="T42" fmla="*/ 53 w 107"/>
                <a:gd name="T43" fmla="*/ 0 h 67"/>
                <a:gd name="T44" fmla="*/ 48 w 107"/>
                <a:gd name="T45" fmla="*/ 2 h 67"/>
                <a:gd name="T46" fmla="*/ 51 w 107"/>
                <a:gd name="T47" fmla="*/ 8 h 67"/>
                <a:gd name="T48" fmla="*/ 53 w 107"/>
                <a:gd name="T49" fmla="*/ 14 h 67"/>
                <a:gd name="T50" fmla="*/ 46 w 107"/>
                <a:gd name="T51" fmla="*/ 16 h 67"/>
                <a:gd name="T52" fmla="*/ 44 w 107"/>
                <a:gd name="T53" fmla="*/ 12 h 67"/>
                <a:gd name="T54" fmla="*/ 34 w 107"/>
                <a:gd name="T55" fmla="*/ 11 h 67"/>
                <a:gd name="T56" fmla="*/ 22 w 107"/>
                <a:gd name="T57" fmla="*/ 12 h 67"/>
                <a:gd name="T58" fmla="*/ 27 w 107"/>
                <a:gd name="T59" fmla="*/ 16 h 67"/>
                <a:gd name="T60" fmla="*/ 29 w 107"/>
                <a:gd name="T61" fmla="*/ 20 h 67"/>
                <a:gd name="T62" fmla="*/ 25 w 107"/>
                <a:gd name="T63" fmla="*/ 26 h 67"/>
                <a:gd name="T64" fmla="*/ 25 w 107"/>
                <a:gd name="T65" fmla="*/ 33 h 67"/>
                <a:gd name="T66" fmla="*/ 30 w 107"/>
                <a:gd name="T67" fmla="*/ 39 h 67"/>
                <a:gd name="T68" fmla="*/ 46 w 107"/>
                <a:gd name="T69" fmla="*/ 39 h 67"/>
                <a:gd name="T70" fmla="*/ 51 w 107"/>
                <a:gd name="T71" fmla="*/ 38 h 67"/>
                <a:gd name="T72" fmla="*/ 57 w 107"/>
                <a:gd name="T73" fmla="*/ 45 h 67"/>
                <a:gd name="T74" fmla="*/ 51 w 107"/>
                <a:gd name="T75" fmla="*/ 54 h 67"/>
                <a:gd name="T76" fmla="*/ 45 w 107"/>
                <a:gd name="T77" fmla="*/ 54 h 67"/>
                <a:gd name="T78" fmla="*/ 40 w 107"/>
                <a:gd name="T79" fmla="*/ 54 h 67"/>
                <a:gd name="T80" fmla="*/ 37 w 107"/>
                <a:gd name="T81" fmla="*/ 54 h 67"/>
                <a:gd name="T82" fmla="*/ 34 w 107"/>
                <a:gd name="T83" fmla="*/ 56 h 6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07"/>
                <a:gd name="T127" fmla="*/ 0 h 67"/>
                <a:gd name="T128" fmla="*/ 107 w 107"/>
                <a:gd name="T129" fmla="*/ 67 h 67"/>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07" h="67">
                  <a:moveTo>
                    <a:pt x="27" y="47"/>
                  </a:moveTo>
                  <a:lnTo>
                    <a:pt x="19" y="47"/>
                  </a:lnTo>
                  <a:lnTo>
                    <a:pt x="3" y="50"/>
                  </a:lnTo>
                  <a:lnTo>
                    <a:pt x="0" y="56"/>
                  </a:lnTo>
                  <a:lnTo>
                    <a:pt x="3" y="60"/>
                  </a:lnTo>
                  <a:lnTo>
                    <a:pt x="7" y="62"/>
                  </a:lnTo>
                  <a:lnTo>
                    <a:pt x="28" y="61"/>
                  </a:lnTo>
                  <a:lnTo>
                    <a:pt x="43" y="61"/>
                  </a:lnTo>
                  <a:lnTo>
                    <a:pt x="49" y="66"/>
                  </a:lnTo>
                  <a:lnTo>
                    <a:pt x="52" y="58"/>
                  </a:lnTo>
                  <a:lnTo>
                    <a:pt x="57" y="56"/>
                  </a:lnTo>
                  <a:lnTo>
                    <a:pt x="66" y="54"/>
                  </a:lnTo>
                  <a:lnTo>
                    <a:pt x="73" y="52"/>
                  </a:lnTo>
                  <a:lnTo>
                    <a:pt x="87" y="40"/>
                  </a:lnTo>
                  <a:lnTo>
                    <a:pt x="101" y="30"/>
                  </a:lnTo>
                  <a:lnTo>
                    <a:pt x="106" y="25"/>
                  </a:lnTo>
                  <a:lnTo>
                    <a:pt x="104" y="15"/>
                  </a:lnTo>
                  <a:lnTo>
                    <a:pt x="98" y="15"/>
                  </a:lnTo>
                  <a:lnTo>
                    <a:pt x="91" y="10"/>
                  </a:lnTo>
                  <a:lnTo>
                    <a:pt x="83" y="7"/>
                  </a:lnTo>
                  <a:lnTo>
                    <a:pt x="65" y="4"/>
                  </a:lnTo>
                  <a:lnTo>
                    <a:pt x="43" y="0"/>
                  </a:lnTo>
                  <a:lnTo>
                    <a:pt x="39" y="2"/>
                  </a:lnTo>
                  <a:lnTo>
                    <a:pt x="41" y="7"/>
                  </a:lnTo>
                  <a:lnTo>
                    <a:pt x="43" y="12"/>
                  </a:lnTo>
                  <a:lnTo>
                    <a:pt x="37" y="13"/>
                  </a:lnTo>
                  <a:lnTo>
                    <a:pt x="35" y="10"/>
                  </a:lnTo>
                  <a:lnTo>
                    <a:pt x="27" y="9"/>
                  </a:lnTo>
                  <a:lnTo>
                    <a:pt x="18" y="10"/>
                  </a:lnTo>
                  <a:lnTo>
                    <a:pt x="22" y="13"/>
                  </a:lnTo>
                  <a:lnTo>
                    <a:pt x="23" y="17"/>
                  </a:lnTo>
                  <a:lnTo>
                    <a:pt x="20" y="22"/>
                  </a:lnTo>
                  <a:lnTo>
                    <a:pt x="20" y="28"/>
                  </a:lnTo>
                  <a:lnTo>
                    <a:pt x="24" y="33"/>
                  </a:lnTo>
                  <a:lnTo>
                    <a:pt x="37" y="33"/>
                  </a:lnTo>
                  <a:lnTo>
                    <a:pt x="41" y="32"/>
                  </a:lnTo>
                  <a:lnTo>
                    <a:pt x="46" y="38"/>
                  </a:lnTo>
                  <a:lnTo>
                    <a:pt x="41" y="45"/>
                  </a:lnTo>
                  <a:lnTo>
                    <a:pt x="36" y="45"/>
                  </a:lnTo>
                  <a:lnTo>
                    <a:pt x="32" y="45"/>
                  </a:lnTo>
                  <a:lnTo>
                    <a:pt x="30" y="45"/>
                  </a:lnTo>
                  <a:lnTo>
                    <a:pt x="27" y="4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32" name="Freeform 248"/>
            <p:cNvSpPr>
              <a:spLocks/>
            </p:cNvSpPr>
            <p:nvPr/>
          </p:nvSpPr>
          <p:spPr bwMode="auto">
            <a:xfrm>
              <a:off x="4463" y="1850"/>
              <a:ext cx="88" cy="82"/>
            </a:xfrm>
            <a:custGeom>
              <a:avLst/>
              <a:gdLst>
                <a:gd name="T0" fmla="*/ 0 w 70"/>
                <a:gd name="T1" fmla="*/ 69 h 68"/>
                <a:gd name="T2" fmla="*/ 1 w 70"/>
                <a:gd name="T3" fmla="*/ 72 h 68"/>
                <a:gd name="T4" fmla="*/ 8 w 70"/>
                <a:gd name="T5" fmla="*/ 74 h 68"/>
                <a:gd name="T6" fmla="*/ 24 w 70"/>
                <a:gd name="T7" fmla="*/ 75 h 68"/>
                <a:gd name="T8" fmla="*/ 41 w 70"/>
                <a:gd name="T9" fmla="*/ 48 h 68"/>
                <a:gd name="T10" fmla="*/ 44 w 70"/>
                <a:gd name="T11" fmla="*/ 65 h 68"/>
                <a:gd name="T12" fmla="*/ 50 w 70"/>
                <a:gd name="T13" fmla="*/ 81 h 68"/>
                <a:gd name="T14" fmla="*/ 60 w 70"/>
                <a:gd name="T15" fmla="*/ 75 h 68"/>
                <a:gd name="T16" fmla="*/ 73 w 70"/>
                <a:gd name="T17" fmla="*/ 69 h 68"/>
                <a:gd name="T18" fmla="*/ 84 w 70"/>
                <a:gd name="T19" fmla="*/ 74 h 68"/>
                <a:gd name="T20" fmla="*/ 87 w 70"/>
                <a:gd name="T21" fmla="*/ 49 h 68"/>
                <a:gd name="T22" fmla="*/ 77 w 70"/>
                <a:gd name="T23" fmla="*/ 45 h 68"/>
                <a:gd name="T24" fmla="*/ 73 w 70"/>
                <a:gd name="T25" fmla="*/ 46 h 68"/>
                <a:gd name="T26" fmla="*/ 75 w 70"/>
                <a:gd name="T27" fmla="*/ 30 h 68"/>
                <a:gd name="T28" fmla="*/ 65 w 70"/>
                <a:gd name="T29" fmla="*/ 28 h 68"/>
                <a:gd name="T30" fmla="*/ 57 w 70"/>
                <a:gd name="T31" fmla="*/ 25 h 68"/>
                <a:gd name="T32" fmla="*/ 45 w 70"/>
                <a:gd name="T33" fmla="*/ 25 h 68"/>
                <a:gd name="T34" fmla="*/ 36 w 70"/>
                <a:gd name="T35" fmla="*/ 25 h 68"/>
                <a:gd name="T36" fmla="*/ 25 w 70"/>
                <a:gd name="T37" fmla="*/ 25 h 68"/>
                <a:gd name="T38" fmla="*/ 15 w 70"/>
                <a:gd name="T39" fmla="*/ 23 h 68"/>
                <a:gd name="T40" fmla="*/ 14 w 70"/>
                <a:gd name="T41" fmla="*/ 22 h 68"/>
                <a:gd name="T42" fmla="*/ 16 w 70"/>
                <a:gd name="T43" fmla="*/ 16 h 68"/>
                <a:gd name="T44" fmla="*/ 20 w 70"/>
                <a:gd name="T45" fmla="*/ 12 h 68"/>
                <a:gd name="T46" fmla="*/ 36 w 70"/>
                <a:gd name="T47" fmla="*/ 7 h 68"/>
                <a:gd name="T48" fmla="*/ 35 w 70"/>
                <a:gd name="T49" fmla="*/ 0 h 68"/>
                <a:gd name="T50" fmla="*/ 23 w 70"/>
                <a:gd name="T51" fmla="*/ 2 h 68"/>
                <a:gd name="T52" fmla="*/ 13 w 70"/>
                <a:gd name="T53" fmla="*/ 1 h 68"/>
                <a:gd name="T54" fmla="*/ 5 w 70"/>
                <a:gd name="T55" fmla="*/ 10 h 68"/>
                <a:gd name="T56" fmla="*/ 3 w 70"/>
                <a:gd name="T57" fmla="*/ 25 h 68"/>
                <a:gd name="T58" fmla="*/ 4 w 70"/>
                <a:gd name="T59" fmla="*/ 29 h 68"/>
                <a:gd name="T60" fmla="*/ 3 w 70"/>
                <a:gd name="T61" fmla="*/ 31 h 68"/>
                <a:gd name="T62" fmla="*/ 10 w 70"/>
                <a:gd name="T63" fmla="*/ 34 h 68"/>
                <a:gd name="T64" fmla="*/ 14 w 70"/>
                <a:gd name="T65" fmla="*/ 43 h 68"/>
                <a:gd name="T66" fmla="*/ 11 w 70"/>
                <a:gd name="T67" fmla="*/ 54 h 68"/>
                <a:gd name="T68" fmla="*/ 10 w 70"/>
                <a:gd name="T69" fmla="*/ 55 h 68"/>
                <a:gd name="T70" fmla="*/ 6 w 70"/>
                <a:gd name="T71" fmla="*/ 59 h 68"/>
                <a:gd name="T72" fmla="*/ 0 w 70"/>
                <a:gd name="T73" fmla="*/ 69 h 6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0"/>
                <a:gd name="T112" fmla="*/ 0 h 68"/>
                <a:gd name="T113" fmla="*/ 70 w 70"/>
                <a:gd name="T114" fmla="*/ 68 h 68"/>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0" h="68">
                  <a:moveTo>
                    <a:pt x="0" y="57"/>
                  </a:moveTo>
                  <a:lnTo>
                    <a:pt x="1" y="60"/>
                  </a:lnTo>
                  <a:lnTo>
                    <a:pt x="6" y="61"/>
                  </a:lnTo>
                  <a:lnTo>
                    <a:pt x="19" y="62"/>
                  </a:lnTo>
                  <a:lnTo>
                    <a:pt x="33" y="40"/>
                  </a:lnTo>
                  <a:lnTo>
                    <a:pt x="35" y="54"/>
                  </a:lnTo>
                  <a:lnTo>
                    <a:pt x="40" y="67"/>
                  </a:lnTo>
                  <a:lnTo>
                    <a:pt x="48" y="62"/>
                  </a:lnTo>
                  <a:lnTo>
                    <a:pt x="58" y="57"/>
                  </a:lnTo>
                  <a:lnTo>
                    <a:pt x="67" y="61"/>
                  </a:lnTo>
                  <a:lnTo>
                    <a:pt x="69" y="41"/>
                  </a:lnTo>
                  <a:lnTo>
                    <a:pt x="61" y="37"/>
                  </a:lnTo>
                  <a:lnTo>
                    <a:pt x="58" y="38"/>
                  </a:lnTo>
                  <a:lnTo>
                    <a:pt x="60" y="25"/>
                  </a:lnTo>
                  <a:lnTo>
                    <a:pt x="52" y="23"/>
                  </a:lnTo>
                  <a:lnTo>
                    <a:pt x="45" y="21"/>
                  </a:lnTo>
                  <a:lnTo>
                    <a:pt x="36" y="21"/>
                  </a:lnTo>
                  <a:lnTo>
                    <a:pt x="29" y="21"/>
                  </a:lnTo>
                  <a:lnTo>
                    <a:pt x="20" y="21"/>
                  </a:lnTo>
                  <a:lnTo>
                    <a:pt x="12" y="19"/>
                  </a:lnTo>
                  <a:lnTo>
                    <a:pt x="11" y="18"/>
                  </a:lnTo>
                  <a:lnTo>
                    <a:pt x="13" y="13"/>
                  </a:lnTo>
                  <a:lnTo>
                    <a:pt x="16" y="10"/>
                  </a:lnTo>
                  <a:lnTo>
                    <a:pt x="29" y="6"/>
                  </a:lnTo>
                  <a:lnTo>
                    <a:pt x="28" y="0"/>
                  </a:lnTo>
                  <a:lnTo>
                    <a:pt x="18" y="2"/>
                  </a:lnTo>
                  <a:lnTo>
                    <a:pt x="10" y="1"/>
                  </a:lnTo>
                  <a:lnTo>
                    <a:pt x="4" y="8"/>
                  </a:lnTo>
                  <a:lnTo>
                    <a:pt x="2" y="21"/>
                  </a:lnTo>
                  <a:lnTo>
                    <a:pt x="3" y="24"/>
                  </a:lnTo>
                  <a:lnTo>
                    <a:pt x="2" y="26"/>
                  </a:lnTo>
                  <a:lnTo>
                    <a:pt x="8" y="28"/>
                  </a:lnTo>
                  <a:lnTo>
                    <a:pt x="11" y="36"/>
                  </a:lnTo>
                  <a:lnTo>
                    <a:pt x="9" y="45"/>
                  </a:lnTo>
                  <a:lnTo>
                    <a:pt x="8" y="46"/>
                  </a:lnTo>
                  <a:lnTo>
                    <a:pt x="5" y="49"/>
                  </a:lnTo>
                  <a:lnTo>
                    <a:pt x="0" y="57"/>
                  </a:lnTo>
                </a:path>
              </a:pathLst>
            </a:custGeom>
            <a:solidFill>
              <a:srgbClr val="FFFF9D"/>
            </a:solidFill>
            <a:ln w="12699" cap="rnd" cmpd="sng">
              <a:solidFill>
                <a:srgbClr val="000000"/>
              </a:solidFill>
              <a:prstDash val="solid"/>
              <a:round/>
              <a:headEnd/>
              <a:tailEnd/>
            </a:ln>
          </p:spPr>
          <p:txBody>
            <a:bodyPr/>
            <a:lstStyle/>
            <a:p>
              <a:endParaRPr lang="it-IT"/>
            </a:p>
          </p:txBody>
        </p:sp>
        <p:sp>
          <p:nvSpPr>
            <p:cNvPr id="42233" name="Rectangle 249"/>
            <p:cNvSpPr>
              <a:spLocks noChangeArrowheads="1"/>
            </p:cNvSpPr>
            <p:nvPr/>
          </p:nvSpPr>
          <p:spPr bwMode="auto">
            <a:xfrm>
              <a:off x="4061" y="3613"/>
              <a:ext cx="84" cy="94"/>
            </a:xfrm>
            <a:prstGeom prst="rect">
              <a:avLst/>
            </a:prstGeom>
            <a:solidFill>
              <a:srgbClr val="008000"/>
            </a:solidFill>
            <a:ln w="12700">
              <a:solidFill>
                <a:srgbClr val="008000"/>
              </a:solidFill>
              <a:miter lim="800000"/>
              <a:headEnd/>
              <a:tailEnd/>
            </a:ln>
          </p:spPr>
          <p:txBody>
            <a:bodyPr wrap="none" anchor="ctr"/>
            <a:lstStyle/>
            <a:p>
              <a:pPr eaLnBrk="0" hangingPunct="0"/>
              <a:endParaRPr lang="it-IT"/>
            </a:p>
          </p:txBody>
        </p:sp>
        <p:sp>
          <p:nvSpPr>
            <p:cNvPr id="42234" name="Text Box 250"/>
            <p:cNvSpPr txBox="1">
              <a:spLocks noChangeArrowheads="1"/>
            </p:cNvSpPr>
            <p:nvPr/>
          </p:nvSpPr>
          <p:spPr bwMode="auto">
            <a:xfrm>
              <a:off x="4161" y="3559"/>
              <a:ext cx="556" cy="192"/>
            </a:xfrm>
            <a:prstGeom prst="rect">
              <a:avLst/>
            </a:prstGeom>
            <a:noFill/>
            <a:ln w="12700">
              <a:noFill/>
              <a:miter lim="800000"/>
              <a:headEnd type="none" w="sm" len="sm"/>
              <a:tailEnd type="none" w="sm" len="sm"/>
            </a:ln>
          </p:spPr>
          <p:txBody>
            <a:bodyPr wrap="none">
              <a:spAutoFit/>
            </a:bodyPr>
            <a:lstStyle/>
            <a:p>
              <a:pPr defTabSz="762000" eaLnBrk="0" hangingPunct="0"/>
              <a:r>
                <a:rPr lang="en-GB">
                  <a:solidFill>
                    <a:srgbClr val="000000"/>
                  </a:solidFill>
                </a:rPr>
                <a:t> MARBO</a:t>
              </a: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to="" calcmode="lin" valueType="num">
                                      <p:cBhvr>
                                        <p:cTn id="7" dur="1" fill="hold"/>
                                        <p:tgtEl>
                                          <p:spTgt spid="2"/>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ottotitolo 9"/>
          <p:cNvSpPr txBox="1">
            <a:spLocks/>
          </p:cNvSpPr>
          <p:nvPr/>
        </p:nvSpPr>
        <p:spPr>
          <a:xfrm>
            <a:off x="3008313" y="115888"/>
            <a:ext cx="3457575" cy="504825"/>
          </a:xfrm>
          <a:prstGeom prst="rect">
            <a:avLst/>
          </a:prstGeom>
        </p:spPr>
        <p:txBody>
          <a:bodyPr/>
          <a:lstStyle/>
          <a:p>
            <a:pPr marL="342900" indent="-342900" defTabSz="762000" eaLnBrk="0" hangingPunct="0">
              <a:spcBef>
                <a:spcPct val="20000"/>
              </a:spcBef>
              <a:buSzPct val="100000"/>
              <a:defRPr/>
            </a:pPr>
            <a:r>
              <a:rPr lang="it-IT" sz="2400" b="1" kern="0" dirty="0">
                <a:solidFill>
                  <a:srgbClr val="00B050"/>
                </a:solidFill>
                <a:latin typeface="+mj-lt"/>
                <a:cs typeface="Aharoni" pitchFamily="2" charset="-79"/>
              </a:rPr>
              <a:t>        CERTIFICATION</a:t>
            </a:r>
          </a:p>
        </p:txBody>
      </p:sp>
      <p:sp>
        <p:nvSpPr>
          <p:cNvPr id="4" name="Rettangolo 3"/>
          <p:cNvSpPr/>
          <p:nvPr/>
        </p:nvSpPr>
        <p:spPr>
          <a:xfrm>
            <a:off x="849313" y="1052513"/>
            <a:ext cx="8207375" cy="2246312"/>
          </a:xfrm>
          <a:prstGeom prst="rect">
            <a:avLst/>
          </a:prstGeom>
        </p:spPr>
        <p:txBody>
          <a:bodyPr>
            <a:spAutoFit/>
          </a:bodyPr>
          <a:lstStyle/>
          <a:p>
            <a:pPr marL="342900" indent="-342900" eaLnBrk="0" hangingPunct="0">
              <a:buFont typeface="Wingdings" charset="2"/>
              <a:buChar char="q"/>
              <a:defRPr/>
            </a:pPr>
            <a:r>
              <a:rPr lang="en-US" sz="2000" dirty="0">
                <a:latin typeface="+mj-lt"/>
                <a:cs typeface="+mn-cs"/>
              </a:rPr>
              <a:t>The national and international legislations are kept under control by    </a:t>
            </a:r>
            <a:r>
              <a:rPr lang="en-US" sz="2000" dirty="0" err="1">
                <a:latin typeface="+mj-lt"/>
                <a:cs typeface="+mn-cs"/>
              </a:rPr>
              <a:t>Marbo</a:t>
            </a:r>
            <a:r>
              <a:rPr lang="en-US" sz="2000" dirty="0">
                <a:latin typeface="+mj-lt"/>
                <a:cs typeface="+mn-cs"/>
              </a:rPr>
              <a:t> and by all the technical  and laboratory staff.</a:t>
            </a:r>
          </a:p>
          <a:p>
            <a:pPr marL="342900" indent="-342900" eaLnBrk="0" hangingPunct="0">
              <a:buFont typeface="Wingdings" charset="2"/>
              <a:buChar char="q"/>
              <a:defRPr/>
            </a:pPr>
            <a:endParaRPr lang="it-IT" sz="2000" dirty="0">
              <a:latin typeface="+mj-lt"/>
              <a:cs typeface="+mn-cs"/>
            </a:endParaRPr>
          </a:p>
          <a:p>
            <a:pPr marL="342900" indent="-342900" eaLnBrk="0" hangingPunct="0">
              <a:buFont typeface="Wingdings" charset="2"/>
              <a:buChar char="q"/>
              <a:defRPr/>
            </a:pPr>
            <a:r>
              <a:rPr lang="en-US" sz="2000" dirty="0">
                <a:latin typeface="+mj-lt"/>
                <a:cs typeface="+mn-cs"/>
              </a:rPr>
              <a:t>Safety and Environment are continuously monitored.</a:t>
            </a:r>
          </a:p>
          <a:p>
            <a:pPr marL="342900" indent="-342900" eaLnBrk="0" hangingPunct="0">
              <a:buFont typeface="Wingdings" charset="2"/>
              <a:buChar char="q"/>
              <a:defRPr/>
            </a:pPr>
            <a:endParaRPr lang="it-IT" sz="2000" dirty="0">
              <a:latin typeface="+mj-lt"/>
              <a:cs typeface="+mn-cs"/>
            </a:endParaRPr>
          </a:p>
          <a:p>
            <a:pPr marL="342900" indent="-342900" eaLnBrk="0" hangingPunct="0">
              <a:buFont typeface="Wingdings" charset="2"/>
              <a:buChar char="q"/>
              <a:defRPr/>
            </a:pPr>
            <a:r>
              <a:rPr lang="en-US" sz="2000" dirty="0">
                <a:latin typeface="+mj-lt"/>
                <a:cs typeface="+mn-cs"/>
              </a:rPr>
              <a:t>Since 1992 </a:t>
            </a:r>
            <a:r>
              <a:rPr lang="en-US" sz="2000" dirty="0" err="1">
                <a:latin typeface="+mj-lt"/>
                <a:cs typeface="+mn-cs"/>
              </a:rPr>
              <a:t>Marbo</a:t>
            </a:r>
            <a:r>
              <a:rPr lang="en-US" sz="2000" dirty="0">
                <a:latin typeface="+mj-lt"/>
                <a:cs typeface="+mn-cs"/>
              </a:rPr>
              <a:t> is Certified UNI EN ISO 9001:2008  and UNI EN ISO 14001:2004.</a:t>
            </a:r>
            <a:r>
              <a:rPr lang="en-US" dirty="0">
                <a:cs typeface="+mn-cs"/>
              </a:rPr>
              <a:t> </a:t>
            </a:r>
            <a:endParaRPr lang="it-IT" dirty="0">
              <a:cs typeface="+mn-cs"/>
            </a:endParaRPr>
          </a:p>
        </p:txBody>
      </p:sp>
      <p:pic>
        <p:nvPicPr>
          <p:cNvPr id="17411" name="Picture 2" descr="\\W2KSERVER\public\Area Qualità\Certificati ISO\Ccertificato-nr-056-_-UN-EN-ISO-9001_2008.jpg"/>
          <p:cNvPicPr>
            <a:picLocks noChangeAspect="1" noChangeArrowheads="1"/>
          </p:cNvPicPr>
          <p:nvPr/>
        </p:nvPicPr>
        <p:blipFill>
          <a:blip r:embed="rId2"/>
          <a:srcRect/>
          <a:stretch>
            <a:fillRect/>
          </a:stretch>
        </p:blipFill>
        <p:spPr bwMode="auto">
          <a:xfrm>
            <a:off x="3049588" y="3500438"/>
            <a:ext cx="1871662" cy="2574925"/>
          </a:xfrm>
          <a:prstGeom prst="rect">
            <a:avLst/>
          </a:prstGeom>
          <a:noFill/>
          <a:ln w="9525">
            <a:noFill/>
            <a:miter lim="800000"/>
            <a:headEnd/>
            <a:tailEnd/>
          </a:ln>
        </p:spPr>
      </p:pic>
      <p:pic>
        <p:nvPicPr>
          <p:cNvPr id="17412" name="Picture 3" descr="\\W2KSERVER\public\Area Qualità\Certificati ISO\Certificato-nr-5947_-UN-EN-ISO-14001_2004-Pogliano.jpg"/>
          <p:cNvPicPr>
            <a:picLocks noChangeAspect="1" noChangeArrowheads="1"/>
          </p:cNvPicPr>
          <p:nvPr/>
        </p:nvPicPr>
        <p:blipFill>
          <a:blip r:embed="rId3"/>
          <a:srcRect/>
          <a:stretch>
            <a:fillRect/>
          </a:stretch>
        </p:blipFill>
        <p:spPr bwMode="auto">
          <a:xfrm>
            <a:off x="5702300" y="3500438"/>
            <a:ext cx="1884363" cy="2584450"/>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ottotitolo 9"/>
          <p:cNvSpPr txBox="1">
            <a:spLocks/>
          </p:cNvSpPr>
          <p:nvPr/>
        </p:nvSpPr>
        <p:spPr>
          <a:xfrm>
            <a:off x="3224213" y="115888"/>
            <a:ext cx="3457575" cy="504825"/>
          </a:xfrm>
          <a:prstGeom prst="rect">
            <a:avLst/>
          </a:prstGeom>
        </p:spPr>
        <p:txBody>
          <a:bodyPr/>
          <a:lstStyle/>
          <a:p>
            <a:pPr marL="342900" indent="-342900" defTabSz="762000" eaLnBrk="0" hangingPunct="0">
              <a:spcBef>
                <a:spcPct val="20000"/>
              </a:spcBef>
              <a:buSzPct val="100000"/>
              <a:defRPr/>
            </a:pPr>
            <a:r>
              <a:rPr lang="it-IT" sz="2400" b="1" kern="0" dirty="0">
                <a:solidFill>
                  <a:srgbClr val="00B050"/>
                </a:solidFill>
                <a:latin typeface="+mj-lt"/>
                <a:cs typeface="Aharoni" pitchFamily="2" charset="-79"/>
              </a:rPr>
              <a:t>        MARBO GROUP</a:t>
            </a:r>
          </a:p>
        </p:txBody>
      </p:sp>
      <p:sp>
        <p:nvSpPr>
          <p:cNvPr id="6" name="Rectangle 3"/>
          <p:cNvSpPr>
            <a:spLocks noChangeArrowheads="1"/>
          </p:cNvSpPr>
          <p:nvPr/>
        </p:nvSpPr>
        <p:spPr bwMode="auto">
          <a:xfrm>
            <a:off x="200025" y="1771650"/>
            <a:ext cx="4897438" cy="3729038"/>
          </a:xfrm>
          <a:prstGeom prst="rect">
            <a:avLst/>
          </a:prstGeom>
          <a:noFill/>
          <a:ln w="9525">
            <a:noFill/>
            <a:miter lim="800000"/>
            <a:headEnd/>
            <a:tailEnd/>
          </a:ln>
          <a:effectLst/>
        </p:spPr>
        <p:txBody>
          <a:bodyPr lIns="92075" tIns="46038" rIns="92075" bIns="46038">
            <a:spAutoFit/>
          </a:bodyPr>
          <a:lstStyle/>
          <a:p>
            <a:pPr eaLnBrk="0" hangingPunct="0">
              <a:lnSpc>
                <a:spcPct val="90000"/>
              </a:lnSpc>
              <a:defRPr/>
            </a:pPr>
            <a:r>
              <a:rPr lang="en-GB" sz="1800" b="1" dirty="0">
                <a:solidFill>
                  <a:schemeClr val="bg2"/>
                </a:solidFill>
                <a:effectLst>
                  <a:outerShdw blurRad="38100" dist="38100" dir="2700000" algn="tl">
                    <a:srgbClr val="000000"/>
                  </a:outerShdw>
                </a:effectLst>
                <a:latin typeface="Arial" charset="0"/>
                <a:cs typeface="+mn-cs"/>
              </a:rPr>
              <a:t>	</a:t>
            </a:r>
            <a:r>
              <a:rPr lang="en-GB" b="1" dirty="0">
                <a:solidFill>
                  <a:srgbClr val="009000"/>
                </a:solidFill>
                <a:effectLst>
                  <a:outerShdw blurRad="38100" dist="38100" dir="2700000" algn="tl">
                    <a:srgbClr val="000000"/>
                  </a:outerShdw>
                </a:effectLst>
                <a:latin typeface="+mj-lt"/>
                <a:cs typeface="+mn-cs"/>
              </a:rPr>
              <a:t>MARBO ITALIA</a:t>
            </a:r>
          </a:p>
          <a:p>
            <a:pPr eaLnBrk="0" hangingPunct="0">
              <a:lnSpc>
                <a:spcPct val="90000"/>
              </a:lnSpc>
              <a:defRPr/>
            </a:pPr>
            <a:r>
              <a:rPr lang="en-GB" b="1" dirty="0">
                <a:solidFill>
                  <a:schemeClr val="bg2"/>
                </a:solidFill>
                <a:effectLst>
                  <a:outerShdw blurRad="38100" dist="38100" dir="2700000" algn="tl">
                    <a:srgbClr val="000000"/>
                  </a:outerShdw>
                </a:effectLst>
                <a:latin typeface="+mj-lt"/>
                <a:cs typeface="+mn-cs"/>
              </a:rPr>
              <a:t>	phone	+39 02 93961.1</a:t>
            </a:r>
          </a:p>
          <a:p>
            <a:pPr eaLnBrk="0" hangingPunct="0">
              <a:lnSpc>
                <a:spcPct val="90000"/>
              </a:lnSpc>
              <a:defRPr/>
            </a:pPr>
            <a:r>
              <a:rPr lang="en-GB" b="1" dirty="0">
                <a:solidFill>
                  <a:schemeClr val="bg2"/>
                </a:solidFill>
                <a:effectLst>
                  <a:outerShdw blurRad="38100" dist="38100" dir="2700000" algn="tl">
                    <a:srgbClr val="000000"/>
                  </a:outerShdw>
                </a:effectLst>
                <a:latin typeface="+mj-lt"/>
                <a:cs typeface="+mn-cs"/>
              </a:rPr>
              <a:t>	fax	+39 02 93257172</a:t>
            </a:r>
          </a:p>
          <a:p>
            <a:pPr eaLnBrk="0" hangingPunct="0">
              <a:lnSpc>
                <a:spcPct val="90000"/>
              </a:lnSpc>
              <a:defRPr/>
            </a:pPr>
            <a:r>
              <a:rPr lang="en-GB" b="1" dirty="0">
                <a:solidFill>
                  <a:schemeClr val="bg2"/>
                </a:solidFill>
                <a:effectLst>
                  <a:outerShdw blurRad="38100" dist="38100" dir="2700000" algn="tl">
                    <a:srgbClr val="000000"/>
                  </a:outerShdw>
                </a:effectLst>
                <a:latin typeface="+mj-lt"/>
                <a:cs typeface="+mn-cs"/>
              </a:rPr>
              <a:t>	e-mail	contact@gruppomarbo.com</a:t>
            </a:r>
          </a:p>
          <a:p>
            <a:pPr eaLnBrk="0" hangingPunct="0">
              <a:lnSpc>
                <a:spcPct val="90000"/>
              </a:lnSpc>
              <a:defRPr/>
            </a:pPr>
            <a:r>
              <a:rPr lang="en-GB" b="1" dirty="0">
                <a:solidFill>
                  <a:schemeClr val="bg2"/>
                </a:solidFill>
                <a:effectLst>
                  <a:outerShdw blurRad="38100" dist="38100" dir="2700000" algn="tl">
                    <a:srgbClr val="000000"/>
                  </a:outerShdw>
                </a:effectLst>
                <a:latin typeface="+mj-lt"/>
                <a:cs typeface="+mn-cs"/>
              </a:rPr>
              <a:t>		www.gruppomarbo.com</a:t>
            </a:r>
            <a:endParaRPr lang="en-GB" dirty="0">
              <a:solidFill>
                <a:schemeClr val="bg2"/>
              </a:solidFill>
              <a:latin typeface="+mj-lt"/>
              <a:cs typeface="+mn-cs"/>
            </a:endParaRPr>
          </a:p>
          <a:p>
            <a:pPr eaLnBrk="0" hangingPunct="0">
              <a:lnSpc>
                <a:spcPct val="90000"/>
              </a:lnSpc>
              <a:defRPr/>
            </a:pPr>
            <a:endParaRPr lang="en-GB" dirty="0">
              <a:solidFill>
                <a:schemeClr val="bg2"/>
              </a:solidFill>
              <a:latin typeface="+mj-lt"/>
              <a:cs typeface="+mn-cs"/>
            </a:endParaRPr>
          </a:p>
          <a:p>
            <a:pPr eaLnBrk="0" hangingPunct="0">
              <a:lnSpc>
                <a:spcPct val="90000"/>
              </a:lnSpc>
              <a:defRPr/>
            </a:pPr>
            <a:r>
              <a:rPr lang="en-GB" dirty="0">
                <a:solidFill>
                  <a:srgbClr val="009000"/>
                </a:solidFill>
                <a:effectLst>
                  <a:outerShdw blurRad="38100" dist="38100" dir="2700000" algn="tl">
                    <a:srgbClr val="000000"/>
                  </a:outerShdw>
                </a:effectLst>
                <a:latin typeface="+mj-lt"/>
                <a:cs typeface="+mn-cs"/>
              </a:rPr>
              <a:t>	</a:t>
            </a:r>
            <a:endParaRPr lang="en-GB" b="1" dirty="0">
              <a:solidFill>
                <a:schemeClr val="bg2"/>
              </a:solidFill>
              <a:effectLst>
                <a:outerShdw blurRad="38100" dist="38100" dir="2700000" algn="tl">
                  <a:srgbClr val="000000"/>
                </a:outerShdw>
              </a:effectLst>
              <a:latin typeface="+mj-lt"/>
              <a:cs typeface="+mn-cs"/>
            </a:endParaRPr>
          </a:p>
          <a:p>
            <a:pPr eaLnBrk="0" hangingPunct="0">
              <a:lnSpc>
                <a:spcPct val="90000"/>
              </a:lnSpc>
              <a:defRPr/>
            </a:pPr>
            <a:r>
              <a:rPr lang="en-GB" b="1" dirty="0">
                <a:solidFill>
                  <a:schemeClr val="bg2"/>
                </a:solidFill>
                <a:effectLst>
                  <a:outerShdw blurRad="38100" dist="38100" dir="2700000" algn="tl">
                    <a:srgbClr val="000000"/>
                  </a:outerShdw>
                </a:effectLst>
                <a:latin typeface="+mj-lt"/>
                <a:cs typeface="+mn-cs"/>
              </a:rPr>
              <a:t>	</a:t>
            </a:r>
            <a:r>
              <a:rPr lang="en-GB" b="1" dirty="0">
                <a:solidFill>
                  <a:srgbClr val="009000"/>
                </a:solidFill>
                <a:effectLst>
                  <a:outerShdw blurRad="38100" dist="38100" dir="2700000" algn="tl">
                    <a:srgbClr val="000000"/>
                  </a:outerShdw>
                </a:effectLst>
                <a:latin typeface="+mj-lt"/>
                <a:cs typeface="+mn-cs"/>
              </a:rPr>
              <a:t>MARBOCOTE Ltd. - UK</a:t>
            </a:r>
          </a:p>
          <a:p>
            <a:pPr eaLnBrk="0" hangingPunct="0">
              <a:lnSpc>
                <a:spcPct val="90000"/>
              </a:lnSpc>
              <a:defRPr/>
            </a:pPr>
            <a:r>
              <a:rPr lang="en-GB" b="1" dirty="0">
                <a:solidFill>
                  <a:schemeClr val="bg2"/>
                </a:solidFill>
                <a:effectLst>
                  <a:outerShdw blurRad="38100" dist="38100" dir="2700000" algn="tl">
                    <a:srgbClr val="000000"/>
                  </a:outerShdw>
                </a:effectLst>
                <a:latin typeface="+mj-lt"/>
                <a:cs typeface="+mn-cs"/>
              </a:rPr>
              <a:t>	phone 	+44 1606 738737</a:t>
            </a:r>
          </a:p>
          <a:p>
            <a:pPr eaLnBrk="0" hangingPunct="0">
              <a:lnSpc>
                <a:spcPct val="90000"/>
              </a:lnSpc>
              <a:defRPr/>
            </a:pPr>
            <a:r>
              <a:rPr lang="en-GB" b="1" dirty="0">
                <a:solidFill>
                  <a:schemeClr val="bg2"/>
                </a:solidFill>
                <a:effectLst>
                  <a:outerShdw blurRad="38100" dist="38100" dir="2700000" algn="tl">
                    <a:srgbClr val="000000"/>
                  </a:outerShdw>
                </a:effectLst>
                <a:latin typeface="+mj-lt"/>
                <a:cs typeface="+mn-cs"/>
              </a:rPr>
              <a:t>	fax	+44 1606 738846</a:t>
            </a:r>
          </a:p>
          <a:p>
            <a:pPr eaLnBrk="0" hangingPunct="0">
              <a:lnSpc>
                <a:spcPct val="90000"/>
              </a:lnSpc>
              <a:defRPr/>
            </a:pPr>
            <a:r>
              <a:rPr lang="en-GB" b="1" dirty="0">
                <a:solidFill>
                  <a:schemeClr val="bg2"/>
                </a:solidFill>
                <a:effectLst>
                  <a:outerShdw blurRad="38100" dist="38100" dir="2700000" algn="tl">
                    <a:srgbClr val="000000"/>
                  </a:outerShdw>
                </a:effectLst>
                <a:latin typeface="+mj-lt"/>
                <a:cs typeface="+mn-cs"/>
              </a:rPr>
              <a:t>	e-mail	joanna@marbodocte.co.uk</a:t>
            </a:r>
          </a:p>
          <a:p>
            <a:pPr eaLnBrk="0" hangingPunct="0">
              <a:lnSpc>
                <a:spcPct val="90000"/>
              </a:lnSpc>
              <a:defRPr/>
            </a:pPr>
            <a:r>
              <a:rPr lang="en-GB" b="1" dirty="0">
                <a:solidFill>
                  <a:schemeClr val="bg2"/>
                </a:solidFill>
                <a:effectLst>
                  <a:outerShdw blurRad="38100" dist="38100" dir="2700000" algn="tl">
                    <a:srgbClr val="000000"/>
                  </a:outerShdw>
                </a:effectLst>
                <a:latin typeface="+mj-lt"/>
                <a:cs typeface="+mn-cs"/>
              </a:rPr>
              <a:t>	</a:t>
            </a:r>
          </a:p>
          <a:p>
            <a:pPr eaLnBrk="0" hangingPunct="0">
              <a:lnSpc>
                <a:spcPct val="90000"/>
              </a:lnSpc>
              <a:defRPr/>
            </a:pPr>
            <a:endParaRPr lang="en-GB" b="1" dirty="0">
              <a:solidFill>
                <a:schemeClr val="bg2"/>
              </a:solidFill>
              <a:latin typeface="+mj-lt"/>
              <a:cs typeface="+mn-cs"/>
            </a:endParaRPr>
          </a:p>
          <a:p>
            <a:pPr eaLnBrk="0" hangingPunct="0">
              <a:defRPr/>
            </a:pPr>
            <a:r>
              <a:rPr lang="en-GB" b="1" dirty="0">
                <a:solidFill>
                  <a:schemeClr val="bg2"/>
                </a:solidFill>
                <a:latin typeface="+mj-lt"/>
                <a:cs typeface="+mn-cs"/>
              </a:rPr>
              <a:t>	</a:t>
            </a:r>
            <a:r>
              <a:rPr lang="en-GB" b="1" dirty="0">
                <a:solidFill>
                  <a:srgbClr val="009000"/>
                </a:solidFill>
                <a:effectLst>
                  <a:outerShdw blurRad="38100" dist="38100" dir="2700000" algn="tl">
                    <a:srgbClr val="000000"/>
                  </a:outerShdw>
                </a:effectLst>
                <a:latin typeface="+mj-lt"/>
                <a:cs typeface="+mn-cs"/>
              </a:rPr>
              <a:t>MARBO AMERICA INC.</a:t>
            </a:r>
            <a:endParaRPr lang="en-GB" dirty="0">
              <a:solidFill>
                <a:srgbClr val="009000"/>
              </a:solidFill>
              <a:effectLst>
                <a:outerShdw blurRad="38100" dist="38100" dir="2700000" algn="tl">
                  <a:srgbClr val="000000"/>
                </a:outerShdw>
              </a:effectLst>
              <a:latin typeface="+mj-lt"/>
              <a:cs typeface="+mn-cs"/>
            </a:endParaRPr>
          </a:p>
          <a:p>
            <a:pPr eaLnBrk="0" hangingPunct="0">
              <a:defRPr/>
            </a:pPr>
            <a:r>
              <a:rPr lang="en-GB" b="1" dirty="0">
                <a:solidFill>
                  <a:schemeClr val="bg2"/>
                </a:solidFill>
                <a:effectLst>
                  <a:outerShdw blurRad="38100" dist="38100" dir="2700000" algn="tl">
                    <a:srgbClr val="000000"/>
                  </a:outerShdw>
                </a:effectLst>
                <a:latin typeface="+mj-lt"/>
                <a:cs typeface="+mn-cs"/>
              </a:rPr>
              <a:t>	phone	+1 407-607-1200</a:t>
            </a:r>
          </a:p>
          <a:p>
            <a:pPr eaLnBrk="0" hangingPunct="0">
              <a:defRPr/>
            </a:pPr>
            <a:r>
              <a:rPr lang="en-GB" b="1" dirty="0">
                <a:solidFill>
                  <a:schemeClr val="bg2"/>
                </a:solidFill>
                <a:effectLst>
                  <a:outerShdw blurRad="38100" dist="38100" dir="2700000" algn="tl">
                    <a:srgbClr val="000000"/>
                  </a:outerShdw>
                </a:effectLst>
                <a:latin typeface="+mj-lt"/>
                <a:cs typeface="+mn-cs"/>
              </a:rPr>
              <a:t>	fax	+1 407-671-1225</a:t>
            </a:r>
          </a:p>
          <a:p>
            <a:pPr eaLnBrk="0" hangingPunct="0">
              <a:defRPr/>
            </a:pPr>
            <a:r>
              <a:rPr lang="en-GB" b="1" dirty="0">
                <a:solidFill>
                  <a:schemeClr val="bg2"/>
                </a:solidFill>
                <a:effectLst>
                  <a:outerShdw blurRad="38100" dist="38100" dir="2700000" algn="tl">
                    <a:srgbClr val="000000"/>
                  </a:outerShdw>
                </a:effectLst>
                <a:latin typeface="+mj-lt"/>
                <a:cs typeface="+mn-cs"/>
              </a:rPr>
              <a:t>	e-mail	TauChemDST@aol.com</a:t>
            </a:r>
          </a:p>
          <a:p>
            <a:pPr eaLnBrk="0" hangingPunct="0">
              <a:lnSpc>
                <a:spcPct val="90000"/>
              </a:lnSpc>
              <a:defRPr/>
            </a:pPr>
            <a:endParaRPr lang="en-GB" b="1" dirty="0">
              <a:solidFill>
                <a:schemeClr val="bg2"/>
              </a:solidFill>
              <a:latin typeface="+mj-lt"/>
              <a:cs typeface="+mn-cs"/>
            </a:endParaRPr>
          </a:p>
        </p:txBody>
      </p:sp>
      <p:pic>
        <p:nvPicPr>
          <p:cNvPr id="44035" name="Immagine 1"/>
          <p:cNvPicPr>
            <a:picLocks noChangeAspect="1"/>
          </p:cNvPicPr>
          <p:nvPr/>
        </p:nvPicPr>
        <p:blipFill>
          <a:blip r:embed="rId3"/>
          <a:srcRect/>
          <a:stretch>
            <a:fillRect/>
          </a:stretch>
        </p:blipFill>
        <p:spPr bwMode="auto">
          <a:xfrm>
            <a:off x="4953000" y="1341438"/>
            <a:ext cx="4176713" cy="4175125"/>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2580" name="Rectangle 4"/>
          <p:cNvSpPr>
            <a:spLocks noGrp="1" noChangeArrowheads="1"/>
          </p:cNvSpPr>
          <p:nvPr>
            <p:ph type="body" idx="4294967295"/>
          </p:nvPr>
        </p:nvSpPr>
        <p:spPr>
          <a:xfrm>
            <a:off x="200025" y="1004888"/>
            <a:ext cx="9145588" cy="5111750"/>
          </a:xfrm>
        </p:spPr>
        <p:txBody>
          <a:bodyPr/>
          <a:lstStyle/>
          <a:p>
            <a:pPr marL="0" indent="288925">
              <a:lnSpc>
                <a:spcPct val="140000"/>
              </a:lnSpc>
              <a:spcBef>
                <a:spcPct val="50000"/>
              </a:spcBef>
              <a:buClr>
                <a:schemeClr val="tx1"/>
              </a:buClr>
              <a:buFont typeface="Wingdings" pitchFamily="2" charset="2"/>
              <a:buChar char="§"/>
              <a:defRPr/>
            </a:pPr>
            <a:endParaRPr lang="en-GB" sz="1900" dirty="0"/>
          </a:p>
          <a:p>
            <a:pPr>
              <a:lnSpc>
                <a:spcPct val="140000"/>
              </a:lnSpc>
              <a:spcBef>
                <a:spcPct val="50000"/>
              </a:spcBef>
              <a:buClr>
                <a:schemeClr val="tx1"/>
              </a:buClr>
              <a:buFont typeface="Wingdings" charset="2"/>
              <a:buChar char="q"/>
              <a:defRPr/>
            </a:pPr>
            <a:r>
              <a:rPr lang="en-GB" sz="1800" b="1" dirty="0">
                <a:latin typeface="+mj-lt"/>
              </a:rPr>
              <a:t>Turnover </a:t>
            </a:r>
            <a:r>
              <a:rPr lang="en-GB" sz="1800" b="1" dirty="0" smtClean="0">
                <a:latin typeface="+mj-lt"/>
              </a:rPr>
              <a:t>2011: 32 </a:t>
            </a:r>
            <a:r>
              <a:rPr lang="en-GB" sz="1800" b="1" dirty="0">
                <a:latin typeface="+mj-lt"/>
              </a:rPr>
              <a:t>million Euro</a:t>
            </a:r>
          </a:p>
          <a:p>
            <a:pPr>
              <a:lnSpc>
                <a:spcPct val="140000"/>
              </a:lnSpc>
              <a:spcBef>
                <a:spcPct val="50000"/>
              </a:spcBef>
              <a:buClr>
                <a:schemeClr val="tx1"/>
              </a:buClr>
              <a:buFont typeface="Wingdings" charset="2"/>
              <a:buChar char="q"/>
              <a:defRPr/>
            </a:pPr>
            <a:r>
              <a:rPr lang="en-GB" sz="1800" b="1" dirty="0" smtClean="0">
                <a:latin typeface="+mj-lt"/>
              </a:rPr>
              <a:t>Production: 11.000 </a:t>
            </a:r>
            <a:r>
              <a:rPr lang="en-GB" sz="1800" b="1" dirty="0">
                <a:latin typeface="+mj-lt"/>
              </a:rPr>
              <a:t>tonnes per year</a:t>
            </a:r>
          </a:p>
          <a:p>
            <a:pPr>
              <a:lnSpc>
                <a:spcPct val="140000"/>
              </a:lnSpc>
              <a:spcBef>
                <a:spcPct val="50000"/>
              </a:spcBef>
              <a:buClr>
                <a:schemeClr val="tx1"/>
              </a:buClr>
              <a:buFont typeface="Wingdings" charset="2"/>
              <a:buChar char="q"/>
              <a:defRPr/>
            </a:pPr>
            <a:r>
              <a:rPr lang="en-GB" sz="1800" b="1" dirty="0">
                <a:latin typeface="+mj-lt"/>
              </a:rPr>
              <a:t>Employees: </a:t>
            </a:r>
            <a:r>
              <a:rPr lang="en-GB" sz="1800" b="1" dirty="0" smtClean="0">
                <a:latin typeface="+mj-lt"/>
              </a:rPr>
              <a:t>57</a:t>
            </a:r>
            <a:endParaRPr lang="en-GB" sz="1800" b="1" dirty="0">
              <a:latin typeface="+mj-lt"/>
            </a:endParaRPr>
          </a:p>
          <a:p>
            <a:pPr>
              <a:lnSpc>
                <a:spcPct val="140000"/>
              </a:lnSpc>
              <a:spcBef>
                <a:spcPct val="50000"/>
              </a:spcBef>
              <a:buClr>
                <a:schemeClr val="tx1"/>
              </a:buClr>
              <a:buFont typeface="Wingdings" charset="2"/>
              <a:buChar char="q"/>
              <a:defRPr/>
            </a:pPr>
            <a:r>
              <a:rPr lang="en-GB" sz="1800" b="1" dirty="0">
                <a:latin typeface="+mj-lt"/>
              </a:rPr>
              <a:t>Manufacturing site: 26.000 m</a:t>
            </a:r>
            <a:r>
              <a:rPr lang="en-GB" sz="1800" b="1" baseline="30000" dirty="0">
                <a:latin typeface="+mj-lt"/>
              </a:rPr>
              <a:t>2 </a:t>
            </a:r>
            <a:endParaRPr lang="en-GB" sz="1800" b="1" dirty="0">
              <a:latin typeface="+mj-lt"/>
            </a:endParaRPr>
          </a:p>
          <a:p>
            <a:pPr>
              <a:lnSpc>
                <a:spcPct val="140000"/>
              </a:lnSpc>
              <a:spcBef>
                <a:spcPct val="50000"/>
              </a:spcBef>
              <a:buClr>
                <a:schemeClr val="tx1"/>
              </a:buClr>
              <a:buFont typeface="Wingdings" charset="2"/>
              <a:buChar char="q"/>
              <a:defRPr/>
            </a:pPr>
            <a:r>
              <a:rPr lang="en-GB" sz="1800" b="1" dirty="0">
                <a:latin typeface="+mj-lt"/>
              </a:rPr>
              <a:t>Stock facilities: 6.500 m</a:t>
            </a:r>
            <a:r>
              <a:rPr lang="en-GB" sz="1800" b="1" baseline="30000" dirty="0">
                <a:latin typeface="+mj-lt"/>
              </a:rPr>
              <a:t>2</a:t>
            </a:r>
            <a:endParaRPr lang="en-GB" sz="1800" b="1" dirty="0">
              <a:latin typeface="+mj-lt"/>
            </a:endParaRPr>
          </a:p>
          <a:p>
            <a:pPr>
              <a:lnSpc>
                <a:spcPct val="140000"/>
              </a:lnSpc>
              <a:spcBef>
                <a:spcPct val="50000"/>
              </a:spcBef>
              <a:buClr>
                <a:schemeClr val="tx1"/>
              </a:buClr>
              <a:buFont typeface="Wingdings" charset="2"/>
              <a:buChar char="q"/>
              <a:defRPr/>
            </a:pPr>
            <a:r>
              <a:rPr lang="en-GB" sz="1800" b="1" dirty="0">
                <a:latin typeface="+mj-lt"/>
              </a:rPr>
              <a:t>Export: over </a:t>
            </a:r>
            <a:r>
              <a:rPr lang="en-GB" sz="1800" b="1" dirty="0" smtClean="0">
                <a:latin typeface="+mj-lt"/>
              </a:rPr>
              <a:t>65</a:t>
            </a:r>
            <a:r>
              <a:rPr lang="en-GB" sz="1800" b="1" dirty="0">
                <a:latin typeface="+mj-lt"/>
              </a:rPr>
              <a:t>%</a:t>
            </a:r>
          </a:p>
          <a:p>
            <a:pPr>
              <a:lnSpc>
                <a:spcPct val="140000"/>
              </a:lnSpc>
              <a:spcBef>
                <a:spcPct val="50000"/>
              </a:spcBef>
              <a:buClr>
                <a:schemeClr val="tx1"/>
              </a:buClr>
              <a:buFont typeface="Wingdings" charset="2"/>
              <a:buChar char="q"/>
              <a:defRPr/>
            </a:pPr>
            <a:r>
              <a:rPr lang="en-GB" sz="1800" b="1" dirty="0" smtClean="0">
                <a:latin typeface="+mj-lt"/>
              </a:rPr>
              <a:t>Investment </a:t>
            </a:r>
            <a:r>
              <a:rPr lang="en-GB" sz="1800" b="1" dirty="0">
                <a:latin typeface="+mj-lt"/>
              </a:rPr>
              <a:t>in new technologies and research: </a:t>
            </a:r>
            <a:r>
              <a:rPr lang="en-GB" sz="1800" b="1" dirty="0" smtClean="0">
                <a:latin typeface="+mj-lt"/>
              </a:rPr>
              <a:t>4% </a:t>
            </a:r>
            <a:r>
              <a:rPr lang="en-GB" sz="1800" b="1" dirty="0">
                <a:latin typeface="+mj-lt"/>
              </a:rPr>
              <a:t>of the turnover per year</a:t>
            </a:r>
            <a:endParaRPr lang="en-GB" sz="1900" b="1" dirty="0">
              <a:latin typeface="+mj-lt"/>
            </a:endParaRPr>
          </a:p>
        </p:txBody>
      </p:sp>
      <p:sp>
        <p:nvSpPr>
          <p:cNvPr id="18434" name="Text Box 5"/>
          <p:cNvSpPr txBox="1">
            <a:spLocks noChangeArrowheads="1"/>
          </p:cNvSpPr>
          <p:nvPr/>
        </p:nvSpPr>
        <p:spPr bwMode="auto">
          <a:xfrm>
            <a:off x="2419350" y="815975"/>
            <a:ext cx="5057775" cy="396875"/>
          </a:xfrm>
          <a:prstGeom prst="rect">
            <a:avLst/>
          </a:prstGeom>
          <a:noFill/>
          <a:ln w="12700">
            <a:noFill/>
            <a:miter lim="800000"/>
            <a:headEnd type="none" w="sm" len="sm"/>
            <a:tailEnd type="none" w="sm" len="sm"/>
          </a:ln>
        </p:spPr>
        <p:txBody>
          <a:bodyPr wrap="none" anchor="ctr">
            <a:spAutoFit/>
          </a:bodyPr>
          <a:lstStyle/>
          <a:p>
            <a:pPr algn="ctr" eaLnBrk="0" hangingPunct="0"/>
            <a:r>
              <a:rPr lang="en-GB" sz="2000" b="1">
                <a:latin typeface="Arial" charset="0"/>
              </a:rPr>
              <a:t>HEADQUARTER: POGLIANO MILANESE</a:t>
            </a:r>
            <a:endParaRPr lang="en-GB" sz="2000">
              <a:latin typeface="Arial" charset="0"/>
            </a:endParaRPr>
          </a:p>
        </p:txBody>
      </p:sp>
      <p:sp>
        <p:nvSpPr>
          <p:cNvPr id="7" name="Sottotitolo 9"/>
          <p:cNvSpPr txBox="1">
            <a:spLocks/>
          </p:cNvSpPr>
          <p:nvPr/>
        </p:nvSpPr>
        <p:spPr>
          <a:xfrm>
            <a:off x="1076325" y="115888"/>
            <a:ext cx="8064500" cy="504825"/>
          </a:xfrm>
          <a:prstGeom prst="rect">
            <a:avLst/>
          </a:prstGeom>
        </p:spPr>
        <p:txBody>
          <a:bodyPr/>
          <a:lstStyle/>
          <a:p>
            <a:pPr marL="342900" indent="-342900" defTabSz="762000" eaLnBrk="0" hangingPunct="0">
              <a:spcBef>
                <a:spcPct val="20000"/>
              </a:spcBef>
              <a:buSzPct val="100000"/>
              <a:defRPr/>
            </a:pPr>
            <a:r>
              <a:rPr lang="it-IT" sz="2400" b="1" kern="0" dirty="0">
                <a:solidFill>
                  <a:srgbClr val="00B050"/>
                </a:solidFill>
                <a:latin typeface="+mj-lt"/>
                <a:cs typeface="Aharoni" pitchFamily="2" charset="-79"/>
              </a:rPr>
              <a:t>        COMPANY FIGURES:</a:t>
            </a:r>
            <a:r>
              <a:rPr lang="it-IT" sz="2400" b="1" kern="0" dirty="0" err="1">
                <a:solidFill>
                  <a:srgbClr val="00B050"/>
                </a:solidFill>
                <a:latin typeface="+mj-lt"/>
                <a:cs typeface="Aharoni" pitchFamily="2" charset="-79"/>
              </a:rPr>
              <a:t>Italian</a:t>
            </a:r>
            <a:r>
              <a:rPr lang="it-IT" sz="2400" b="1" kern="0" dirty="0">
                <a:solidFill>
                  <a:srgbClr val="00B050"/>
                </a:solidFill>
                <a:latin typeface="+mj-lt"/>
                <a:cs typeface="Aharoni" pitchFamily="2" charset="-79"/>
              </a:rPr>
              <a:t> </a:t>
            </a:r>
            <a:r>
              <a:rPr lang="it-IT" sz="2400" b="1" kern="0" dirty="0" err="1">
                <a:solidFill>
                  <a:srgbClr val="00B050"/>
                </a:solidFill>
                <a:latin typeface="+mj-lt"/>
                <a:cs typeface="Aharoni" pitchFamily="2" charset="-79"/>
              </a:rPr>
              <a:t>sites</a:t>
            </a:r>
            <a:endParaRPr lang="it-IT" sz="2400" b="1" kern="0" dirty="0">
              <a:solidFill>
                <a:srgbClr val="00B050"/>
              </a:solidFill>
              <a:latin typeface="+mj-lt"/>
              <a:cs typeface="Aharoni" pitchFamily="2" charset="-79"/>
            </a:endParaRPr>
          </a:p>
        </p:txBody>
      </p:sp>
      <p:pic>
        <p:nvPicPr>
          <p:cNvPr id="18436" name="Immagine 8" descr="Carroponte.jpg"/>
          <p:cNvPicPr>
            <a:picLocks noChangeAspect="1"/>
          </p:cNvPicPr>
          <p:nvPr/>
        </p:nvPicPr>
        <p:blipFill>
          <a:blip r:embed="rId3"/>
          <a:srcRect/>
          <a:stretch>
            <a:fillRect/>
          </a:stretch>
        </p:blipFill>
        <p:spPr bwMode="auto">
          <a:xfrm>
            <a:off x="4665663" y="1700213"/>
            <a:ext cx="4679950" cy="3024187"/>
          </a:xfrm>
          <a:prstGeom prst="rect">
            <a:avLst/>
          </a:prstGeom>
          <a:noFill/>
          <a:ln w="9525">
            <a:noFill/>
            <a:miter lim="800000"/>
            <a:headEnd/>
            <a:tailEnd/>
          </a:ln>
        </p:spPr>
      </p:pic>
    </p:spTree>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7" name="Rectangle 3"/>
          <p:cNvSpPr>
            <a:spLocks noGrp="1" noChangeArrowheads="1"/>
          </p:cNvSpPr>
          <p:nvPr>
            <p:ph type="body" idx="4294967295"/>
          </p:nvPr>
        </p:nvSpPr>
        <p:spPr>
          <a:xfrm>
            <a:off x="365125" y="2336800"/>
            <a:ext cx="5667375" cy="2460625"/>
          </a:xfrm>
        </p:spPr>
        <p:txBody>
          <a:bodyPr/>
          <a:lstStyle/>
          <a:p>
            <a:pPr>
              <a:lnSpc>
                <a:spcPct val="110000"/>
              </a:lnSpc>
              <a:spcBef>
                <a:spcPct val="50000"/>
              </a:spcBef>
              <a:buClr>
                <a:schemeClr val="tx1"/>
              </a:buClr>
              <a:buFont typeface="Wingdings" charset="2"/>
              <a:buChar char="q"/>
              <a:defRPr/>
            </a:pPr>
            <a:r>
              <a:rPr lang="en-GB" sz="1800" b="1" dirty="0" smtClean="0">
                <a:latin typeface="+mj-lt"/>
              </a:rPr>
              <a:t>Located in </a:t>
            </a:r>
            <a:r>
              <a:rPr lang="en-GB" sz="1800" b="1" dirty="0" err="1" smtClean="0">
                <a:latin typeface="+mj-lt"/>
              </a:rPr>
              <a:t>Garlasco</a:t>
            </a:r>
            <a:r>
              <a:rPr lang="en-GB" sz="1800" b="1" dirty="0" smtClean="0">
                <a:latin typeface="+mj-lt"/>
              </a:rPr>
              <a:t> (Pavia )</a:t>
            </a:r>
          </a:p>
          <a:p>
            <a:pPr>
              <a:lnSpc>
                <a:spcPct val="110000"/>
              </a:lnSpc>
              <a:spcBef>
                <a:spcPct val="50000"/>
              </a:spcBef>
              <a:buClr>
                <a:schemeClr val="tx1"/>
              </a:buClr>
              <a:buFont typeface="Wingdings" charset="2"/>
              <a:buChar char="q"/>
              <a:defRPr/>
            </a:pPr>
            <a:r>
              <a:rPr lang="en-GB" sz="1800" b="1" dirty="0" smtClean="0">
                <a:latin typeface="+mj-lt"/>
              </a:rPr>
              <a:t>Production:  2.000 </a:t>
            </a:r>
            <a:r>
              <a:rPr lang="en-GB" sz="1800" b="1" dirty="0">
                <a:latin typeface="+mj-lt"/>
              </a:rPr>
              <a:t>Tonnes</a:t>
            </a:r>
          </a:p>
          <a:p>
            <a:pPr>
              <a:lnSpc>
                <a:spcPct val="110000"/>
              </a:lnSpc>
              <a:spcBef>
                <a:spcPct val="50000"/>
              </a:spcBef>
              <a:buClr>
                <a:schemeClr val="tx1"/>
              </a:buClr>
              <a:buFont typeface="Wingdings" charset="2"/>
              <a:buChar char="q"/>
              <a:defRPr/>
            </a:pPr>
            <a:r>
              <a:rPr lang="en-GB" sz="1800" b="1" dirty="0">
                <a:latin typeface="+mj-lt"/>
              </a:rPr>
              <a:t>Employees: </a:t>
            </a:r>
            <a:r>
              <a:rPr lang="en-GB" sz="1800" b="1" dirty="0" smtClean="0">
                <a:latin typeface="+mj-lt"/>
              </a:rPr>
              <a:t>12</a:t>
            </a:r>
            <a:endParaRPr lang="en-GB" sz="1800" b="1" dirty="0">
              <a:latin typeface="+mj-lt"/>
            </a:endParaRPr>
          </a:p>
          <a:p>
            <a:pPr>
              <a:lnSpc>
                <a:spcPct val="110000"/>
              </a:lnSpc>
              <a:spcBef>
                <a:spcPct val="50000"/>
              </a:spcBef>
              <a:buClr>
                <a:schemeClr val="tx1"/>
              </a:buClr>
              <a:buFont typeface="Wingdings" charset="2"/>
              <a:buChar char="q"/>
              <a:defRPr/>
            </a:pPr>
            <a:r>
              <a:rPr lang="en-GB" sz="1800" b="1" dirty="0">
                <a:latin typeface="+mj-lt"/>
              </a:rPr>
              <a:t>Manufacturing site: </a:t>
            </a:r>
            <a:r>
              <a:rPr lang="en-GB" sz="1800" b="1" dirty="0" smtClean="0">
                <a:latin typeface="+mj-lt"/>
              </a:rPr>
              <a:t>10.000 </a:t>
            </a:r>
            <a:r>
              <a:rPr lang="en-GB" sz="1800" b="1" dirty="0">
                <a:latin typeface="+mj-lt"/>
              </a:rPr>
              <a:t>m</a:t>
            </a:r>
            <a:r>
              <a:rPr lang="en-GB" sz="1800" b="1" baseline="30000" dirty="0">
                <a:latin typeface="+mj-lt"/>
              </a:rPr>
              <a:t>2</a:t>
            </a:r>
            <a:endParaRPr lang="en-GB" sz="1800" b="1" dirty="0">
              <a:latin typeface="+mj-lt"/>
            </a:endParaRPr>
          </a:p>
          <a:p>
            <a:pPr>
              <a:lnSpc>
                <a:spcPct val="110000"/>
              </a:lnSpc>
              <a:spcBef>
                <a:spcPct val="50000"/>
              </a:spcBef>
              <a:buClr>
                <a:schemeClr val="tx1"/>
              </a:buClr>
              <a:buFont typeface="Wingdings" charset="2"/>
              <a:buChar char="q"/>
              <a:defRPr/>
            </a:pPr>
            <a:r>
              <a:rPr lang="en-GB" sz="1800" b="1" dirty="0" smtClean="0">
                <a:latin typeface="+mj-lt"/>
              </a:rPr>
              <a:t>Stock Facilities: </a:t>
            </a:r>
            <a:r>
              <a:rPr lang="en-GB" sz="1800" b="1" dirty="0">
                <a:latin typeface="+mj-lt"/>
              </a:rPr>
              <a:t>2.500 m</a:t>
            </a:r>
            <a:r>
              <a:rPr lang="en-GB" sz="1800" b="1" baseline="30000" dirty="0">
                <a:latin typeface="+mj-lt"/>
              </a:rPr>
              <a:t>2</a:t>
            </a:r>
          </a:p>
          <a:p>
            <a:pPr marL="0" indent="0">
              <a:lnSpc>
                <a:spcPct val="110000"/>
              </a:lnSpc>
              <a:spcBef>
                <a:spcPct val="50000"/>
              </a:spcBef>
              <a:buClr>
                <a:schemeClr val="tx1"/>
              </a:buClr>
              <a:buFont typeface="Monotype Sorts" pitchFamily="2" charset="2"/>
              <a:buNone/>
              <a:defRPr/>
            </a:pPr>
            <a:endParaRPr lang="en-GB" sz="3600" dirty="0">
              <a:latin typeface="+mj-lt"/>
            </a:endParaRPr>
          </a:p>
        </p:txBody>
      </p:sp>
      <p:sp>
        <p:nvSpPr>
          <p:cNvPr id="20482" name="Text Box 4"/>
          <p:cNvSpPr txBox="1">
            <a:spLocks noChangeArrowheads="1"/>
          </p:cNvSpPr>
          <p:nvPr/>
        </p:nvSpPr>
        <p:spPr bwMode="auto">
          <a:xfrm>
            <a:off x="3744913" y="792163"/>
            <a:ext cx="2274887" cy="396875"/>
          </a:xfrm>
          <a:prstGeom prst="rect">
            <a:avLst/>
          </a:prstGeom>
          <a:noFill/>
          <a:ln w="12700">
            <a:noFill/>
            <a:miter lim="800000"/>
            <a:headEnd type="none" w="sm" len="sm"/>
            <a:tailEnd type="none" w="sm" len="sm"/>
          </a:ln>
        </p:spPr>
        <p:txBody>
          <a:bodyPr wrap="none" anchor="ctr">
            <a:spAutoFit/>
          </a:bodyPr>
          <a:lstStyle/>
          <a:p>
            <a:pPr algn="ctr" eaLnBrk="0" hangingPunct="0"/>
            <a:r>
              <a:rPr lang="en-GB" sz="2000" b="1">
                <a:latin typeface="Arial" charset="0"/>
              </a:rPr>
              <a:t>GARLASCO SITE</a:t>
            </a:r>
            <a:endParaRPr lang="en-GB" sz="2800">
              <a:latin typeface="Arial" charset="0"/>
            </a:endParaRPr>
          </a:p>
        </p:txBody>
      </p:sp>
      <p:pic>
        <p:nvPicPr>
          <p:cNvPr id="20483" name="Picture 5" descr="garlasco"/>
          <p:cNvPicPr>
            <a:picLocks noChangeAspect="1" noChangeArrowheads="1"/>
          </p:cNvPicPr>
          <p:nvPr/>
        </p:nvPicPr>
        <p:blipFill>
          <a:blip r:embed="rId4"/>
          <a:srcRect t="12151" r="5661"/>
          <a:stretch>
            <a:fillRect/>
          </a:stretch>
        </p:blipFill>
        <p:spPr bwMode="auto">
          <a:xfrm>
            <a:off x="4364038" y="1752600"/>
            <a:ext cx="5160962" cy="3357563"/>
          </a:xfrm>
          <a:prstGeom prst="rect">
            <a:avLst/>
          </a:prstGeom>
          <a:noFill/>
          <a:ln w="9525">
            <a:noFill/>
            <a:miter lim="800000"/>
            <a:headEnd/>
            <a:tailEnd/>
          </a:ln>
        </p:spPr>
      </p:pic>
      <p:sp>
        <p:nvSpPr>
          <p:cNvPr id="6" name="Sottotitolo 9"/>
          <p:cNvSpPr txBox="1">
            <a:spLocks/>
          </p:cNvSpPr>
          <p:nvPr/>
        </p:nvSpPr>
        <p:spPr>
          <a:xfrm>
            <a:off x="2576513" y="115888"/>
            <a:ext cx="4032250" cy="504825"/>
          </a:xfrm>
          <a:prstGeom prst="rect">
            <a:avLst/>
          </a:prstGeom>
        </p:spPr>
        <p:txBody>
          <a:bodyPr/>
          <a:lstStyle/>
          <a:p>
            <a:pPr marL="342900" indent="-342900" defTabSz="762000" eaLnBrk="0" hangingPunct="0">
              <a:spcBef>
                <a:spcPct val="20000"/>
              </a:spcBef>
              <a:buSzPct val="100000"/>
              <a:defRPr/>
            </a:pPr>
            <a:r>
              <a:rPr lang="it-IT" sz="2400" b="1" kern="0" dirty="0">
                <a:solidFill>
                  <a:srgbClr val="00B050"/>
                </a:solidFill>
                <a:latin typeface="+mj-lt"/>
                <a:cs typeface="Aharoni" pitchFamily="2" charset="-79"/>
              </a:rPr>
              <a:t>        COMPANY FIGURES</a:t>
            </a:r>
          </a:p>
        </p:txBody>
      </p:sp>
    </p:spTree>
  </p:cSld>
  <p:clrMapOvr>
    <a:overrideClrMapping bg1="lt1" tx1="dk1" bg2="lt2" tx2="dk2" accent1="accent1" accent2="accent2" accent3="accent3" accent4="accent4" accent5="accent5" accent6="accent6" hlink="hlink" folHlink="folHlink"/>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8050" name="Rectangle 2"/>
          <p:cNvSpPr>
            <a:spLocks noGrp="1" noChangeArrowheads="1"/>
          </p:cNvSpPr>
          <p:nvPr>
            <p:ph type="body" idx="4294967295"/>
          </p:nvPr>
        </p:nvSpPr>
        <p:spPr>
          <a:xfrm>
            <a:off x="704850" y="1052513"/>
            <a:ext cx="8496300" cy="4752975"/>
          </a:xfrm>
        </p:spPr>
        <p:txBody>
          <a:bodyPr/>
          <a:lstStyle/>
          <a:p>
            <a:pPr algn="just" defTabSz="765175">
              <a:lnSpc>
                <a:spcPct val="120000"/>
              </a:lnSpc>
              <a:spcBef>
                <a:spcPct val="50000"/>
              </a:spcBef>
              <a:buClr>
                <a:schemeClr val="tx1"/>
              </a:buClr>
              <a:buFont typeface="Wingdings" charset="2"/>
              <a:buChar char="q"/>
              <a:tabLst>
                <a:tab pos="1241425" algn="l"/>
              </a:tabLst>
              <a:defRPr/>
            </a:pPr>
            <a:r>
              <a:rPr lang="en-GB" sz="2000" b="1" dirty="0">
                <a:latin typeface="+mj-lt"/>
              </a:rPr>
              <a:t>1966</a:t>
            </a:r>
            <a:r>
              <a:rPr lang="en-GB" sz="2000" dirty="0">
                <a:latin typeface="+mj-lt"/>
              </a:rPr>
              <a:t>: </a:t>
            </a:r>
            <a:r>
              <a:rPr lang="en-GB" sz="2000" dirty="0" err="1" smtClean="0">
                <a:latin typeface="+mj-lt"/>
              </a:rPr>
              <a:t>Marbo</a:t>
            </a:r>
            <a:r>
              <a:rPr lang="en-GB" sz="2000" dirty="0" smtClean="0">
                <a:latin typeface="+mj-lt"/>
              </a:rPr>
              <a:t> Italia Spa was established by two persons to produce release </a:t>
            </a:r>
            <a:r>
              <a:rPr lang="en-GB" sz="2000" dirty="0">
                <a:latin typeface="+mj-lt"/>
              </a:rPr>
              <a:t>agents </a:t>
            </a:r>
            <a:r>
              <a:rPr lang="en-GB" sz="2000" dirty="0" smtClean="0">
                <a:latin typeface="+mj-lt"/>
              </a:rPr>
              <a:t>for Polyurethane and lubricants </a:t>
            </a:r>
            <a:r>
              <a:rPr lang="en-GB" sz="2000" dirty="0">
                <a:latin typeface="+mj-lt"/>
              </a:rPr>
              <a:t>for </a:t>
            </a:r>
            <a:r>
              <a:rPr lang="en-GB" sz="2000" dirty="0" smtClean="0">
                <a:latin typeface="+mj-lt"/>
              </a:rPr>
              <a:t>the Die-casting;</a:t>
            </a:r>
          </a:p>
          <a:p>
            <a:pPr algn="just" defTabSz="765175">
              <a:lnSpc>
                <a:spcPct val="120000"/>
              </a:lnSpc>
              <a:spcBef>
                <a:spcPct val="50000"/>
              </a:spcBef>
              <a:buClr>
                <a:schemeClr val="tx1"/>
              </a:buClr>
              <a:buFont typeface="Wingdings" charset="2"/>
              <a:buChar char="q"/>
              <a:tabLst>
                <a:tab pos="1241425" algn="l"/>
              </a:tabLst>
              <a:defRPr/>
            </a:pPr>
            <a:r>
              <a:rPr lang="en-GB" sz="2000" b="1" dirty="0" smtClean="0">
                <a:latin typeface="+mj-lt"/>
              </a:rPr>
              <a:t>Mission</a:t>
            </a:r>
            <a:r>
              <a:rPr lang="en-GB" sz="2000" dirty="0" smtClean="0">
                <a:latin typeface="+mj-lt"/>
              </a:rPr>
              <a:t> : Development of  technologically advanced products;</a:t>
            </a:r>
            <a:endParaRPr lang="en-GB" sz="2000" dirty="0">
              <a:latin typeface="+mj-lt"/>
            </a:endParaRPr>
          </a:p>
          <a:p>
            <a:pPr algn="just" defTabSz="765175">
              <a:lnSpc>
                <a:spcPct val="120000"/>
              </a:lnSpc>
              <a:spcBef>
                <a:spcPct val="50000"/>
              </a:spcBef>
              <a:buClr>
                <a:schemeClr val="tx1"/>
              </a:buClr>
              <a:buFont typeface="Wingdings" charset="2"/>
              <a:buChar char="q"/>
              <a:tabLst>
                <a:tab pos="1241425" algn="l"/>
              </a:tabLst>
              <a:defRPr/>
            </a:pPr>
            <a:r>
              <a:rPr lang="en-GB" sz="2000" b="1" dirty="0" smtClean="0">
                <a:latin typeface="+mj-lt"/>
              </a:rPr>
              <a:t>1986</a:t>
            </a:r>
            <a:r>
              <a:rPr lang="en-GB" sz="2000" dirty="0" smtClean="0">
                <a:latin typeface="+mj-lt"/>
              </a:rPr>
              <a:t>: Acquisition </a:t>
            </a:r>
            <a:r>
              <a:rPr lang="en-GB" sz="2000" dirty="0">
                <a:latin typeface="+mj-lt"/>
              </a:rPr>
              <a:t>of </a:t>
            </a:r>
            <a:r>
              <a:rPr lang="en-GB" sz="2000" dirty="0" err="1">
                <a:latin typeface="+mj-lt"/>
              </a:rPr>
              <a:t>Mapol</a:t>
            </a:r>
            <a:r>
              <a:rPr lang="en-GB" sz="2000" dirty="0">
                <a:latin typeface="+mj-lt"/>
              </a:rPr>
              <a:t>, a Company </a:t>
            </a:r>
            <a:r>
              <a:rPr lang="en-GB" sz="2000" dirty="0" smtClean="0">
                <a:latin typeface="+mj-lt"/>
              </a:rPr>
              <a:t>specialized in the research and production of lacquers for PU and for High </a:t>
            </a:r>
            <a:r>
              <a:rPr lang="en-GB" sz="2000" dirty="0" err="1" smtClean="0">
                <a:latin typeface="+mj-lt"/>
              </a:rPr>
              <a:t>Vaccum</a:t>
            </a:r>
            <a:r>
              <a:rPr lang="en-GB" sz="2000" dirty="0" smtClean="0">
                <a:latin typeface="+mj-lt"/>
              </a:rPr>
              <a:t> </a:t>
            </a:r>
            <a:r>
              <a:rPr lang="en-GB" sz="2000" dirty="0" err="1" smtClean="0">
                <a:latin typeface="+mj-lt"/>
              </a:rPr>
              <a:t>Metalization</a:t>
            </a:r>
            <a:r>
              <a:rPr lang="en-GB" sz="2000" dirty="0" smtClean="0">
                <a:latin typeface="+mj-lt"/>
              </a:rPr>
              <a:t>;</a:t>
            </a:r>
          </a:p>
          <a:p>
            <a:pPr algn="just" defTabSz="765175">
              <a:lnSpc>
                <a:spcPct val="120000"/>
              </a:lnSpc>
              <a:spcBef>
                <a:spcPct val="50000"/>
              </a:spcBef>
              <a:buClr>
                <a:schemeClr val="tx1"/>
              </a:buClr>
              <a:buFont typeface="Wingdings" charset="2"/>
              <a:buChar char="q"/>
              <a:tabLst>
                <a:tab pos="1241425" algn="l"/>
              </a:tabLst>
              <a:defRPr/>
            </a:pPr>
            <a:r>
              <a:rPr lang="en-GB" sz="2000" b="1" dirty="0" smtClean="0">
                <a:latin typeface="+mj-lt"/>
              </a:rPr>
              <a:t>1987</a:t>
            </a:r>
            <a:r>
              <a:rPr lang="en-GB" sz="2000" dirty="0" smtClean="0">
                <a:latin typeface="+mj-lt"/>
              </a:rPr>
              <a:t>: </a:t>
            </a:r>
            <a:r>
              <a:rPr lang="en-GB" sz="2000" dirty="0" err="1" smtClean="0">
                <a:latin typeface="+mj-lt"/>
              </a:rPr>
              <a:t>Marbo</a:t>
            </a:r>
            <a:r>
              <a:rPr lang="en-GB" sz="2000" dirty="0" smtClean="0">
                <a:latin typeface="+mj-lt"/>
              </a:rPr>
              <a:t> Italia start the Division of release agents for the Rubber Industry gaining a leading within a short period;</a:t>
            </a:r>
          </a:p>
          <a:p>
            <a:pPr algn="just" defTabSz="765175">
              <a:lnSpc>
                <a:spcPct val="120000"/>
              </a:lnSpc>
              <a:spcBef>
                <a:spcPct val="50000"/>
              </a:spcBef>
              <a:buClr>
                <a:schemeClr val="tx1"/>
              </a:buClr>
              <a:buFont typeface="Wingdings" charset="2"/>
              <a:buChar char="q"/>
              <a:tabLst>
                <a:tab pos="1241425" algn="l"/>
              </a:tabLst>
              <a:defRPr/>
            </a:pPr>
            <a:r>
              <a:rPr lang="en-GB" sz="2000" b="1" dirty="0" smtClean="0"/>
              <a:t>1988</a:t>
            </a:r>
            <a:r>
              <a:rPr lang="en-GB" sz="2000" dirty="0" smtClean="0"/>
              <a:t>: Thanks to a collaboration with UMIST (University of  Manchester Institute of  Science and Technology), </a:t>
            </a:r>
            <a:r>
              <a:rPr lang="en-GB" sz="2000" dirty="0" err="1" smtClean="0"/>
              <a:t>Marbo</a:t>
            </a:r>
            <a:r>
              <a:rPr lang="en-GB" sz="2000" dirty="0" smtClean="0"/>
              <a:t> develop  the  technology of the Semi-Permanent release agents for Composite High Tech, achieving the approval of the largest aircraft manufacturers;</a:t>
            </a:r>
          </a:p>
          <a:p>
            <a:pPr algn="just" defTabSz="765175">
              <a:lnSpc>
                <a:spcPct val="120000"/>
              </a:lnSpc>
              <a:spcBef>
                <a:spcPct val="50000"/>
              </a:spcBef>
              <a:buClr>
                <a:schemeClr val="tx1"/>
              </a:buClr>
              <a:buFont typeface="Wingdings" charset="2"/>
              <a:buChar char="q"/>
              <a:tabLst>
                <a:tab pos="1241425" algn="l"/>
              </a:tabLst>
              <a:defRPr/>
            </a:pPr>
            <a:endParaRPr lang="en-GB" sz="2000" dirty="0" smtClean="0">
              <a:latin typeface="+mj-lt"/>
            </a:endParaRPr>
          </a:p>
        </p:txBody>
      </p:sp>
      <p:sp>
        <p:nvSpPr>
          <p:cNvPr id="4" name="Sottotitolo 9"/>
          <p:cNvSpPr txBox="1">
            <a:spLocks/>
          </p:cNvSpPr>
          <p:nvPr/>
        </p:nvSpPr>
        <p:spPr>
          <a:xfrm>
            <a:off x="2936875" y="115888"/>
            <a:ext cx="4032250" cy="504825"/>
          </a:xfrm>
          <a:prstGeom prst="rect">
            <a:avLst/>
          </a:prstGeom>
        </p:spPr>
        <p:txBody>
          <a:bodyPr/>
          <a:lstStyle/>
          <a:p>
            <a:pPr marL="342900" indent="-342900" defTabSz="762000" eaLnBrk="0" hangingPunct="0">
              <a:spcBef>
                <a:spcPct val="20000"/>
              </a:spcBef>
              <a:buSzPct val="100000"/>
              <a:defRPr/>
            </a:pPr>
            <a:r>
              <a:rPr lang="it-IT" sz="2400" b="1" kern="0" dirty="0">
                <a:solidFill>
                  <a:srgbClr val="00B050"/>
                </a:solidFill>
                <a:latin typeface="+mj-lt"/>
                <a:cs typeface="Aharoni" pitchFamily="2" charset="-79"/>
              </a:rPr>
              <a:t>        MILESTONES.1</a:t>
            </a:r>
          </a:p>
        </p:txBody>
      </p:sp>
    </p:spTree>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Sottotitolo 9"/>
          <p:cNvSpPr txBox="1">
            <a:spLocks/>
          </p:cNvSpPr>
          <p:nvPr/>
        </p:nvSpPr>
        <p:spPr>
          <a:xfrm>
            <a:off x="2936875" y="115888"/>
            <a:ext cx="4032250" cy="504825"/>
          </a:xfrm>
          <a:prstGeom prst="rect">
            <a:avLst/>
          </a:prstGeom>
        </p:spPr>
        <p:txBody>
          <a:bodyPr/>
          <a:lstStyle/>
          <a:p>
            <a:pPr marL="342900" indent="-342900" defTabSz="762000" eaLnBrk="0" hangingPunct="0">
              <a:spcBef>
                <a:spcPct val="20000"/>
              </a:spcBef>
              <a:buSzPct val="100000"/>
              <a:defRPr/>
            </a:pPr>
            <a:r>
              <a:rPr lang="it-IT" sz="2400" b="1" kern="0" dirty="0">
                <a:solidFill>
                  <a:srgbClr val="00B050"/>
                </a:solidFill>
                <a:latin typeface="+mj-lt"/>
                <a:cs typeface="Aharoni" pitchFamily="2" charset="-79"/>
              </a:rPr>
              <a:t>        MILESTONES.2</a:t>
            </a:r>
          </a:p>
        </p:txBody>
      </p:sp>
      <p:sp>
        <p:nvSpPr>
          <p:cNvPr id="5" name="Rectangle 2"/>
          <p:cNvSpPr txBox="1">
            <a:spLocks noChangeArrowheads="1"/>
          </p:cNvSpPr>
          <p:nvPr/>
        </p:nvSpPr>
        <p:spPr>
          <a:xfrm>
            <a:off x="849313" y="1016000"/>
            <a:ext cx="8229600" cy="4681538"/>
          </a:xfrm>
          <a:prstGeom prst="rect">
            <a:avLst/>
          </a:prstGeom>
          <a:noFill/>
          <a:ln/>
        </p:spPr>
        <p:txBody>
          <a:bodyPr/>
          <a:lstStyle>
            <a:lvl1pPr marL="342900" indent="-342900" algn="l" defTabSz="762000" rtl="0" eaLnBrk="0" fontAlgn="base" hangingPunct="0">
              <a:spcBef>
                <a:spcPct val="20000"/>
              </a:spcBef>
              <a:spcAft>
                <a:spcPct val="0"/>
              </a:spcAft>
              <a:buSzPct val="100000"/>
              <a:buFont typeface="Monotype Sorts" pitchFamily="2" charset="2"/>
              <a:buChar char="n"/>
              <a:defRPr sz="1400">
                <a:solidFill>
                  <a:schemeClr val="tx1"/>
                </a:solidFill>
                <a:latin typeface="+mn-lt"/>
                <a:ea typeface="+mn-ea"/>
                <a:cs typeface="+mn-cs"/>
              </a:defRPr>
            </a:lvl1pPr>
            <a:lvl2pPr marL="742950" indent="-285750" algn="l" defTabSz="762000" rtl="0" eaLnBrk="0" fontAlgn="base" hangingPunct="0">
              <a:spcBef>
                <a:spcPct val="20000"/>
              </a:spcBef>
              <a:spcAft>
                <a:spcPct val="0"/>
              </a:spcAft>
              <a:buSzPct val="100000"/>
              <a:buChar char="•"/>
              <a:defRPr sz="1400">
                <a:solidFill>
                  <a:schemeClr val="tx1"/>
                </a:solidFill>
                <a:latin typeface="+mn-lt"/>
              </a:defRPr>
            </a:lvl2pPr>
            <a:lvl3pPr marL="1143000" indent="-228600" algn="l" defTabSz="762000" rtl="0" eaLnBrk="0" fontAlgn="base" hangingPunct="0">
              <a:spcBef>
                <a:spcPct val="20000"/>
              </a:spcBef>
              <a:spcAft>
                <a:spcPct val="0"/>
              </a:spcAft>
              <a:buSzPct val="100000"/>
              <a:buChar char="–"/>
              <a:defRPr sz="1400">
                <a:solidFill>
                  <a:schemeClr val="tx1"/>
                </a:solidFill>
                <a:latin typeface="+mn-lt"/>
              </a:defRPr>
            </a:lvl3pPr>
            <a:lvl4pPr marL="1600200" indent="-228600" algn="l" defTabSz="762000" rtl="0" eaLnBrk="0" fontAlgn="base" hangingPunct="0">
              <a:spcBef>
                <a:spcPct val="20000"/>
              </a:spcBef>
              <a:spcAft>
                <a:spcPct val="0"/>
              </a:spcAft>
              <a:buSzPct val="100000"/>
              <a:buChar char="–"/>
              <a:defRPr sz="1400">
                <a:solidFill>
                  <a:schemeClr val="tx1"/>
                </a:solidFill>
                <a:latin typeface="+mn-lt"/>
              </a:defRPr>
            </a:lvl4pPr>
            <a:lvl5pPr marL="2057400" indent="-228600" algn="l" defTabSz="762000" rtl="0" eaLnBrk="0" fontAlgn="base" hangingPunct="0">
              <a:spcBef>
                <a:spcPct val="20000"/>
              </a:spcBef>
              <a:spcAft>
                <a:spcPct val="0"/>
              </a:spcAft>
              <a:buSzPct val="100000"/>
              <a:buChar char="•"/>
              <a:defRPr sz="1400">
                <a:solidFill>
                  <a:schemeClr val="tx1"/>
                </a:solidFill>
                <a:latin typeface="+mn-lt"/>
              </a:defRPr>
            </a:lvl5pPr>
            <a:lvl6pPr marL="2514600" indent="-228600" algn="l" defTabSz="762000" rtl="0" eaLnBrk="0" fontAlgn="base" hangingPunct="0">
              <a:spcBef>
                <a:spcPct val="20000"/>
              </a:spcBef>
              <a:spcAft>
                <a:spcPct val="0"/>
              </a:spcAft>
              <a:buSzPct val="100000"/>
              <a:buChar char="•"/>
              <a:defRPr sz="1400">
                <a:solidFill>
                  <a:schemeClr val="tx1"/>
                </a:solidFill>
                <a:latin typeface="+mn-lt"/>
              </a:defRPr>
            </a:lvl6pPr>
            <a:lvl7pPr marL="2971800" indent="-228600" algn="l" defTabSz="762000" rtl="0" eaLnBrk="0" fontAlgn="base" hangingPunct="0">
              <a:spcBef>
                <a:spcPct val="20000"/>
              </a:spcBef>
              <a:spcAft>
                <a:spcPct val="0"/>
              </a:spcAft>
              <a:buSzPct val="100000"/>
              <a:buChar char="•"/>
              <a:defRPr sz="1400">
                <a:solidFill>
                  <a:schemeClr val="tx1"/>
                </a:solidFill>
                <a:latin typeface="+mn-lt"/>
              </a:defRPr>
            </a:lvl7pPr>
            <a:lvl8pPr marL="3429000" indent="-228600" algn="l" defTabSz="762000" rtl="0" eaLnBrk="0" fontAlgn="base" hangingPunct="0">
              <a:spcBef>
                <a:spcPct val="20000"/>
              </a:spcBef>
              <a:spcAft>
                <a:spcPct val="0"/>
              </a:spcAft>
              <a:buSzPct val="100000"/>
              <a:buChar char="•"/>
              <a:defRPr sz="1400">
                <a:solidFill>
                  <a:schemeClr val="tx1"/>
                </a:solidFill>
                <a:latin typeface="+mn-lt"/>
              </a:defRPr>
            </a:lvl8pPr>
            <a:lvl9pPr marL="3886200" indent="-228600" algn="l" defTabSz="762000" rtl="0" eaLnBrk="0" fontAlgn="base" hangingPunct="0">
              <a:spcBef>
                <a:spcPct val="20000"/>
              </a:spcBef>
              <a:spcAft>
                <a:spcPct val="0"/>
              </a:spcAft>
              <a:buSzPct val="100000"/>
              <a:buChar char="•"/>
              <a:defRPr sz="1400">
                <a:solidFill>
                  <a:schemeClr val="tx1"/>
                </a:solidFill>
                <a:latin typeface="+mn-lt"/>
              </a:defRPr>
            </a:lvl9pPr>
          </a:lstStyle>
          <a:p>
            <a:pPr algn="just" defTabSz="765175">
              <a:spcBef>
                <a:spcPct val="50000"/>
              </a:spcBef>
              <a:buClr>
                <a:schemeClr val="tx1"/>
              </a:buClr>
              <a:buFont typeface="Wingdings" charset="2"/>
              <a:buChar char="q"/>
              <a:defRPr/>
            </a:pPr>
            <a:r>
              <a:rPr lang="en-GB" sz="2000" b="1" dirty="0" smtClean="0">
                <a:latin typeface="+mj-lt"/>
              </a:rPr>
              <a:t>1992</a:t>
            </a:r>
            <a:r>
              <a:rPr lang="en-GB" sz="2000" dirty="0">
                <a:latin typeface="+mj-lt"/>
              </a:rPr>
              <a:t>: Start-up of the production of pigment dispersions for </a:t>
            </a:r>
            <a:r>
              <a:rPr lang="en-GB" sz="2000" dirty="0" smtClean="0">
                <a:latin typeface="+mj-lt"/>
              </a:rPr>
              <a:t>Polyurethane to </a:t>
            </a:r>
            <a:r>
              <a:rPr lang="en-GB" sz="2000" dirty="0">
                <a:latin typeface="+mj-lt"/>
              </a:rPr>
              <a:t>complete the range of products  for </a:t>
            </a:r>
            <a:r>
              <a:rPr lang="en-GB" sz="2000" dirty="0" smtClean="0">
                <a:latin typeface="+mj-lt"/>
              </a:rPr>
              <a:t> PU;</a:t>
            </a:r>
            <a:endParaRPr lang="en-GB" sz="2000" dirty="0">
              <a:latin typeface="+mj-lt"/>
            </a:endParaRPr>
          </a:p>
          <a:p>
            <a:pPr algn="just" defTabSz="765175">
              <a:spcBef>
                <a:spcPct val="50000"/>
              </a:spcBef>
              <a:buClr>
                <a:schemeClr val="tx1"/>
              </a:buClr>
              <a:buFont typeface="Wingdings" charset="2"/>
              <a:buChar char="q"/>
              <a:defRPr/>
            </a:pPr>
            <a:r>
              <a:rPr lang="en-GB" sz="2000" b="1" dirty="0" smtClean="0"/>
              <a:t>2001</a:t>
            </a:r>
            <a:r>
              <a:rPr lang="en-GB" sz="2000" dirty="0" smtClean="0"/>
              <a:t>: Set up of the Joint Venture MARBOCOTE Ltd in Manchester UK, for the development and production of Water Based Semi-Permanent release agents for Rubber and Composite, becoming the only European manufacturer;</a:t>
            </a:r>
          </a:p>
          <a:p>
            <a:pPr algn="just" defTabSz="765175">
              <a:spcBef>
                <a:spcPct val="50000"/>
              </a:spcBef>
              <a:buClr>
                <a:schemeClr val="tx1"/>
              </a:buClr>
              <a:buFont typeface="Wingdings" charset="2"/>
              <a:buChar char="q"/>
              <a:defRPr/>
            </a:pPr>
            <a:r>
              <a:rPr lang="en-GB" sz="2000" b="1" dirty="0" smtClean="0"/>
              <a:t>2002</a:t>
            </a:r>
            <a:r>
              <a:rPr lang="en-GB" sz="2000" dirty="0" smtClean="0"/>
              <a:t>: Acquisition of the pigment dispersion business and the production site (</a:t>
            </a:r>
            <a:r>
              <a:rPr lang="en-GB" sz="2000" dirty="0" err="1" smtClean="0"/>
              <a:t>Garlasco</a:t>
            </a:r>
            <a:r>
              <a:rPr lang="en-GB" sz="2000" dirty="0" smtClean="0"/>
              <a:t>) from Rohm &amp; Haas Italia;</a:t>
            </a:r>
          </a:p>
          <a:p>
            <a:pPr algn="just" defTabSz="765175">
              <a:spcBef>
                <a:spcPct val="50000"/>
              </a:spcBef>
              <a:buClr>
                <a:schemeClr val="tx1"/>
              </a:buClr>
              <a:buFont typeface="Wingdings" charset="2"/>
              <a:buChar char="q"/>
              <a:defRPr/>
            </a:pPr>
            <a:r>
              <a:rPr lang="en-GB" sz="2000" b="1" dirty="0" smtClean="0"/>
              <a:t>2004</a:t>
            </a:r>
            <a:r>
              <a:rPr lang="en-GB" sz="2000" dirty="0" smtClean="0"/>
              <a:t> : Set up a subsidiary in U.S.A;</a:t>
            </a:r>
          </a:p>
          <a:p>
            <a:pPr algn="just" defTabSz="765175">
              <a:spcBef>
                <a:spcPct val="50000"/>
              </a:spcBef>
              <a:buClr>
                <a:schemeClr val="tx1"/>
              </a:buClr>
              <a:buFont typeface="Wingdings" charset="2"/>
              <a:buChar char="q"/>
              <a:defRPr/>
            </a:pPr>
            <a:r>
              <a:rPr lang="en-GB" sz="2000" b="1" dirty="0" smtClean="0"/>
              <a:t>2007</a:t>
            </a:r>
            <a:r>
              <a:rPr lang="en-GB" sz="2000" dirty="0" smtClean="0"/>
              <a:t>: Acquisition of our biggest Italian competitors LEVENIT;</a:t>
            </a:r>
          </a:p>
          <a:p>
            <a:pPr algn="just" defTabSz="765175">
              <a:lnSpc>
                <a:spcPct val="80000"/>
              </a:lnSpc>
              <a:spcBef>
                <a:spcPct val="50000"/>
              </a:spcBef>
              <a:buClr>
                <a:schemeClr val="tx1"/>
              </a:buClr>
              <a:buFont typeface="Wingdings" charset="2"/>
              <a:buChar char="q"/>
              <a:defRPr/>
            </a:pPr>
            <a:endParaRPr lang="en-GB" sz="2000" dirty="0" smtClean="0"/>
          </a:p>
          <a:p>
            <a:pPr algn="just" defTabSz="765175">
              <a:spcBef>
                <a:spcPct val="50000"/>
              </a:spcBef>
              <a:buClr>
                <a:schemeClr val="tx1"/>
              </a:buClr>
              <a:buFont typeface="Wingdings" charset="2"/>
              <a:buChar char="q"/>
              <a:defRPr/>
            </a:pPr>
            <a:endParaRPr lang="en-GB" sz="2000" dirty="0">
              <a:latin typeface="+mj-lt"/>
            </a:endParaRPr>
          </a:p>
          <a:p>
            <a:pPr marL="0" indent="0" algn="just" defTabSz="765175">
              <a:spcBef>
                <a:spcPct val="50000"/>
              </a:spcBef>
              <a:buClr>
                <a:schemeClr val="tx1"/>
              </a:buClr>
              <a:buFont typeface="Monotype Sorts" pitchFamily="2" charset="2"/>
              <a:buNone/>
              <a:defRPr/>
            </a:pPr>
            <a:endParaRPr lang="en-GB" sz="2000" dirty="0">
              <a:latin typeface="+mj-lt"/>
            </a:endParaRPr>
          </a:p>
        </p:txBody>
      </p:sp>
    </p:spTree>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6" name="Rectangle 3078"/>
          <p:cNvSpPr>
            <a:spLocks noChangeArrowheads="1"/>
          </p:cNvSpPr>
          <p:nvPr/>
        </p:nvSpPr>
        <p:spPr bwMode="auto">
          <a:xfrm>
            <a:off x="560388" y="873125"/>
            <a:ext cx="9001125" cy="400050"/>
          </a:xfrm>
          <a:prstGeom prst="rect">
            <a:avLst/>
          </a:prstGeom>
          <a:noFill/>
          <a:ln w="12700">
            <a:noFill/>
            <a:miter lim="800000"/>
            <a:headEnd/>
            <a:tailEnd/>
          </a:ln>
          <a:effectLst/>
        </p:spPr>
        <p:txBody>
          <a:bodyPr>
            <a:spAutoFit/>
          </a:bodyPr>
          <a:lstStyle/>
          <a:p>
            <a:pPr defTabSz="762000" eaLnBrk="0" hangingPunct="0">
              <a:defRPr/>
            </a:pPr>
            <a:r>
              <a:rPr lang="en-GB" sz="2000" b="1" dirty="0">
                <a:effectLst>
                  <a:outerShdw blurRad="38100" dist="38100" dir="2700000" algn="tl">
                    <a:srgbClr val="C0C0C0"/>
                  </a:outerShdw>
                </a:effectLst>
                <a:latin typeface="+mj-lt"/>
                <a:cs typeface="+mn-cs"/>
              </a:rPr>
              <a:t>A FULL PACKAGE OF PRODUCTS FOR THE AUTOMOTIVE INDUSTRY</a:t>
            </a:r>
          </a:p>
        </p:txBody>
      </p:sp>
      <p:sp>
        <p:nvSpPr>
          <p:cNvPr id="12" name="Sottotitolo 9"/>
          <p:cNvSpPr txBox="1">
            <a:spLocks/>
          </p:cNvSpPr>
          <p:nvPr/>
        </p:nvSpPr>
        <p:spPr>
          <a:xfrm>
            <a:off x="2936875" y="115888"/>
            <a:ext cx="4032250" cy="504825"/>
          </a:xfrm>
          <a:prstGeom prst="rect">
            <a:avLst/>
          </a:prstGeom>
        </p:spPr>
        <p:txBody>
          <a:bodyPr/>
          <a:lstStyle/>
          <a:p>
            <a:pPr marL="342900" indent="-342900" defTabSz="762000" eaLnBrk="0" hangingPunct="0">
              <a:spcBef>
                <a:spcPct val="20000"/>
              </a:spcBef>
              <a:buSzPct val="100000"/>
              <a:defRPr/>
            </a:pPr>
            <a:r>
              <a:rPr lang="it-IT" sz="2400" b="1" kern="0" dirty="0">
                <a:solidFill>
                  <a:srgbClr val="00B050"/>
                </a:solidFill>
                <a:latin typeface="+mj-lt"/>
                <a:cs typeface="Aharoni" pitchFamily="2" charset="-79"/>
              </a:rPr>
              <a:t>        PRODUCTS.1</a:t>
            </a:r>
          </a:p>
        </p:txBody>
      </p:sp>
      <p:pic>
        <p:nvPicPr>
          <p:cNvPr id="26627" name="Immagine 6" descr="fiat_500_ab_01.jpg"/>
          <p:cNvPicPr>
            <a:picLocks noChangeAspect="1"/>
          </p:cNvPicPr>
          <p:nvPr/>
        </p:nvPicPr>
        <p:blipFill>
          <a:blip r:embed="rId3"/>
          <a:srcRect/>
          <a:stretch>
            <a:fillRect/>
          </a:stretch>
        </p:blipFill>
        <p:spPr bwMode="auto">
          <a:xfrm>
            <a:off x="5097463" y="3573463"/>
            <a:ext cx="3816350" cy="2543175"/>
          </a:xfrm>
          <a:prstGeom prst="rect">
            <a:avLst/>
          </a:prstGeom>
          <a:noFill/>
          <a:ln w="9525">
            <a:noFill/>
            <a:miter lim="800000"/>
            <a:headEnd/>
            <a:tailEnd/>
          </a:ln>
        </p:spPr>
      </p:pic>
      <p:sp>
        <p:nvSpPr>
          <p:cNvPr id="19" name="Rectangle 3"/>
          <p:cNvSpPr txBox="1">
            <a:spLocks noChangeArrowheads="1"/>
          </p:cNvSpPr>
          <p:nvPr/>
        </p:nvSpPr>
        <p:spPr bwMode="auto">
          <a:xfrm>
            <a:off x="488950" y="1508125"/>
            <a:ext cx="9072563" cy="3457575"/>
          </a:xfrm>
          <a:prstGeom prst="rect">
            <a:avLst/>
          </a:prstGeom>
          <a:noFill/>
          <a:ln w="9525">
            <a:noFill/>
            <a:miter lim="800000"/>
            <a:headEnd/>
            <a:tailEnd/>
          </a:ln>
          <a:effectLst/>
        </p:spPr>
        <p:txBody>
          <a:bodyPr lIns="92075" tIns="46038" rIns="92075" bIns="46038"/>
          <a:lstStyle>
            <a:lvl1pPr marL="342900" indent="-342900" algn="l" defTabSz="762000" rtl="0" eaLnBrk="0" fontAlgn="base" hangingPunct="0">
              <a:spcBef>
                <a:spcPct val="20000"/>
              </a:spcBef>
              <a:spcAft>
                <a:spcPct val="0"/>
              </a:spcAft>
              <a:buSzPct val="100000"/>
              <a:buFont typeface="Monotype Sorts" pitchFamily="2" charset="2"/>
              <a:buChar char="n"/>
              <a:defRPr sz="1400">
                <a:solidFill>
                  <a:schemeClr val="tx1"/>
                </a:solidFill>
                <a:latin typeface="+mn-lt"/>
                <a:ea typeface="+mn-ea"/>
                <a:cs typeface="+mn-cs"/>
              </a:defRPr>
            </a:lvl1pPr>
            <a:lvl2pPr marL="742950" indent="-285750" algn="l" defTabSz="762000" rtl="0" eaLnBrk="0" fontAlgn="base" hangingPunct="0">
              <a:spcBef>
                <a:spcPct val="20000"/>
              </a:spcBef>
              <a:spcAft>
                <a:spcPct val="0"/>
              </a:spcAft>
              <a:buSzPct val="100000"/>
              <a:buChar char="•"/>
              <a:defRPr sz="1400">
                <a:solidFill>
                  <a:schemeClr val="tx1"/>
                </a:solidFill>
                <a:latin typeface="+mn-lt"/>
              </a:defRPr>
            </a:lvl2pPr>
            <a:lvl3pPr marL="1143000" indent="-228600" algn="l" defTabSz="762000" rtl="0" eaLnBrk="0" fontAlgn="base" hangingPunct="0">
              <a:spcBef>
                <a:spcPct val="20000"/>
              </a:spcBef>
              <a:spcAft>
                <a:spcPct val="0"/>
              </a:spcAft>
              <a:buSzPct val="100000"/>
              <a:buChar char="–"/>
              <a:defRPr sz="1400">
                <a:solidFill>
                  <a:schemeClr val="tx1"/>
                </a:solidFill>
                <a:latin typeface="+mn-lt"/>
              </a:defRPr>
            </a:lvl3pPr>
            <a:lvl4pPr marL="1600200" indent="-228600" algn="l" defTabSz="762000" rtl="0" eaLnBrk="0" fontAlgn="base" hangingPunct="0">
              <a:spcBef>
                <a:spcPct val="20000"/>
              </a:spcBef>
              <a:spcAft>
                <a:spcPct val="0"/>
              </a:spcAft>
              <a:buSzPct val="100000"/>
              <a:buChar char="–"/>
              <a:defRPr sz="1400">
                <a:solidFill>
                  <a:schemeClr val="tx1"/>
                </a:solidFill>
                <a:latin typeface="+mn-lt"/>
              </a:defRPr>
            </a:lvl4pPr>
            <a:lvl5pPr marL="2057400" indent="-228600" algn="l" defTabSz="762000" rtl="0" eaLnBrk="0" fontAlgn="base" hangingPunct="0">
              <a:spcBef>
                <a:spcPct val="20000"/>
              </a:spcBef>
              <a:spcAft>
                <a:spcPct val="0"/>
              </a:spcAft>
              <a:buSzPct val="100000"/>
              <a:buChar char="•"/>
              <a:defRPr sz="1400">
                <a:solidFill>
                  <a:schemeClr val="tx1"/>
                </a:solidFill>
                <a:latin typeface="+mn-lt"/>
              </a:defRPr>
            </a:lvl5pPr>
            <a:lvl6pPr marL="2514600" indent="-228600" algn="l" defTabSz="762000" rtl="0" eaLnBrk="0" fontAlgn="base" hangingPunct="0">
              <a:spcBef>
                <a:spcPct val="20000"/>
              </a:spcBef>
              <a:spcAft>
                <a:spcPct val="0"/>
              </a:spcAft>
              <a:buSzPct val="100000"/>
              <a:buChar char="•"/>
              <a:defRPr sz="1400">
                <a:solidFill>
                  <a:schemeClr val="tx1"/>
                </a:solidFill>
                <a:latin typeface="+mn-lt"/>
              </a:defRPr>
            </a:lvl6pPr>
            <a:lvl7pPr marL="2971800" indent="-228600" algn="l" defTabSz="762000" rtl="0" eaLnBrk="0" fontAlgn="base" hangingPunct="0">
              <a:spcBef>
                <a:spcPct val="20000"/>
              </a:spcBef>
              <a:spcAft>
                <a:spcPct val="0"/>
              </a:spcAft>
              <a:buSzPct val="100000"/>
              <a:buChar char="•"/>
              <a:defRPr sz="1400">
                <a:solidFill>
                  <a:schemeClr val="tx1"/>
                </a:solidFill>
                <a:latin typeface="+mn-lt"/>
              </a:defRPr>
            </a:lvl7pPr>
            <a:lvl8pPr marL="3429000" indent="-228600" algn="l" defTabSz="762000" rtl="0" eaLnBrk="0" fontAlgn="base" hangingPunct="0">
              <a:spcBef>
                <a:spcPct val="20000"/>
              </a:spcBef>
              <a:spcAft>
                <a:spcPct val="0"/>
              </a:spcAft>
              <a:buSzPct val="100000"/>
              <a:buChar char="•"/>
              <a:defRPr sz="1400">
                <a:solidFill>
                  <a:schemeClr val="tx1"/>
                </a:solidFill>
                <a:latin typeface="+mn-lt"/>
              </a:defRPr>
            </a:lvl8pPr>
            <a:lvl9pPr marL="3886200" indent="-228600" algn="l" defTabSz="762000" rtl="0" eaLnBrk="0" fontAlgn="base" hangingPunct="0">
              <a:spcBef>
                <a:spcPct val="20000"/>
              </a:spcBef>
              <a:spcAft>
                <a:spcPct val="0"/>
              </a:spcAft>
              <a:buSzPct val="100000"/>
              <a:buChar char="•"/>
              <a:defRPr sz="1400">
                <a:solidFill>
                  <a:schemeClr val="tx1"/>
                </a:solidFill>
                <a:latin typeface="+mn-lt"/>
              </a:defRPr>
            </a:lvl9pPr>
          </a:lstStyle>
          <a:p>
            <a:pPr>
              <a:lnSpc>
                <a:spcPct val="110000"/>
              </a:lnSpc>
              <a:spcBef>
                <a:spcPct val="50000"/>
              </a:spcBef>
              <a:buClr>
                <a:schemeClr val="tx1"/>
              </a:buClr>
              <a:buFont typeface="Wingdings" charset="2"/>
              <a:buChar char="q"/>
              <a:defRPr/>
            </a:pPr>
            <a:r>
              <a:rPr lang="en-GB" sz="1800" dirty="0" smtClean="0"/>
              <a:t>Release agents for any Polyurethane technology</a:t>
            </a:r>
          </a:p>
          <a:p>
            <a:pPr>
              <a:lnSpc>
                <a:spcPct val="110000"/>
              </a:lnSpc>
              <a:spcBef>
                <a:spcPct val="50000"/>
              </a:spcBef>
              <a:buClr>
                <a:schemeClr val="tx1"/>
              </a:buClr>
              <a:buFont typeface="Wingdings" charset="2"/>
              <a:buChar char="q"/>
              <a:defRPr/>
            </a:pPr>
            <a:r>
              <a:rPr lang="en-GB" sz="1800" dirty="0" smtClean="0"/>
              <a:t>Release agents and lacquers for Tyres and Rubber</a:t>
            </a:r>
          </a:p>
          <a:p>
            <a:pPr>
              <a:lnSpc>
                <a:spcPct val="110000"/>
              </a:lnSpc>
              <a:spcBef>
                <a:spcPct val="50000"/>
              </a:spcBef>
              <a:buClr>
                <a:schemeClr val="tx1"/>
              </a:buClr>
              <a:buFont typeface="Wingdings" charset="2"/>
              <a:buChar char="q"/>
              <a:defRPr/>
            </a:pPr>
            <a:r>
              <a:rPr lang="en-GB" sz="1800" dirty="0" smtClean="0"/>
              <a:t>Release agents and Lubricants for Aluminium die casting </a:t>
            </a:r>
          </a:p>
          <a:p>
            <a:pPr>
              <a:lnSpc>
                <a:spcPct val="110000"/>
              </a:lnSpc>
              <a:spcBef>
                <a:spcPct val="50000"/>
              </a:spcBef>
              <a:buClr>
                <a:schemeClr val="tx1"/>
              </a:buClr>
              <a:buFont typeface="Wingdings" charset="2"/>
              <a:buChar char="q"/>
              <a:defRPr/>
            </a:pPr>
            <a:r>
              <a:rPr lang="en-GB" sz="1800" dirty="0" smtClean="0">
                <a:latin typeface="+mj-lt"/>
              </a:rPr>
              <a:t>Pigmented Paste for Polyurethane Industry</a:t>
            </a:r>
          </a:p>
          <a:p>
            <a:pPr>
              <a:lnSpc>
                <a:spcPct val="110000"/>
              </a:lnSpc>
              <a:spcBef>
                <a:spcPct val="50000"/>
              </a:spcBef>
              <a:buClr>
                <a:schemeClr val="tx1"/>
              </a:buClr>
              <a:buFont typeface="Wingdings" charset="2"/>
              <a:buChar char="q"/>
              <a:defRPr/>
            </a:pPr>
            <a:r>
              <a:rPr lang="en-GB" sz="1800" dirty="0" smtClean="0">
                <a:latin typeface="+mj-lt"/>
              </a:rPr>
              <a:t>Varnishes for High Vacuum Metallization and Plastics</a:t>
            </a:r>
          </a:p>
          <a:p>
            <a:pPr>
              <a:lnSpc>
                <a:spcPct val="110000"/>
              </a:lnSpc>
              <a:spcBef>
                <a:spcPct val="50000"/>
              </a:spcBef>
              <a:buClr>
                <a:schemeClr val="tx1"/>
              </a:buClr>
              <a:buFont typeface="Wingdings" charset="2"/>
              <a:buChar char="q"/>
              <a:defRPr/>
            </a:pPr>
            <a:r>
              <a:rPr lang="en-GB" sz="1800" dirty="0" smtClean="0"/>
              <a:t>Pigmented Paste for Polyurethane </a:t>
            </a:r>
          </a:p>
          <a:p>
            <a:pPr>
              <a:lnSpc>
                <a:spcPct val="110000"/>
              </a:lnSpc>
              <a:spcBef>
                <a:spcPct val="50000"/>
              </a:spcBef>
              <a:buClr>
                <a:schemeClr val="tx1"/>
              </a:buClr>
              <a:buFont typeface="Wingdings" charset="2"/>
              <a:buChar char="q"/>
              <a:defRPr/>
            </a:pPr>
            <a:r>
              <a:rPr lang="en-GB" sz="1800" dirty="0" smtClean="0">
                <a:latin typeface="+mj-lt"/>
              </a:rPr>
              <a:t>Release agents for headliners, acoustic </a:t>
            </a:r>
          </a:p>
          <a:p>
            <a:pPr>
              <a:lnSpc>
                <a:spcPct val="110000"/>
              </a:lnSpc>
              <a:spcBef>
                <a:spcPct val="50000"/>
              </a:spcBef>
              <a:buClr>
                <a:schemeClr val="tx1"/>
              </a:buClr>
              <a:buFont typeface="Monotype Sorts" pitchFamily="2" charset="2"/>
              <a:buNone/>
              <a:defRPr/>
            </a:pPr>
            <a:r>
              <a:rPr lang="en-GB" sz="1800" dirty="0" smtClean="0">
                <a:latin typeface="+mj-lt"/>
              </a:rPr>
              <a:t>	felts and friction materials</a:t>
            </a:r>
            <a:endParaRPr lang="en-GB" sz="1800" baseline="30000" dirty="0" smtClean="0">
              <a:latin typeface="+mj-lt"/>
            </a:endParaRPr>
          </a:p>
          <a:p>
            <a:pPr marL="0" indent="0">
              <a:lnSpc>
                <a:spcPct val="110000"/>
              </a:lnSpc>
              <a:spcBef>
                <a:spcPct val="50000"/>
              </a:spcBef>
              <a:buClr>
                <a:schemeClr val="tx1"/>
              </a:buClr>
              <a:buFont typeface="Monotype Sorts" pitchFamily="2" charset="2"/>
              <a:buNone/>
              <a:defRPr/>
            </a:pPr>
            <a:endParaRPr lang="en-GB" sz="3600" dirty="0">
              <a:latin typeface="+mj-lt"/>
            </a:endParaRPr>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6" name="Rectangle 3078"/>
          <p:cNvSpPr>
            <a:spLocks noChangeArrowheads="1"/>
          </p:cNvSpPr>
          <p:nvPr/>
        </p:nvSpPr>
        <p:spPr bwMode="auto">
          <a:xfrm>
            <a:off x="560388" y="919163"/>
            <a:ext cx="9001125" cy="400050"/>
          </a:xfrm>
          <a:prstGeom prst="rect">
            <a:avLst/>
          </a:prstGeom>
          <a:noFill/>
          <a:ln w="12700">
            <a:noFill/>
            <a:miter lim="800000"/>
            <a:headEnd/>
            <a:tailEnd/>
          </a:ln>
          <a:effectLst/>
        </p:spPr>
        <p:txBody>
          <a:bodyPr>
            <a:spAutoFit/>
          </a:bodyPr>
          <a:lstStyle/>
          <a:p>
            <a:pPr defTabSz="762000" eaLnBrk="0" hangingPunct="0">
              <a:defRPr/>
            </a:pPr>
            <a:r>
              <a:rPr lang="en-GB" sz="2000" b="1" dirty="0">
                <a:effectLst>
                  <a:outerShdw blurRad="38100" dist="38100" dir="2700000" algn="tl">
                    <a:srgbClr val="C0C0C0"/>
                  </a:outerShdw>
                </a:effectLst>
                <a:latin typeface="+mj-lt"/>
                <a:cs typeface="+mn-cs"/>
              </a:rPr>
              <a:t>A FULL PACKAGE OF PRODUCTS FOR THE SHOE-SOLES INDUSTRY</a:t>
            </a:r>
          </a:p>
        </p:txBody>
      </p:sp>
      <p:sp>
        <p:nvSpPr>
          <p:cNvPr id="12" name="Sottotitolo 9"/>
          <p:cNvSpPr txBox="1">
            <a:spLocks/>
          </p:cNvSpPr>
          <p:nvPr/>
        </p:nvSpPr>
        <p:spPr>
          <a:xfrm>
            <a:off x="2936875" y="115888"/>
            <a:ext cx="4032250" cy="504825"/>
          </a:xfrm>
          <a:prstGeom prst="rect">
            <a:avLst/>
          </a:prstGeom>
        </p:spPr>
        <p:txBody>
          <a:bodyPr/>
          <a:lstStyle/>
          <a:p>
            <a:pPr marL="342900" indent="-342900" defTabSz="762000" eaLnBrk="0" hangingPunct="0">
              <a:spcBef>
                <a:spcPct val="20000"/>
              </a:spcBef>
              <a:buSzPct val="100000"/>
              <a:defRPr/>
            </a:pPr>
            <a:r>
              <a:rPr lang="it-IT" sz="2400" b="1" kern="0" dirty="0">
                <a:solidFill>
                  <a:srgbClr val="00B050"/>
                </a:solidFill>
                <a:latin typeface="+mj-lt"/>
                <a:cs typeface="Aharoni" pitchFamily="2" charset="-79"/>
              </a:rPr>
              <a:t>        PRODUCTS.2</a:t>
            </a:r>
          </a:p>
        </p:txBody>
      </p:sp>
      <p:sp>
        <p:nvSpPr>
          <p:cNvPr id="19" name="Rectangle 3"/>
          <p:cNvSpPr txBox="1">
            <a:spLocks noChangeArrowheads="1"/>
          </p:cNvSpPr>
          <p:nvPr/>
        </p:nvSpPr>
        <p:spPr bwMode="auto">
          <a:xfrm>
            <a:off x="415925" y="1604963"/>
            <a:ext cx="8858250" cy="2374900"/>
          </a:xfrm>
          <a:prstGeom prst="rect">
            <a:avLst/>
          </a:prstGeom>
          <a:noFill/>
          <a:ln w="9525">
            <a:noFill/>
            <a:miter lim="800000"/>
            <a:headEnd/>
            <a:tailEnd/>
          </a:ln>
          <a:effectLst/>
        </p:spPr>
        <p:txBody>
          <a:bodyPr lIns="92075" tIns="46038" rIns="92075" bIns="46038"/>
          <a:lstStyle>
            <a:lvl1pPr marL="342900" indent="-342900" algn="l" defTabSz="762000" rtl="0" eaLnBrk="0" fontAlgn="base" hangingPunct="0">
              <a:spcBef>
                <a:spcPct val="20000"/>
              </a:spcBef>
              <a:spcAft>
                <a:spcPct val="0"/>
              </a:spcAft>
              <a:buSzPct val="100000"/>
              <a:buFont typeface="Monotype Sorts" pitchFamily="2" charset="2"/>
              <a:buChar char="n"/>
              <a:defRPr sz="1400">
                <a:solidFill>
                  <a:schemeClr val="tx1"/>
                </a:solidFill>
                <a:latin typeface="+mn-lt"/>
                <a:ea typeface="+mn-ea"/>
                <a:cs typeface="+mn-cs"/>
              </a:defRPr>
            </a:lvl1pPr>
            <a:lvl2pPr marL="742950" indent="-285750" algn="l" defTabSz="762000" rtl="0" eaLnBrk="0" fontAlgn="base" hangingPunct="0">
              <a:spcBef>
                <a:spcPct val="20000"/>
              </a:spcBef>
              <a:spcAft>
                <a:spcPct val="0"/>
              </a:spcAft>
              <a:buSzPct val="100000"/>
              <a:buChar char="•"/>
              <a:defRPr sz="1400">
                <a:solidFill>
                  <a:schemeClr val="tx1"/>
                </a:solidFill>
                <a:latin typeface="+mn-lt"/>
              </a:defRPr>
            </a:lvl2pPr>
            <a:lvl3pPr marL="1143000" indent="-228600" algn="l" defTabSz="762000" rtl="0" eaLnBrk="0" fontAlgn="base" hangingPunct="0">
              <a:spcBef>
                <a:spcPct val="20000"/>
              </a:spcBef>
              <a:spcAft>
                <a:spcPct val="0"/>
              </a:spcAft>
              <a:buSzPct val="100000"/>
              <a:buChar char="–"/>
              <a:defRPr sz="1400">
                <a:solidFill>
                  <a:schemeClr val="tx1"/>
                </a:solidFill>
                <a:latin typeface="+mn-lt"/>
              </a:defRPr>
            </a:lvl3pPr>
            <a:lvl4pPr marL="1600200" indent="-228600" algn="l" defTabSz="762000" rtl="0" eaLnBrk="0" fontAlgn="base" hangingPunct="0">
              <a:spcBef>
                <a:spcPct val="20000"/>
              </a:spcBef>
              <a:spcAft>
                <a:spcPct val="0"/>
              </a:spcAft>
              <a:buSzPct val="100000"/>
              <a:buChar char="–"/>
              <a:defRPr sz="1400">
                <a:solidFill>
                  <a:schemeClr val="tx1"/>
                </a:solidFill>
                <a:latin typeface="+mn-lt"/>
              </a:defRPr>
            </a:lvl4pPr>
            <a:lvl5pPr marL="2057400" indent="-228600" algn="l" defTabSz="762000" rtl="0" eaLnBrk="0" fontAlgn="base" hangingPunct="0">
              <a:spcBef>
                <a:spcPct val="20000"/>
              </a:spcBef>
              <a:spcAft>
                <a:spcPct val="0"/>
              </a:spcAft>
              <a:buSzPct val="100000"/>
              <a:buChar char="•"/>
              <a:defRPr sz="1400">
                <a:solidFill>
                  <a:schemeClr val="tx1"/>
                </a:solidFill>
                <a:latin typeface="+mn-lt"/>
              </a:defRPr>
            </a:lvl5pPr>
            <a:lvl6pPr marL="2514600" indent="-228600" algn="l" defTabSz="762000" rtl="0" eaLnBrk="0" fontAlgn="base" hangingPunct="0">
              <a:spcBef>
                <a:spcPct val="20000"/>
              </a:spcBef>
              <a:spcAft>
                <a:spcPct val="0"/>
              </a:spcAft>
              <a:buSzPct val="100000"/>
              <a:buChar char="•"/>
              <a:defRPr sz="1400">
                <a:solidFill>
                  <a:schemeClr val="tx1"/>
                </a:solidFill>
                <a:latin typeface="+mn-lt"/>
              </a:defRPr>
            </a:lvl6pPr>
            <a:lvl7pPr marL="2971800" indent="-228600" algn="l" defTabSz="762000" rtl="0" eaLnBrk="0" fontAlgn="base" hangingPunct="0">
              <a:spcBef>
                <a:spcPct val="20000"/>
              </a:spcBef>
              <a:spcAft>
                <a:spcPct val="0"/>
              </a:spcAft>
              <a:buSzPct val="100000"/>
              <a:buChar char="•"/>
              <a:defRPr sz="1400">
                <a:solidFill>
                  <a:schemeClr val="tx1"/>
                </a:solidFill>
                <a:latin typeface="+mn-lt"/>
              </a:defRPr>
            </a:lvl7pPr>
            <a:lvl8pPr marL="3429000" indent="-228600" algn="l" defTabSz="762000" rtl="0" eaLnBrk="0" fontAlgn="base" hangingPunct="0">
              <a:spcBef>
                <a:spcPct val="20000"/>
              </a:spcBef>
              <a:spcAft>
                <a:spcPct val="0"/>
              </a:spcAft>
              <a:buSzPct val="100000"/>
              <a:buChar char="•"/>
              <a:defRPr sz="1400">
                <a:solidFill>
                  <a:schemeClr val="tx1"/>
                </a:solidFill>
                <a:latin typeface="+mn-lt"/>
              </a:defRPr>
            </a:lvl8pPr>
            <a:lvl9pPr marL="3886200" indent="-228600" algn="l" defTabSz="762000" rtl="0" eaLnBrk="0" fontAlgn="base" hangingPunct="0">
              <a:spcBef>
                <a:spcPct val="20000"/>
              </a:spcBef>
              <a:spcAft>
                <a:spcPct val="0"/>
              </a:spcAft>
              <a:buSzPct val="100000"/>
              <a:buChar char="•"/>
              <a:defRPr sz="1400">
                <a:solidFill>
                  <a:schemeClr val="tx1"/>
                </a:solidFill>
                <a:latin typeface="+mn-lt"/>
              </a:defRPr>
            </a:lvl9pPr>
          </a:lstStyle>
          <a:p>
            <a:pPr>
              <a:buFont typeface="Wingdings" charset="2"/>
              <a:buChar char="q"/>
              <a:defRPr/>
            </a:pPr>
            <a:r>
              <a:rPr lang="en-GB" sz="1800" dirty="0">
                <a:latin typeface="+mj-lt"/>
              </a:rPr>
              <a:t>Release Agents for: polyether and polyester polyurethane foams single and dual density, EVA and </a:t>
            </a:r>
            <a:r>
              <a:rPr lang="en-GB" sz="1800" dirty="0" smtClean="0">
                <a:latin typeface="+mj-lt"/>
              </a:rPr>
              <a:t>TR;</a:t>
            </a:r>
            <a:endParaRPr lang="en-GB" sz="1800" dirty="0">
              <a:latin typeface="+mj-lt"/>
            </a:endParaRPr>
          </a:p>
          <a:p>
            <a:pPr>
              <a:buFont typeface="Wingdings" charset="2"/>
              <a:buChar char="q"/>
              <a:defRPr/>
            </a:pPr>
            <a:r>
              <a:rPr lang="en-GB" sz="1800" dirty="0">
                <a:latin typeface="+mj-lt"/>
              </a:rPr>
              <a:t>Lacquers for  polyurethane, EVA, PVC and </a:t>
            </a:r>
            <a:r>
              <a:rPr lang="en-GB" sz="1800" dirty="0" smtClean="0">
                <a:latin typeface="+mj-lt"/>
              </a:rPr>
              <a:t>TR;</a:t>
            </a:r>
            <a:endParaRPr lang="en-GB" sz="1800" dirty="0">
              <a:latin typeface="+mj-lt"/>
            </a:endParaRPr>
          </a:p>
          <a:p>
            <a:pPr>
              <a:buFont typeface="Wingdings" charset="2"/>
              <a:buChar char="q"/>
              <a:defRPr/>
            </a:pPr>
            <a:r>
              <a:rPr lang="en-GB" sz="1800" dirty="0">
                <a:latin typeface="+mj-lt"/>
              </a:rPr>
              <a:t>Colour paste for polyurethane</a:t>
            </a:r>
          </a:p>
          <a:p>
            <a:pPr>
              <a:buFont typeface="Wingdings" charset="2"/>
              <a:buChar char="q"/>
              <a:defRPr/>
            </a:pPr>
            <a:r>
              <a:rPr lang="en-GB" sz="1800" dirty="0">
                <a:latin typeface="+mj-lt"/>
              </a:rPr>
              <a:t>Products for leather</a:t>
            </a:r>
          </a:p>
          <a:p>
            <a:pPr>
              <a:buFont typeface="Wingdings" charset="2"/>
              <a:buChar char="q"/>
              <a:defRPr/>
            </a:pPr>
            <a:r>
              <a:rPr lang="en-US" sz="1800" dirty="0" smtClean="0">
                <a:latin typeface="+mj-lt"/>
              </a:rPr>
              <a:t>Antistatic </a:t>
            </a:r>
            <a:r>
              <a:rPr lang="en-US" sz="1800" dirty="0">
                <a:latin typeface="+mj-lt"/>
              </a:rPr>
              <a:t>agents</a:t>
            </a:r>
          </a:p>
          <a:p>
            <a:pPr>
              <a:buFont typeface="Wingdings" charset="2"/>
              <a:buChar char="q"/>
              <a:defRPr/>
            </a:pPr>
            <a:r>
              <a:rPr lang="en-GB" sz="1800" dirty="0">
                <a:latin typeface="+mj-lt"/>
              </a:rPr>
              <a:t>UV stabilizer for </a:t>
            </a:r>
            <a:r>
              <a:rPr lang="en-GB" sz="1800" dirty="0" smtClean="0">
                <a:latin typeface="+mj-lt"/>
              </a:rPr>
              <a:t>Polyurethane</a:t>
            </a:r>
            <a:endParaRPr lang="en-GB" sz="1800" dirty="0">
              <a:latin typeface="+mj-lt"/>
            </a:endParaRPr>
          </a:p>
          <a:p>
            <a:pPr marL="0" indent="0">
              <a:buFont typeface="Monotype Sorts" pitchFamily="2" charset="2"/>
              <a:buNone/>
              <a:defRPr/>
            </a:pPr>
            <a:endParaRPr lang="en-US" sz="1800" b="1" dirty="0">
              <a:latin typeface="+mj-lt"/>
            </a:endParaRPr>
          </a:p>
          <a:p>
            <a:pPr>
              <a:defRPr/>
            </a:pPr>
            <a:endParaRPr lang="en-GB" sz="1800" dirty="0"/>
          </a:p>
          <a:p>
            <a:pPr marL="0" indent="0">
              <a:lnSpc>
                <a:spcPct val="110000"/>
              </a:lnSpc>
              <a:spcBef>
                <a:spcPct val="50000"/>
              </a:spcBef>
              <a:buClr>
                <a:schemeClr val="tx1"/>
              </a:buClr>
              <a:buFont typeface="Monotype Sorts" pitchFamily="2" charset="2"/>
              <a:buNone/>
              <a:defRPr/>
            </a:pPr>
            <a:r>
              <a:rPr lang="en-GB" sz="1800" b="1" dirty="0" smtClean="0">
                <a:latin typeface="+mj-lt"/>
              </a:rPr>
              <a:t>    </a:t>
            </a:r>
            <a:endParaRPr lang="en-GB" sz="3600" dirty="0">
              <a:latin typeface="+mj-lt"/>
            </a:endParaRPr>
          </a:p>
        </p:txBody>
      </p:sp>
      <p:pic>
        <p:nvPicPr>
          <p:cNvPr id="28676" name="Picture 2" descr="C:\Users\fdondena\Desktop\Sito web\Materiale x Sito web\Calzatura\Foto\0101 calz pu.jpg"/>
          <p:cNvPicPr>
            <a:picLocks noChangeAspect="1" noChangeArrowheads="1"/>
          </p:cNvPicPr>
          <p:nvPr/>
        </p:nvPicPr>
        <p:blipFill>
          <a:blip r:embed="rId3"/>
          <a:srcRect/>
          <a:stretch>
            <a:fillRect/>
          </a:stretch>
        </p:blipFill>
        <p:spPr bwMode="auto">
          <a:xfrm>
            <a:off x="4665663" y="2820988"/>
            <a:ext cx="4367212" cy="2911475"/>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6" name="Rectangle 3078"/>
          <p:cNvSpPr>
            <a:spLocks noChangeArrowheads="1"/>
          </p:cNvSpPr>
          <p:nvPr/>
        </p:nvSpPr>
        <p:spPr bwMode="auto">
          <a:xfrm>
            <a:off x="2289175" y="836613"/>
            <a:ext cx="5327650" cy="400050"/>
          </a:xfrm>
          <a:prstGeom prst="rect">
            <a:avLst/>
          </a:prstGeom>
          <a:noFill/>
          <a:ln w="12700">
            <a:noFill/>
            <a:miter lim="800000"/>
            <a:headEnd/>
            <a:tailEnd/>
          </a:ln>
          <a:effectLst/>
        </p:spPr>
        <p:txBody>
          <a:bodyPr>
            <a:spAutoFit/>
          </a:bodyPr>
          <a:lstStyle/>
          <a:p>
            <a:pPr defTabSz="762000" eaLnBrk="0" hangingPunct="0">
              <a:defRPr/>
            </a:pPr>
            <a:r>
              <a:rPr lang="en-GB" sz="2000" b="1" dirty="0">
                <a:effectLst>
                  <a:outerShdw blurRad="38100" dist="38100" dir="2700000" algn="tl">
                    <a:srgbClr val="C0C0C0"/>
                  </a:outerShdw>
                </a:effectLst>
                <a:latin typeface="+mj-lt"/>
                <a:cs typeface="+mn-cs"/>
              </a:rPr>
              <a:t>Our products </a:t>
            </a:r>
            <a:r>
              <a:rPr lang="en-GB" sz="2000" b="1" dirty="0" err="1">
                <a:effectLst>
                  <a:outerShdw blurRad="38100" dist="38100" dir="2700000" algn="tl">
                    <a:srgbClr val="C0C0C0"/>
                  </a:outerShdw>
                </a:effectLst>
                <a:latin typeface="+mj-lt"/>
                <a:cs typeface="+mn-cs"/>
              </a:rPr>
              <a:t>vs</a:t>
            </a:r>
            <a:r>
              <a:rPr lang="en-GB" sz="2000" b="1" dirty="0">
                <a:effectLst>
                  <a:outerShdw blurRad="38100" dist="38100" dir="2700000" algn="tl">
                    <a:srgbClr val="C0C0C0"/>
                  </a:outerShdw>
                </a:effectLst>
                <a:latin typeface="+mj-lt"/>
                <a:cs typeface="+mn-cs"/>
              </a:rPr>
              <a:t> main applications :</a:t>
            </a:r>
          </a:p>
        </p:txBody>
      </p:sp>
      <p:sp>
        <p:nvSpPr>
          <p:cNvPr id="12" name="Sottotitolo 9"/>
          <p:cNvSpPr txBox="1">
            <a:spLocks/>
          </p:cNvSpPr>
          <p:nvPr/>
        </p:nvSpPr>
        <p:spPr>
          <a:xfrm>
            <a:off x="2936875" y="115888"/>
            <a:ext cx="4032250" cy="504825"/>
          </a:xfrm>
          <a:prstGeom prst="rect">
            <a:avLst/>
          </a:prstGeom>
        </p:spPr>
        <p:txBody>
          <a:bodyPr/>
          <a:lstStyle/>
          <a:p>
            <a:pPr marL="342900" indent="-342900" defTabSz="762000" eaLnBrk="0" hangingPunct="0">
              <a:spcBef>
                <a:spcPct val="20000"/>
              </a:spcBef>
              <a:buSzPct val="100000"/>
              <a:defRPr/>
            </a:pPr>
            <a:r>
              <a:rPr lang="it-IT" sz="2400" b="1" kern="0" dirty="0">
                <a:solidFill>
                  <a:srgbClr val="00B050"/>
                </a:solidFill>
                <a:latin typeface="+mj-lt"/>
                <a:cs typeface="Aharoni" pitchFamily="2" charset="-79"/>
              </a:rPr>
              <a:t>        BUSINESS AREAS</a:t>
            </a:r>
          </a:p>
        </p:txBody>
      </p:sp>
      <p:sp>
        <p:nvSpPr>
          <p:cNvPr id="19" name="Rectangle 3"/>
          <p:cNvSpPr txBox="1">
            <a:spLocks noChangeArrowheads="1"/>
          </p:cNvSpPr>
          <p:nvPr/>
        </p:nvSpPr>
        <p:spPr bwMode="auto">
          <a:xfrm>
            <a:off x="631825" y="1268413"/>
            <a:ext cx="4681538" cy="4824412"/>
          </a:xfrm>
          <a:prstGeom prst="rect">
            <a:avLst/>
          </a:prstGeom>
          <a:noFill/>
          <a:ln w="9525">
            <a:noFill/>
            <a:miter lim="800000"/>
            <a:headEnd/>
            <a:tailEnd/>
          </a:ln>
          <a:effectLst/>
        </p:spPr>
        <p:txBody>
          <a:bodyPr lIns="92075" tIns="46038" rIns="92075" bIns="46038"/>
          <a:lstStyle>
            <a:lvl1pPr marL="342900" indent="-342900" algn="l" defTabSz="762000" rtl="0" eaLnBrk="0" fontAlgn="base" hangingPunct="0">
              <a:spcBef>
                <a:spcPct val="20000"/>
              </a:spcBef>
              <a:spcAft>
                <a:spcPct val="0"/>
              </a:spcAft>
              <a:buSzPct val="100000"/>
              <a:buFont typeface="Monotype Sorts" pitchFamily="2" charset="2"/>
              <a:buChar char="n"/>
              <a:defRPr sz="1400">
                <a:solidFill>
                  <a:schemeClr val="tx1"/>
                </a:solidFill>
                <a:latin typeface="+mn-lt"/>
                <a:ea typeface="+mn-ea"/>
                <a:cs typeface="+mn-cs"/>
              </a:defRPr>
            </a:lvl1pPr>
            <a:lvl2pPr marL="742950" indent="-285750" algn="l" defTabSz="762000" rtl="0" eaLnBrk="0" fontAlgn="base" hangingPunct="0">
              <a:spcBef>
                <a:spcPct val="20000"/>
              </a:spcBef>
              <a:spcAft>
                <a:spcPct val="0"/>
              </a:spcAft>
              <a:buSzPct val="100000"/>
              <a:buChar char="•"/>
              <a:defRPr sz="1400">
                <a:solidFill>
                  <a:schemeClr val="tx1"/>
                </a:solidFill>
                <a:latin typeface="+mn-lt"/>
              </a:defRPr>
            </a:lvl2pPr>
            <a:lvl3pPr marL="1143000" indent="-228600" algn="l" defTabSz="762000" rtl="0" eaLnBrk="0" fontAlgn="base" hangingPunct="0">
              <a:spcBef>
                <a:spcPct val="20000"/>
              </a:spcBef>
              <a:spcAft>
                <a:spcPct val="0"/>
              </a:spcAft>
              <a:buSzPct val="100000"/>
              <a:buChar char="–"/>
              <a:defRPr sz="1400">
                <a:solidFill>
                  <a:schemeClr val="tx1"/>
                </a:solidFill>
                <a:latin typeface="+mn-lt"/>
              </a:defRPr>
            </a:lvl3pPr>
            <a:lvl4pPr marL="1600200" indent="-228600" algn="l" defTabSz="762000" rtl="0" eaLnBrk="0" fontAlgn="base" hangingPunct="0">
              <a:spcBef>
                <a:spcPct val="20000"/>
              </a:spcBef>
              <a:spcAft>
                <a:spcPct val="0"/>
              </a:spcAft>
              <a:buSzPct val="100000"/>
              <a:buChar char="–"/>
              <a:defRPr sz="1400">
                <a:solidFill>
                  <a:schemeClr val="tx1"/>
                </a:solidFill>
                <a:latin typeface="+mn-lt"/>
              </a:defRPr>
            </a:lvl4pPr>
            <a:lvl5pPr marL="2057400" indent="-228600" algn="l" defTabSz="762000" rtl="0" eaLnBrk="0" fontAlgn="base" hangingPunct="0">
              <a:spcBef>
                <a:spcPct val="20000"/>
              </a:spcBef>
              <a:spcAft>
                <a:spcPct val="0"/>
              </a:spcAft>
              <a:buSzPct val="100000"/>
              <a:buChar char="•"/>
              <a:defRPr sz="1400">
                <a:solidFill>
                  <a:schemeClr val="tx1"/>
                </a:solidFill>
                <a:latin typeface="+mn-lt"/>
              </a:defRPr>
            </a:lvl5pPr>
            <a:lvl6pPr marL="2514600" indent="-228600" algn="l" defTabSz="762000" rtl="0" eaLnBrk="0" fontAlgn="base" hangingPunct="0">
              <a:spcBef>
                <a:spcPct val="20000"/>
              </a:spcBef>
              <a:spcAft>
                <a:spcPct val="0"/>
              </a:spcAft>
              <a:buSzPct val="100000"/>
              <a:buChar char="•"/>
              <a:defRPr sz="1400">
                <a:solidFill>
                  <a:schemeClr val="tx1"/>
                </a:solidFill>
                <a:latin typeface="+mn-lt"/>
              </a:defRPr>
            </a:lvl6pPr>
            <a:lvl7pPr marL="2971800" indent="-228600" algn="l" defTabSz="762000" rtl="0" eaLnBrk="0" fontAlgn="base" hangingPunct="0">
              <a:spcBef>
                <a:spcPct val="20000"/>
              </a:spcBef>
              <a:spcAft>
                <a:spcPct val="0"/>
              </a:spcAft>
              <a:buSzPct val="100000"/>
              <a:buChar char="•"/>
              <a:defRPr sz="1400">
                <a:solidFill>
                  <a:schemeClr val="tx1"/>
                </a:solidFill>
                <a:latin typeface="+mn-lt"/>
              </a:defRPr>
            </a:lvl7pPr>
            <a:lvl8pPr marL="3429000" indent="-228600" algn="l" defTabSz="762000" rtl="0" eaLnBrk="0" fontAlgn="base" hangingPunct="0">
              <a:spcBef>
                <a:spcPct val="20000"/>
              </a:spcBef>
              <a:spcAft>
                <a:spcPct val="0"/>
              </a:spcAft>
              <a:buSzPct val="100000"/>
              <a:buChar char="•"/>
              <a:defRPr sz="1400">
                <a:solidFill>
                  <a:schemeClr val="tx1"/>
                </a:solidFill>
                <a:latin typeface="+mn-lt"/>
              </a:defRPr>
            </a:lvl8pPr>
            <a:lvl9pPr marL="3886200" indent="-228600" algn="l" defTabSz="762000" rtl="0" eaLnBrk="0" fontAlgn="base" hangingPunct="0">
              <a:spcBef>
                <a:spcPct val="20000"/>
              </a:spcBef>
              <a:spcAft>
                <a:spcPct val="0"/>
              </a:spcAft>
              <a:buSzPct val="100000"/>
              <a:buChar char="•"/>
              <a:defRPr sz="1400">
                <a:solidFill>
                  <a:schemeClr val="tx1"/>
                </a:solidFill>
                <a:latin typeface="+mn-lt"/>
              </a:defRPr>
            </a:lvl9pPr>
          </a:lstStyle>
          <a:p>
            <a:pPr marL="914400" lvl="2" indent="0">
              <a:buFontTx/>
              <a:buNone/>
              <a:defRPr/>
            </a:pPr>
            <a:r>
              <a:rPr lang="en-GB" dirty="0" smtClean="0">
                <a:cs typeface="+mn-cs"/>
              </a:rPr>
              <a:t>  </a:t>
            </a:r>
            <a:r>
              <a:rPr lang="en-GB" sz="1600" dirty="0" smtClean="0">
                <a:latin typeface="+mj-lt"/>
                <a:cs typeface="+mn-cs"/>
              </a:rPr>
              <a:t>Polyurethane</a:t>
            </a:r>
            <a:endParaRPr lang="en-GB" sz="1600" dirty="0">
              <a:latin typeface="+mj-lt"/>
              <a:cs typeface="+mn-cs"/>
            </a:endParaRPr>
          </a:p>
          <a:p>
            <a:pPr lvl="3">
              <a:buFont typeface="Wingdings" charset="2"/>
              <a:buChar char="§"/>
              <a:defRPr/>
            </a:pPr>
            <a:r>
              <a:rPr lang="en-GB" sz="1600" dirty="0">
                <a:latin typeface="+mj-lt"/>
                <a:cs typeface="+mn-cs"/>
              </a:rPr>
              <a:t>Shoe </a:t>
            </a:r>
            <a:r>
              <a:rPr lang="en-GB" sz="1600" dirty="0" smtClean="0">
                <a:latin typeface="+mj-lt"/>
                <a:cs typeface="+mn-cs"/>
              </a:rPr>
              <a:t>soles</a:t>
            </a:r>
            <a:endParaRPr lang="en-GB" sz="1600" dirty="0">
              <a:latin typeface="+mj-lt"/>
              <a:cs typeface="+mn-cs"/>
            </a:endParaRPr>
          </a:p>
          <a:p>
            <a:pPr lvl="3">
              <a:buFont typeface="Wingdings" charset="2"/>
              <a:buChar char="§"/>
              <a:defRPr/>
            </a:pPr>
            <a:r>
              <a:rPr lang="en-GB" sz="1600" dirty="0">
                <a:latin typeface="+mj-lt"/>
                <a:cs typeface="+mn-cs"/>
              </a:rPr>
              <a:t>Flexible </a:t>
            </a:r>
            <a:r>
              <a:rPr lang="en-GB" sz="1600" dirty="0" smtClean="0">
                <a:latin typeface="+mj-lt"/>
                <a:cs typeface="+mn-cs"/>
              </a:rPr>
              <a:t>foam, and acoustic systems</a:t>
            </a:r>
            <a:endParaRPr lang="en-GB" sz="1600" dirty="0">
              <a:latin typeface="+mj-lt"/>
              <a:cs typeface="+mn-cs"/>
            </a:endParaRPr>
          </a:p>
          <a:p>
            <a:pPr lvl="3">
              <a:buFont typeface="Wingdings" charset="2"/>
              <a:buChar char="§"/>
              <a:defRPr/>
            </a:pPr>
            <a:r>
              <a:rPr lang="en-GB" sz="1600" dirty="0" smtClean="0">
                <a:latin typeface="+mj-lt"/>
                <a:cs typeface="+mn-cs"/>
              </a:rPr>
              <a:t>Integral Skin, Rim, Microcellular</a:t>
            </a:r>
            <a:endParaRPr lang="en-GB" sz="1600" dirty="0">
              <a:latin typeface="+mj-lt"/>
              <a:cs typeface="+mn-cs"/>
            </a:endParaRPr>
          </a:p>
          <a:p>
            <a:pPr lvl="3">
              <a:buFont typeface="Wingdings" charset="2"/>
              <a:buChar char="§"/>
              <a:defRPr/>
            </a:pPr>
            <a:r>
              <a:rPr lang="en-GB" sz="1600" dirty="0" smtClean="0">
                <a:latin typeface="+mj-lt"/>
                <a:cs typeface="+mn-cs"/>
              </a:rPr>
              <a:t>Elastomers</a:t>
            </a:r>
          </a:p>
          <a:p>
            <a:pPr lvl="3">
              <a:buFont typeface="Wingdings" charset="2"/>
              <a:buChar char="§"/>
              <a:defRPr/>
            </a:pPr>
            <a:endParaRPr lang="en-GB" sz="1600" dirty="0">
              <a:latin typeface="+mj-lt"/>
              <a:cs typeface="+mn-cs"/>
            </a:endParaRPr>
          </a:p>
          <a:p>
            <a:pPr marL="914400" lvl="2" indent="0">
              <a:buClr>
                <a:srgbClr val="FF0000"/>
              </a:buClr>
              <a:buFontTx/>
              <a:buNone/>
              <a:defRPr/>
            </a:pPr>
            <a:r>
              <a:rPr lang="en-GB" sz="1600" dirty="0" smtClean="0">
                <a:latin typeface="+mj-lt"/>
                <a:cs typeface="+mn-cs"/>
              </a:rPr>
              <a:t>    Composite</a:t>
            </a:r>
            <a:endParaRPr lang="en-GB" sz="1600" dirty="0">
              <a:latin typeface="+mj-lt"/>
              <a:cs typeface="+mn-cs"/>
            </a:endParaRPr>
          </a:p>
          <a:p>
            <a:pPr lvl="3">
              <a:buFont typeface="Wingdings" charset="2"/>
              <a:buChar char="§"/>
              <a:defRPr/>
            </a:pPr>
            <a:r>
              <a:rPr lang="en-GB" sz="1600" dirty="0" smtClean="0">
                <a:latin typeface="+mj-lt"/>
                <a:cs typeface="+mn-cs"/>
              </a:rPr>
              <a:t>GRP </a:t>
            </a:r>
          </a:p>
          <a:p>
            <a:pPr lvl="3">
              <a:buFont typeface="Wingdings" charset="2"/>
              <a:buChar char="§"/>
              <a:defRPr/>
            </a:pPr>
            <a:r>
              <a:rPr lang="en-GB" sz="1600" dirty="0" smtClean="0">
                <a:latin typeface="+mj-lt"/>
                <a:cs typeface="+mn-cs"/>
              </a:rPr>
              <a:t>Advanced Composite</a:t>
            </a:r>
            <a:endParaRPr lang="en-GB" sz="1600" dirty="0">
              <a:latin typeface="+mj-lt"/>
              <a:cs typeface="+mn-cs"/>
            </a:endParaRPr>
          </a:p>
          <a:p>
            <a:pPr lvl="3">
              <a:buFont typeface="Wingdings" charset="2"/>
              <a:buChar char="§"/>
              <a:defRPr/>
            </a:pPr>
            <a:r>
              <a:rPr lang="en-GB" sz="1600" dirty="0" err="1" smtClean="0">
                <a:latin typeface="+mj-lt"/>
                <a:cs typeface="+mn-cs"/>
              </a:rPr>
              <a:t>Pultrusion</a:t>
            </a:r>
            <a:endParaRPr lang="en-GB" sz="1600" dirty="0" smtClean="0">
              <a:latin typeface="+mj-lt"/>
              <a:cs typeface="+mn-cs"/>
            </a:endParaRPr>
          </a:p>
          <a:p>
            <a:pPr lvl="3">
              <a:buFont typeface="Wingdings" charset="2"/>
              <a:buChar char="§"/>
              <a:defRPr/>
            </a:pPr>
            <a:endParaRPr lang="en-GB" sz="1600" dirty="0">
              <a:latin typeface="+mj-lt"/>
              <a:cs typeface="+mn-cs"/>
            </a:endParaRPr>
          </a:p>
          <a:p>
            <a:pPr marL="914400" lvl="2" indent="0">
              <a:buFontTx/>
              <a:buNone/>
              <a:defRPr/>
            </a:pPr>
            <a:r>
              <a:rPr lang="en-GB" sz="1600" dirty="0" smtClean="0">
                <a:latin typeface="+mj-lt"/>
                <a:cs typeface="+mn-cs"/>
              </a:rPr>
              <a:t>    </a:t>
            </a:r>
            <a:r>
              <a:rPr lang="en-GB" sz="1600" dirty="0" smtClean="0">
                <a:cs typeface="+mn-cs"/>
              </a:rPr>
              <a:t>Metals</a:t>
            </a:r>
          </a:p>
          <a:p>
            <a:pPr lvl="3">
              <a:buFont typeface="Wingdings" charset="2"/>
              <a:buChar char="§"/>
              <a:defRPr/>
            </a:pPr>
            <a:r>
              <a:rPr lang="en-GB" sz="1600" dirty="0" err="1" smtClean="0">
                <a:cs typeface="+mn-cs"/>
              </a:rPr>
              <a:t>Alluminum</a:t>
            </a:r>
            <a:r>
              <a:rPr lang="en-GB" sz="1600" dirty="0" smtClean="0">
                <a:cs typeface="+mn-cs"/>
              </a:rPr>
              <a:t> and Magnesium</a:t>
            </a:r>
          </a:p>
          <a:p>
            <a:pPr lvl="3">
              <a:buFont typeface="Wingdings" charset="2"/>
              <a:buChar char="§"/>
              <a:defRPr/>
            </a:pPr>
            <a:r>
              <a:rPr lang="en-GB" sz="1600" dirty="0" smtClean="0">
                <a:cs typeface="+mn-cs"/>
              </a:rPr>
              <a:t>Hot Forging</a:t>
            </a:r>
          </a:p>
          <a:p>
            <a:pPr lvl="3">
              <a:buFont typeface="Wingdings" charset="2"/>
              <a:buChar char="§"/>
              <a:defRPr/>
            </a:pPr>
            <a:r>
              <a:rPr lang="en-GB" sz="1600" smtClean="0">
                <a:cs typeface="+mn-cs"/>
              </a:rPr>
              <a:t>Copper Drawing</a:t>
            </a:r>
            <a:endParaRPr lang="en-GB" sz="1600" dirty="0" smtClean="0">
              <a:cs typeface="+mn-cs"/>
            </a:endParaRPr>
          </a:p>
          <a:p>
            <a:pPr marL="914400" lvl="2" indent="0">
              <a:buClr>
                <a:srgbClr val="FF0000"/>
              </a:buClr>
              <a:buFontTx/>
              <a:buNone/>
              <a:defRPr/>
            </a:pPr>
            <a:endParaRPr lang="en-GB" b="1" dirty="0">
              <a:latin typeface="+mj-lt"/>
              <a:cs typeface="+mn-cs"/>
            </a:endParaRPr>
          </a:p>
          <a:p>
            <a:pPr marL="0" indent="0">
              <a:buFont typeface="Monotype Sorts" pitchFamily="2" charset="2"/>
              <a:buNone/>
              <a:defRPr/>
            </a:pPr>
            <a:endParaRPr lang="en-US" sz="1800" b="1" dirty="0">
              <a:latin typeface="+mj-lt"/>
            </a:endParaRPr>
          </a:p>
          <a:p>
            <a:pPr>
              <a:defRPr/>
            </a:pPr>
            <a:endParaRPr lang="en-GB" sz="1800" dirty="0"/>
          </a:p>
          <a:p>
            <a:pPr marL="0" indent="0">
              <a:lnSpc>
                <a:spcPct val="110000"/>
              </a:lnSpc>
              <a:spcBef>
                <a:spcPct val="50000"/>
              </a:spcBef>
              <a:buClr>
                <a:schemeClr val="tx1"/>
              </a:buClr>
              <a:buFont typeface="Monotype Sorts" pitchFamily="2" charset="2"/>
              <a:buNone/>
              <a:defRPr/>
            </a:pPr>
            <a:r>
              <a:rPr lang="en-GB" sz="1800" b="1" dirty="0" smtClean="0">
                <a:latin typeface="+mj-lt"/>
              </a:rPr>
              <a:t>    </a:t>
            </a:r>
            <a:endParaRPr lang="en-GB" sz="3600" dirty="0">
              <a:latin typeface="+mj-lt"/>
            </a:endParaRPr>
          </a:p>
        </p:txBody>
      </p:sp>
      <p:sp>
        <p:nvSpPr>
          <p:cNvPr id="8" name="Rectangle 3"/>
          <p:cNvSpPr txBox="1">
            <a:spLocks noChangeArrowheads="1"/>
          </p:cNvSpPr>
          <p:nvPr/>
        </p:nvSpPr>
        <p:spPr bwMode="auto">
          <a:xfrm>
            <a:off x="5097463" y="1268413"/>
            <a:ext cx="4176712" cy="4681537"/>
          </a:xfrm>
          <a:prstGeom prst="rect">
            <a:avLst/>
          </a:prstGeom>
          <a:noFill/>
          <a:ln w="9525">
            <a:noFill/>
            <a:miter lim="800000"/>
            <a:headEnd/>
            <a:tailEnd/>
          </a:ln>
          <a:effectLst/>
        </p:spPr>
        <p:txBody>
          <a:bodyPr lIns="92075" tIns="46038" rIns="92075" bIns="46038"/>
          <a:lstStyle>
            <a:lvl1pPr marL="342900" indent="-342900" algn="l" defTabSz="762000" rtl="0" eaLnBrk="0" fontAlgn="base" hangingPunct="0">
              <a:spcBef>
                <a:spcPct val="20000"/>
              </a:spcBef>
              <a:spcAft>
                <a:spcPct val="0"/>
              </a:spcAft>
              <a:buSzPct val="100000"/>
              <a:buFont typeface="Monotype Sorts" pitchFamily="2" charset="2"/>
              <a:buChar char="n"/>
              <a:defRPr sz="1400">
                <a:solidFill>
                  <a:schemeClr val="tx1"/>
                </a:solidFill>
                <a:latin typeface="+mn-lt"/>
                <a:ea typeface="+mn-ea"/>
                <a:cs typeface="+mn-cs"/>
              </a:defRPr>
            </a:lvl1pPr>
            <a:lvl2pPr marL="742950" indent="-285750" algn="l" defTabSz="762000" rtl="0" eaLnBrk="0" fontAlgn="base" hangingPunct="0">
              <a:spcBef>
                <a:spcPct val="20000"/>
              </a:spcBef>
              <a:spcAft>
                <a:spcPct val="0"/>
              </a:spcAft>
              <a:buSzPct val="100000"/>
              <a:buChar char="•"/>
              <a:defRPr sz="1400">
                <a:solidFill>
                  <a:schemeClr val="tx1"/>
                </a:solidFill>
                <a:latin typeface="+mn-lt"/>
              </a:defRPr>
            </a:lvl2pPr>
            <a:lvl3pPr marL="1143000" indent="-228600" algn="l" defTabSz="762000" rtl="0" eaLnBrk="0" fontAlgn="base" hangingPunct="0">
              <a:spcBef>
                <a:spcPct val="20000"/>
              </a:spcBef>
              <a:spcAft>
                <a:spcPct val="0"/>
              </a:spcAft>
              <a:buSzPct val="100000"/>
              <a:buChar char="–"/>
              <a:defRPr sz="1400">
                <a:solidFill>
                  <a:schemeClr val="tx1"/>
                </a:solidFill>
                <a:latin typeface="+mn-lt"/>
              </a:defRPr>
            </a:lvl3pPr>
            <a:lvl4pPr marL="1600200" indent="-228600" algn="l" defTabSz="762000" rtl="0" eaLnBrk="0" fontAlgn="base" hangingPunct="0">
              <a:spcBef>
                <a:spcPct val="20000"/>
              </a:spcBef>
              <a:spcAft>
                <a:spcPct val="0"/>
              </a:spcAft>
              <a:buSzPct val="100000"/>
              <a:buChar char="–"/>
              <a:defRPr sz="1400">
                <a:solidFill>
                  <a:schemeClr val="tx1"/>
                </a:solidFill>
                <a:latin typeface="+mn-lt"/>
              </a:defRPr>
            </a:lvl4pPr>
            <a:lvl5pPr marL="2057400" indent="-228600" algn="l" defTabSz="762000" rtl="0" eaLnBrk="0" fontAlgn="base" hangingPunct="0">
              <a:spcBef>
                <a:spcPct val="20000"/>
              </a:spcBef>
              <a:spcAft>
                <a:spcPct val="0"/>
              </a:spcAft>
              <a:buSzPct val="100000"/>
              <a:buChar char="•"/>
              <a:defRPr sz="1400">
                <a:solidFill>
                  <a:schemeClr val="tx1"/>
                </a:solidFill>
                <a:latin typeface="+mn-lt"/>
              </a:defRPr>
            </a:lvl5pPr>
            <a:lvl6pPr marL="2514600" indent="-228600" algn="l" defTabSz="762000" rtl="0" eaLnBrk="0" fontAlgn="base" hangingPunct="0">
              <a:spcBef>
                <a:spcPct val="20000"/>
              </a:spcBef>
              <a:spcAft>
                <a:spcPct val="0"/>
              </a:spcAft>
              <a:buSzPct val="100000"/>
              <a:buChar char="•"/>
              <a:defRPr sz="1400">
                <a:solidFill>
                  <a:schemeClr val="tx1"/>
                </a:solidFill>
                <a:latin typeface="+mn-lt"/>
              </a:defRPr>
            </a:lvl6pPr>
            <a:lvl7pPr marL="2971800" indent="-228600" algn="l" defTabSz="762000" rtl="0" eaLnBrk="0" fontAlgn="base" hangingPunct="0">
              <a:spcBef>
                <a:spcPct val="20000"/>
              </a:spcBef>
              <a:spcAft>
                <a:spcPct val="0"/>
              </a:spcAft>
              <a:buSzPct val="100000"/>
              <a:buChar char="•"/>
              <a:defRPr sz="1400">
                <a:solidFill>
                  <a:schemeClr val="tx1"/>
                </a:solidFill>
                <a:latin typeface="+mn-lt"/>
              </a:defRPr>
            </a:lvl7pPr>
            <a:lvl8pPr marL="3429000" indent="-228600" algn="l" defTabSz="762000" rtl="0" eaLnBrk="0" fontAlgn="base" hangingPunct="0">
              <a:spcBef>
                <a:spcPct val="20000"/>
              </a:spcBef>
              <a:spcAft>
                <a:spcPct val="0"/>
              </a:spcAft>
              <a:buSzPct val="100000"/>
              <a:buChar char="•"/>
              <a:defRPr sz="1400">
                <a:solidFill>
                  <a:schemeClr val="tx1"/>
                </a:solidFill>
                <a:latin typeface="+mn-lt"/>
              </a:defRPr>
            </a:lvl8pPr>
            <a:lvl9pPr marL="3886200" indent="-228600" algn="l" defTabSz="762000" rtl="0" eaLnBrk="0" fontAlgn="base" hangingPunct="0">
              <a:spcBef>
                <a:spcPct val="20000"/>
              </a:spcBef>
              <a:spcAft>
                <a:spcPct val="0"/>
              </a:spcAft>
              <a:buSzPct val="100000"/>
              <a:buChar char="•"/>
              <a:defRPr sz="1400">
                <a:solidFill>
                  <a:schemeClr val="tx1"/>
                </a:solidFill>
                <a:latin typeface="+mn-lt"/>
              </a:defRPr>
            </a:lvl9pPr>
          </a:lstStyle>
          <a:p>
            <a:pPr marL="914400" lvl="2" indent="0">
              <a:buClr>
                <a:srgbClr val="FF0000"/>
              </a:buClr>
              <a:buFontTx/>
              <a:buNone/>
              <a:defRPr/>
            </a:pPr>
            <a:r>
              <a:rPr lang="en-GB" sz="1600" dirty="0" smtClean="0">
                <a:cs typeface="+mn-cs"/>
              </a:rPr>
              <a:t>Rubber</a:t>
            </a:r>
          </a:p>
          <a:p>
            <a:pPr lvl="3">
              <a:buFont typeface="Wingdings" charset="2"/>
              <a:buChar char="§"/>
              <a:defRPr/>
            </a:pPr>
            <a:r>
              <a:rPr lang="en-GB" sz="1600" dirty="0" smtClean="0">
                <a:cs typeface="+mn-cs"/>
              </a:rPr>
              <a:t>Tyres</a:t>
            </a:r>
          </a:p>
          <a:p>
            <a:pPr lvl="3">
              <a:buFont typeface="Wingdings" charset="2"/>
              <a:buChar char="§"/>
              <a:defRPr/>
            </a:pPr>
            <a:r>
              <a:rPr lang="en-GB" sz="1600" dirty="0" smtClean="0">
                <a:cs typeface="+mn-cs"/>
              </a:rPr>
              <a:t>Compounds</a:t>
            </a:r>
          </a:p>
          <a:p>
            <a:pPr lvl="3">
              <a:buFont typeface="Wingdings" charset="2"/>
              <a:buChar char="§"/>
              <a:defRPr/>
            </a:pPr>
            <a:r>
              <a:rPr lang="en-GB" sz="1600" dirty="0" smtClean="0">
                <a:cs typeface="+mn-cs"/>
              </a:rPr>
              <a:t>Hoses</a:t>
            </a:r>
          </a:p>
          <a:p>
            <a:pPr lvl="3">
              <a:buFont typeface="Wingdings" charset="2"/>
              <a:buChar char="§"/>
              <a:defRPr/>
            </a:pPr>
            <a:r>
              <a:rPr lang="en-GB" sz="1600" dirty="0" smtClean="0">
                <a:cs typeface="+mn-cs"/>
              </a:rPr>
              <a:t>Belts</a:t>
            </a:r>
          </a:p>
          <a:p>
            <a:pPr lvl="3">
              <a:buFont typeface="Wingdings" charset="2"/>
              <a:buChar char="§"/>
              <a:defRPr/>
            </a:pPr>
            <a:r>
              <a:rPr lang="en-GB" sz="1600" dirty="0" smtClean="0">
                <a:cs typeface="+mn-cs"/>
              </a:rPr>
              <a:t>Technical Articles</a:t>
            </a:r>
          </a:p>
          <a:p>
            <a:pPr lvl="3">
              <a:buFont typeface="Wingdings" charset="2"/>
              <a:buChar char="§"/>
              <a:defRPr/>
            </a:pPr>
            <a:r>
              <a:rPr lang="en-GB" sz="1600" dirty="0" smtClean="0">
                <a:cs typeface="+mn-cs"/>
              </a:rPr>
              <a:t>Shoe soles</a:t>
            </a:r>
            <a:endParaRPr lang="en-GB" sz="1600" dirty="0" smtClean="0">
              <a:latin typeface="+mj-lt"/>
              <a:cs typeface="+mn-cs"/>
            </a:endParaRPr>
          </a:p>
          <a:p>
            <a:pPr marL="914400" lvl="2" indent="0">
              <a:buFontTx/>
              <a:buNone/>
              <a:defRPr/>
            </a:pPr>
            <a:endParaRPr lang="en-GB" sz="1600" dirty="0" smtClean="0">
              <a:latin typeface="+mj-lt"/>
              <a:cs typeface="+mn-cs"/>
            </a:endParaRPr>
          </a:p>
          <a:p>
            <a:pPr marL="914400" lvl="2" indent="0">
              <a:buClr>
                <a:srgbClr val="FF0000"/>
              </a:buClr>
              <a:buFontTx/>
              <a:buNone/>
              <a:defRPr/>
            </a:pPr>
            <a:r>
              <a:rPr lang="en-GB" sz="1600" dirty="0" smtClean="0">
                <a:latin typeface="+mj-lt"/>
                <a:cs typeface="+mn-cs"/>
              </a:rPr>
              <a:t>    Plastic </a:t>
            </a:r>
            <a:endParaRPr lang="en-GB" sz="1600" dirty="0">
              <a:latin typeface="+mj-lt"/>
              <a:cs typeface="+mn-cs"/>
            </a:endParaRPr>
          </a:p>
          <a:p>
            <a:pPr lvl="3">
              <a:buFont typeface="Wingdings" charset="2"/>
              <a:buChar char="§"/>
              <a:defRPr/>
            </a:pPr>
            <a:r>
              <a:rPr lang="en-GB" sz="1600" dirty="0" smtClean="0">
                <a:latin typeface="+mj-lt"/>
                <a:cs typeface="+mn-cs"/>
              </a:rPr>
              <a:t>Packaging for Cosmetics</a:t>
            </a:r>
          </a:p>
          <a:p>
            <a:pPr lvl="3">
              <a:buFont typeface="Wingdings" charset="2"/>
              <a:buChar char="§"/>
              <a:defRPr/>
            </a:pPr>
            <a:r>
              <a:rPr lang="en-GB" sz="1600" dirty="0" smtClean="0">
                <a:latin typeface="+mj-lt"/>
                <a:cs typeface="+mn-cs"/>
              </a:rPr>
              <a:t>Toys</a:t>
            </a:r>
          </a:p>
          <a:p>
            <a:pPr lvl="3">
              <a:buFont typeface="Wingdings" charset="2"/>
              <a:buChar char="§"/>
              <a:defRPr/>
            </a:pPr>
            <a:r>
              <a:rPr lang="en-GB" sz="1600" dirty="0" err="1" smtClean="0">
                <a:latin typeface="+mj-lt"/>
                <a:cs typeface="+mn-cs"/>
              </a:rPr>
              <a:t>Roto</a:t>
            </a:r>
            <a:r>
              <a:rPr lang="en-GB" sz="1600" dirty="0" smtClean="0">
                <a:latin typeface="+mj-lt"/>
                <a:cs typeface="+mn-cs"/>
              </a:rPr>
              <a:t> Moulding</a:t>
            </a:r>
          </a:p>
          <a:p>
            <a:pPr lvl="3">
              <a:buFont typeface="Wingdings" charset="2"/>
              <a:buChar char="§"/>
              <a:defRPr/>
            </a:pPr>
            <a:r>
              <a:rPr lang="en-GB" sz="1600" dirty="0" smtClean="0">
                <a:latin typeface="+mj-lt"/>
                <a:cs typeface="+mn-cs"/>
              </a:rPr>
              <a:t>Slash moulding</a:t>
            </a:r>
          </a:p>
          <a:p>
            <a:pPr lvl="3">
              <a:buFont typeface="Wingdings" charset="2"/>
              <a:buChar char="§"/>
              <a:defRPr/>
            </a:pPr>
            <a:r>
              <a:rPr lang="en-GB" sz="1600" dirty="0" smtClean="0">
                <a:latin typeface="+mj-lt"/>
                <a:cs typeface="+mn-cs"/>
              </a:rPr>
              <a:t>High vacuum metallization</a:t>
            </a:r>
          </a:p>
          <a:p>
            <a:pPr lvl="3">
              <a:buFont typeface="Wingdings" charset="2"/>
              <a:buChar char="§"/>
              <a:defRPr/>
            </a:pPr>
            <a:r>
              <a:rPr lang="en-GB" sz="1600" dirty="0" err="1" smtClean="0">
                <a:latin typeface="+mj-lt"/>
                <a:cs typeface="+mn-cs"/>
              </a:rPr>
              <a:t>Footwer</a:t>
            </a:r>
            <a:endParaRPr lang="en-GB" sz="1600" dirty="0" smtClean="0">
              <a:latin typeface="+mj-lt"/>
              <a:cs typeface="+mn-cs"/>
            </a:endParaRPr>
          </a:p>
          <a:p>
            <a:pPr lvl="3">
              <a:buFont typeface="Wingdings" charset="2"/>
              <a:buChar char="§"/>
              <a:defRPr/>
            </a:pPr>
            <a:endParaRPr lang="en-GB" b="1" dirty="0">
              <a:latin typeface="+mj-lt"/>
              <a:cs typeface="+mn-cs"/>
            </a:endParaRPr>
          </a:p>
          <a:p>
            <a:pPr lvl="3">
              <a:buFont typeface="Wingdings" charset="2"/>
              <a:buChar char="§"/>
              <a:defRPr/>
            </a:pPr>
            <a:endParaRPr lang="en-GB" b="1" dirty="0">
              <a:latin typeface="+mj-lt"/>
              <a:cs typeface="+mn-cs"/>
            </a:endParaRPr>
          </a:p>
          <a:p>
            <a:pPr marL="914400" lvl="2" indent="0">
              <a:buClr>
                <a:srgbClr val="FF0000"/>
              </a:buClr>
              <a:buFontTx/>
              <a:buNone/>
              <a:defRPr/>
            </a:pPr>
            <a:r>
              <a:rPr lang="en-GB" sz="1600" b="1" dirty="0" smtClean="0">
                <a:latin typeface="+mj-lt"/>
                <a:cs typeface="+mn-cs"/>
              </a:rPr>
              <a:t>    </a:t>
            </a:r>
            <a:endParaRPr lang="en-US" sz="1800" b="1" dirty="0">
              <a:latin typeface="+mj-lt"/>
              <a:cs typeface="+mn-cs"/>
            </a:endParaRPr>
          </a:p>
          <a:p>
            <a:pPr>
              <a:defRPr/>
            </a:pPr>
            <a:endParaRPr lang="en-GB" sz="1800" dirty="0"/>
          </a:p>
          <a:p>
            <a:pPr marL="0" indent="0">
              <a:lnSpc>
                <a:spcPct val="110000"/>
              </a:lnSpc>
              <a:spcBef>
                <a:spcPct val="50000"/>
              </a:spcBef>
              <a:buClr>
                <a:schemeClr val="tx1"/>
              </a:buClr>
              <a:buFont typeface="Monotype Sorts" pitchFamily="2" charset="2"/>
              <a:buNone/>
              <a:defRPr/>
            </a:pPr>
            <a:r>
              <a:rPr lang="en-GB" sz="1800" b="1" dirty="0" smtClean="0">
                <a:latin typeface="+mj-lt"/>
              </a:rPr>
              <a:t>    </a:t>
            </a:r>
            <a:endParaRPr lang="en-GB" sz="3600" dirty="0">
              <a:latin typeface="+mj-lt"/>
            </a:endParaRPr>
          </a:p>
        </p:txBody>
      </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Auto">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Aut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it-IT" sz="1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sm" len="sm"/>
          <a:tailEnd type="none" w="sm" len="sm"/>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it-IT" sz="1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Auto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Auto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Auto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Auto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Auto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Auto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Auto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i Offic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i Offic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themeOverride>
</file>

<file path=docProps/app.xml><?xml version="1.0" encoding="utf-8"?>
<Properties xmlns="http://schemas.openxmlformats.org/officeDocument/2006/extended-properties" xmlns:vt="http://schemas.openxmlformats.org/officeDocument/2006/docPropsVTypes">
  <Template/>
  <TotalTime>735</TotalTime>
  <Pages>16</Pages>
  <Words>1473</Words>
  <Application>Microsoft Office PowerPoint</Application>
  <PresentationFormat>A4 Paper (210x297 mm)</PresentationFormat>
  <Paragraphs>239</Paragraphs>
  <Slides>20</Slides>
  <Notes>10</Notes>
  <HiddenSlides>0</HiddenSlides>
  <MMClips>0</MMClips>
  <ScaleCrop>false</ScaleCrop>
  <HeadingPairs>
    <vt:vector size="6" baseType="variant">
      <vt:variant>
        <vt:lpstr>Caratteri utilizzati</vt:lpstr>
      </vt:variant>
      <vt:variant>
        <vt:i4>6</vt:i4>
      </vt:variant>
      <vt:variant>
        <vt:lpstr>Modello struttura</vt:lpstr>
      </vt:variant>
      <vt:variant>
        <vt:i4>1</vt:i4>
      </vt:variant>
      <vt:variant>
        <vt:lpstr>Titoli diapositive</vt:lpstr>
      </vt:variant>
      <vt:variant>
        <vt:i4>20</vt:i4>
      </vt:variant>
    </vt:vector>
  </HeadingPairs>
  <TitlesOfParts>
    <vt:vector size="27" baseType="lpstr">
      <vt:lpstr>Times New Roman</vt:lpstr>
      <vt:lpstr>Arial</vt:lpstr>
      <vt:lpstr>Monotype Sorts</vt:lpstr>
      <vt:lpstr>Aharoni</vt:lpstr>
      <vt:lpstr>Wingdings</vt:lpstr>
      <vt:lpstr>Symbol</vt:lpstr>
      <vt:lpstr>Auto</vt:lpstr>
      <vt:lpstr>Diapositiva 1</vt:lpstr>
      <vt:lpstr>Diapositiva 2</vt:lpstr>
      <vt:lpstr>Diapositiva 3</vt:lpstr>
      <vt:lpstr>Diapositiva 4</vt:lpstr>
      <vt:lpstr>Diapositiva 5</vt:lpstr>
      <vt:lpstr>Diapositiva 6</vt:lpstr>
      <vt:lpstr>Diapositiva 7</vt:lpstr>
      <vt:lpstr>Diapositiva 8</vt:lpstr>
      <vt:lpstr>Diapositiva 9</vt:lpstr>
      <vt:lpstr>RELEASE AGENTS FOR POLYURETHANE SOLE PRODUCTION  Complete range of products for unit soles, mid soles and direct injected soles, single and dual-density, both polyether and polyester. The product range includes: UNIT SOLES -  MID SOLES - SINGLE DENSITY DIRECT INJECTION Series LR  Ready to use products with high concentration of solvents Series CPD  High solid products with low concentration of solvents Series CPD  Concentrated products solvents free Series WR  Water based high solid products   DUAL DENSITY DIRECT INJECTION Series BC  Ready to use products with high concentration of solvents Series BCC  High solid products with low concentration of solvents  APPLICATION AND DOSAGE Ready to use products  about 15 – 30 gr./pair - manually with Airless gun High solid products  about  2 – 4 gr./pair    - with automatic Airmix gun Concentrated products  about  1 gr./pair          - with automatic Airmix gun </vt:lpstr>
      <vt:lpstr>COULOURING PASTES FOR POLYURETHANE</vt:lpstr>
      <vt:lpstr>FINISHING LACQUERS</vt:lpstr>
      <vt:lpstr>A FULL PACKAGE OF PRODUCT FOR AUTOMOTIVE INDUSTY</vt:lpstr>
      <vt:lpstr>RELEASE AGENT FOR FLEXIBLE FOAM</vt:lpstr>
      <vt:lpstr>RELEASE AGENT FOR ACOUSTIC SYSTEMS</vt:lpstr>
      <vt:lpstr>RELEASE AGENT FOR CASTABLE ELASTOMERS</vt:lpstr>
      <vt:lpstr>RELEASE AGENT FOR INTEGRAL SKIN FOAM</vt:lpstr>
      <vt:lpstr>RELEASE AGENT FOR RIM, R-RIM, S-RIM SYSTEMS</vt:lpstr>
      <vt:lpstr>Diapositiva 19</vt:lpstr>
      <vt:lpstr>Diapositiva 20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BOSSARD CONSULTANTS</dc:title>
  <dc:creator>Bossard Consultants</dc:creator>
  <cp:lastModifiedBy>admin</cp:lastModifiedBy>
  <cp:revision>243</cp:revision>
  <cp:lastPrinted>2002-01-16T09:32:41Z</cp:lastPrinted>
  <dcterms:created xsi:type="dcterms:W3CDTF">1997-11-25T03:41:04Z</dcterms:created>
  <dcterms:modified xsi:type="dcterms:W3CDTF">2013-03-25T08:29:49Z</dcterms:modified>
</cp:coreProperties>
</file>